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3.xml" ContentType="application/vnd.openxmlformats-officedocument.themeOverride+xml"/>
  <Override PartName="/ppt/notesSlides/notesSlide8.xml" ContentType="application/vnd.openxmlformats-officedocument.presentationml.notesSlide+xml"/>
  <Override PartName="/ppt/theme/themeOverride4.xml" ContentType="application/vnd.openxmlformats-officedocument.themeOverride+xml"/>
  <Override PartName="/ppt/notesSlides/notesSlide9.xml" ContentType="application/vnd.openxmlformats-officedocument.presentationml.notesSlide+xml"/>
  <Override PartName="/ppt/theme/themeOverride5.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7.xml" ContentType="application/vnd.openxmlformats-officedocument.themeOverride+xml"/>
  <Override PartName="/ppt/notesSlides/notesSlide14.xml" ContentType="application/vnd.openxmlformats-officedocument.presentationml.notesSlide+xml"/>
  <Override PartName="/ppt/theme/themeOverride8.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9.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10.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heme/themeOverride11.xml" ContentType="application/vnd.openxmlformats-officedocument.themeOverride+xml"/>
  <Override PartName="/ppt/notesSlides/notesSlide42.xml" ContentType="application/vnd.openxmlformats-officedocument.presentationml.notesSlide+xml"/>
  <Override PartName="/ppt/theme/themeOverride12.xml" ContentType="application/vnd.openxmlformats-officedocument.themeOverr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heme/themeOverride13.xml" ContentType="application/vnd.openxmlformats-officedocument.themeOverride+xml"/>
  <Override PartName="/ppt/notesSlides/notesSlide45.xml" ContentType="application/vnd.openxmlformats-officedocument.presentationml.notesSlide+xml"/>
  <Override PartName="/ppt/theme/themeOverride14.xml" ContentType="application/vnd.openxmlformats-officedocument.themeOverride+xml"/>
  <Override PartName="/ppt/notesSlides/notesSlide46.xml" ContentType="application/vnd.openxmlformats-officedocument.presentationml.notesSlide+xml"/>
  <Override PartName="/ppt/theme/themeOverride15.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heme/themeOverride16.xml" ContentType="application/vnd.openxmlformats-officedocument.themeOverr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heme/themeOverride17.xml" ContentType="application/vnd.openxmlformats-officedocument.themeOverride+xml"/>
  <Override PartName="/ppt/notesSlides/notesSlide67.xml" ContentType="application/vnd.openxmlformats-officedocument.presentationml.notesSlide+xml"/>
  <Override PartName="/ppt/theme/themeOverride18.xml" ContentType="application/vnd.openxmlformats-officedocument.themeOverride+xml"/>
  <Override PartName="/ppt/notesSlides/notesSlide68.xml" ContentType="application/vnd.openxmlformats-officedocument.presentationml.notesSlide+xml"/>
  <Override PartName="/ppt/theme/themeOverride19.xml" ContentType="application/vnd.openxmlformats-officedocument.themeOverride+xml"/>
  <Override PartName="/ppt/notesSlides/notesSlide69.xml" ContentType="application/vnd.openxmlformats-officedocument.presentationml.notesSlide+xml"/>
  <Override PartName="/ppt/theme/themeOverride20.xml" ContentType="application/vnd.openxmlformats-officedocument.themeOverride+xml"/>
  <Override PartName="/ppt/notesSlides/notesSlide70.xml" ContentType="application/vnd.openxmlformats-officedocument.presentationml.notesSlide+xml"/>
  <Override PartName="/ppt/theme/themeOverride21.xml" ContentType="application/vnd.openxmlformats-officedocument.themeOverr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theme/themeOverride22.xml" ContentType="application/vnd.openxmlformats-officedocument.themeOverr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theme/themeOverride23.xml" ContentType="application/vnd.openxmlformats-officedocument.themeOverr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theme/themeOverride24.xml" ContentType="application/vnd.openxmlformats-officedocument.themeOverr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theme/themeOverride25.xml" ContentType="application/vnd.openxmlformats-officedocument.themeOverr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theme/themeOverride26.xml" ContentType="application/vnd.openxmlformats-officedocument.themeOverr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theme/themeOverride27.xml" ContentType="application/vnd.openxmlformats-officedocument.themeOverr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theme/themeOverride28.xml" ContentType="application/vnd.openxmlformats-officedocument.themeOverr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theme/themeOverride29.xml" ContentType="application/vnd.openxmlformats-officedocument.themeOverr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theme/themeOverride30.xml" ContentType="application/vnd.openxmlformats-officedocument.themeOverr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theme/themeOverride31.xml" ContentType="application/vnd.openxmlformats-officedocument.themeOverride+xml"/>
  <Override PartName="/ppt/notesSlides/notesSlide224.xml" ContentType="application/vnd.openxmlformats-officedocument.presentationml.notesSlide+xml"/>
  <Override PartName="/ppt/theme/themeOverride32.xml" ContentType="application/vnd.openxmlformats-officedocument.themeOverride+xml"/>
  <Override PartName="/ppt/notesSlides/notesSlide225.xml" ContentType="application/vnd.openxmlformats-officedocument.presentationml.notesSlide+xml"/>
  <Override PartName="/ppt/theme/themeOverride33.xml" ContentType="application/vnd.openxmlformats-officedocument.themeOverride+xml"/>
  <Override PartName="/ppt/notesSlides/notesSlide226.xml" ContentType="application/vnd.openxmlformats-officedocument.presentationml.notesSlide+xml"/>
  <Override PartName="/ppt/theme/themeOverride34.xml" ContentType="application/vnd.openxmlformats-officedocument.themeOverr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theme/themeOverride35.xml" ContentType="application/vnd.openxmlformats-officedocument.themeOverr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theme/themeOverride36.xml" ContentType="application/vnd.openxmlformats-officedocument.themeOverride+xml"/>
  <Override PartName="/ppt/notesSlides/notesSlide255.xml" ContentType="application/vnd.openxmlformats-officedocument.presentationml.notesSlide+xml"/>
  <Override PartName="/ppt/theme/themeOverride37.xml" ContentType="application/vnd.openxmlformats-officedocument.themeOverride+xml"/>
  <Override PartName="/ppt/notesSlides/notesSlide256.xml" ContentType="application/vnd.openxmlformats-officedocument.presentationml.notesSlide+xml"/>
  <Override PartName="/ppt/theme/themeOverride38.xml" ContentType="application/vnd.openxmlformats-officedocument.themeOverr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theme/themeOverride39.xml" ContentType="application/vnd.openxmlformats-officedocument.themeOverr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theme/themeOverride40.xml" ContentType="application/vnd.openxmlformats-officedocument.themeOverr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theme/themeOverride41.xml" ContentType="application/vnd.openxmlformats-officedocument.themeOverr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theme/themeOverride42.xml" ContentType="application/vnd.openxmlformats-officedocument.themeOverr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theme/themeOverride43.xml" ContentType="application/vnd.openxmlformats-officedocument.themeOverride+xml"/>
  <Override PartName="/ppt/notesSlides/notesSlide304.xml" ContentType="application/vnd.openxmlformats-officedocument.presentationml.notesSlide+xml"/>
  <Override PartName="/ppt/theme/themeOverride44.xml" ContentType="application/vnd.openxmlformats-officedocument.themeOverr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theme/themeOverride45.xml" ContentType="application/vnd.openxmlformats-officedocument.themeOverr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theme/themeOverride46.xml" ContentType="application/vnd.openxmlformats-officedocument.themeOverr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notesSlides/notesSlide358.xml" ContentType="application/vnd.openxmlformats-officedocument.presentationml.notesSlide+xml"/>
  <Override PartName="/ppt/theme/themeOverride47.xml" ContentType="application/vnd.openxmlformats-officedocument.themeOverr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theme/themeOverride48.xml" ContentType="application/vnd.openxmlformats-officedocument.themeOverride+xml"/>
  <Override PartName="/ppt/notesSlides/notesSlide368.xml" ContentType="application/vnd.openxmlformats-officedocument.presentationml.notesSlide+xml"/>
  <Override PartName="/ppt/theme/themeOverride49.xml" ContentType="application/vnd.openxmlformats-officedocument.themeOverride+xml"/>
  <Override PartName="/ppt/notesSlides/notesSlide369.xml" ContentType="application/vnd.openxmlformats-officedocument.presentationml.notesSlide+xml"/>
  <Override PartName="/ppt/theme/themeOverride50.xml" ContentType="application/vnd.openxmlformats-officedocument.themeOverride+xml"/>
  <Override PartName="/ppt/notesSlides/notesSlide370.xml" ContentType="application/vnd.openxmlformats-officedocument.presentationml.notesSlide+xml"/>
  <Override PartName="/ppt/theme/themeOverride51.xml" ContentType="application/vnd.openxmlformats-officedocument.themeOverride+xml"/>
  <Override PartName="/ppt/notesSlides/notesSlide371.xml" ContentType="application/vnd.openxmlformats-officedocument.presentationml.notesSlide+xml"/>
  <Override PartName="/ppt/theme/themeOverride52.xml" ContentType="application/vnd.openxmlformats-officedocument.themeOverride+xml"/>
  <Override PartName="/ppt/notesSlides/notesSlide372.xml" ContentType="application/vnd.openxmlformats-officedocument.presentationml.notesSlide+xml"/>
  <Override PartName="/ppt/theme/themeOverride53.xml" ContentType="application/vnd.openxmlformats-officedocument.themeOverride+xml"/>
  <Override PartName="/ppt/notesSlides/notesSlide373.xml" ContentType="application/vnd.openxmlformats-officedocument.presentationml.notesSlide+xml"/>
  <Override PartName="/ppt/theme/themeOverride54.xml" ContentType="application/vnd.openxmlformats-officedocument.themeOverride+xml"/>
  <Override PartName="/ppt/notesSlides/notesSlide374.xml" ContentType="application/vnd.openxmlformats-officedocument.presentationml.notesSlide+xml"/>
  <Override PartName="/ppt/notesSlides/notesSlide375.xml" ContentType="application/vnd.openxmlformats-officedocument.presentationml.notesSlide+xml"/>
  <Override PartName="/ppt/notesSlides/notesSlide376.xml" ContentType="application/vnd.openxmlformats-officedocument.presentationml.notesSlide+xml"/>
  <Override PartName="/ppt/notesSlides/notesSlide377.xml" ContentType="application/vnd.openxmlformats-officedocument.presentationml.notesSlide+xml"/>
  <Override PartName="/ppt/theme/themeOverride55.xml" ContentType="application/vnd.openxmlformats-officedocument.themeOverride+xml"/>
  <Override PartName="/ppt/notesSlides/notesSlide378.xml" ContentType="application/vnd.openxmlformats-officedocument.presentationml.notesSlide+xml"/>
  <Override PartName="/ppt/theme/themeOverride56.xml" ContentType="application/vnd.openxmlformats-officedocument.themeOverride+xml"/>
  <Override PartName="/ppt/notesSlides/notesSlide379.xml" ContentType="application/vnd.openxmlformats-officedocument.presentationml.notesSlide+xml"/>
  <Override PartName="/ppt/theme/themeOverride57.xml" ContentType="application/vnd.openxmlformats-officedocument.themeOverride+xml"/>
  <Override PartName="/ppt/notesSlides/notesSlide380.xml" ContentType="application/vnd.openxmlformats-officedocument.presentationml.notesSlide+xml"/>
  <Override PartName="/ppt/notesSlides/notesSlide381.xml" ContentType="application/vnd.openxmlformats-officedocument.presentationml.notesSlide+xml"/>
  <Override PartName="/ppt/notesSlides/notesSlide382.xml" ContentType="application/vnd.openxmlformats-officedocument.presentationml.notesSlide+xml"/>
  <Override PartName="/ppt/notesSlides/notesSlide383.xml" ContentType="application/vnd.openxmlformats-officedocument.presentationml.notesSlide+xml"/>
  <Override PartName="/ppt/notesSlides/notesSlide384.xml" ContentType="application/vnd.openxmlformats-officedocument.presentationml.notesSlide+xml"/>
  <Override PartName="/ppt/notesSlides/notesSlide385.xml" ContentType="application/vnd.openxmlformats-officedocument.presentationml.notesSlide+xml"/>
  <Override PartName="/ppt/notesSlides/notesSlide386.xml" ContentType="application/vnd.openxmlformats-officedocument.presentationml.notesSlide+xml"/>
  <Override PartName="/ppt/notesSlides/notesSlide387.xml" ContentType="application/vnd.openxmlformats-officedocument.presentationml.notesSlide+xml"/>
  <Override PartName="/ppt/notesSlides/notesSlide388.xml" ContentType="application/vnd.openxmlformats-officedocument.presentationml.notesSlide+xml"/>
  <Override PartName="/ppt/notesSlides/notesSlide389.xml" ContentType="application/vnd.openxmlformats-officedocument.presentationml.notesSlide+xml"/>
  <Override PartName="/ppt/notesSlides/notesSlide390.xml" ContentType="application/vnd.openxmlformats-officedocument.presentationml.notesSlide+xml"/>
  <Override PartName="/ppt/notesSlides/notesSlide391.xml" ContentType="application/vnd.openxmlformats-officedocument.presentationml.notesSlide+xml"/>
  <Override PartName="/ppt/notesSlides/notesSlide392.xml" ContentType="application/vnd.openxmlformats-officedocument.presentationml.notesSlide+xml"/>
  <Override PartName="/ppt/theme/themeOverride58.xml" ContentType="application/vnd.openxmlformats-officedocument.themeOverride+xml"/>
  <Override PartName="/ppt/notesSlides/notesSlide393.xml" ContentType="application/vnd.openxmlformats-officedocument.presentationml.notesSlide+xml"/>
  <Override PartName="/ppt/theme/themeOverride59.xml" ContentType="application/vnd.openxmlformats-officedocument.themeOverride+xml"/>
  <Override PartName="/ppt/notesSlides/notesSlide394.xml" ContentType="application/vnd.openxmlformats-officedocument.presentationml.notesSlide+xml"/>
  <Override PartName="/ppt/theme/themeOverride60.xml" ContentType="application/vnd.openxmlformats-officedocument.themeOverride+xml"/>
  <Override PartName="/ppt/notesSlides/notesSlide395.xml" ContentType="application/vnd.openxmlformats-officedocument.presentationml.notesSlide+xml"/>
  <Override PartName="/ppt/theme/themeOverride61.xml" ContentType="application/vnd.openxmlformats-officedocument.themeOverride+xml"/>
  <Override PartName="/ppt/notesSlides/notesSlide396.xml" ContentType="application/vnd.openxmlformats-officedocument.presentationml.notesSlide+xml"/>
  <Override PartName="/ppt/theme/themeOverride62.xml" ContentType="application/vnd.openxmlformats-officedocument.themeOverride+xml"/>
  <Override PartName="/ppt/notesSlides/notesSlide397.xml" ContentType="application/vnd.openxmlformats-officedocument.presentationml.notesSlide+xml"/>
  <Override PartName="/ppt/theme/themeOverride63.xml" ContentType="application/vnd.openxmlformats-officedocument.themeOverride+xml"/>
  <Override PartName="/ppt/notesSlides/notesSlide398.xml" ContentType="application/vnd.openxmlformats-officedocument.presentationml.notesSlide+xml"/>
  <Override PartName="/ppt/theme/themeOverride64.xml" ContentType="application/vnd.openxmlformats-officedocument.themeOverride+xml"/>
  <Override PartName="/ppt/notesSlides/notesSlide399.xml" ContentType="application/vnd.openxmlformats-officedocument.presentationml.notesSlide+xml"/>
  <Override PartName="/ppt/theme/themeOverride65.xml" ContentType="application/vnd.openxmlformats-officedocument.themeOverride+xml"/>
  <Override PartName="/ppt/notesSlides/notesSlide400.xml" ContentType="application/vnd.openxmlformats-officedocument.presentationml.notesSlide+xml"/>
  <Override PartName="/ppt/theme/themeOverride66.xml" ContentType="application/vnd.openxmlformats-officedocument.themeOverride+xml"/>
  <Override PartName="/ppt/notesSlides/notesSlide401.xml" ContentType="application/vnd.openxmlformats-officedocument.presentationml.notesSlide+xml"/>
  <Override PartName="/ppt/theme/themeOverride67.xml" ContentType="application/vnd.openxmlformats-officedocument.themeOverride+xml"/>
  <Override PartName="/ppt/notesSlides/notesSlide402.xml" ContentType="application/vnd.openxmlformats-officedocument.presentationml.notesSlide+xml"/>
  <Override PartName="/ppt/notesSlides/notesSlide403.xml" ContentType="application/vnd.openxmlformats-officedocument.presentationml.notesSlide+xml"/>
  <Override PartName="/ppt/notesSlides/notesSlide404.xml" ContentType="application/vnd.openxmlformats-officedocument.presentationml.notesSlide+xml"/>
  <Override PartName="/ppt/notesSlides/notesSlide405.xml" ContentType="application/vnd.openxmlformats-officedocument.presentationml.notesSlide+xml"/>
  <Override PartName="/ppt/notesSlides/notesSlide406.xml" ContentType="application/vnd.openxmlformats-officedocument.presentationml.notesSlide+xml"/>
  <Override PartName="/ppt/notesSlides/notesSlide407.xml" ContentType="application/vnd.openxmlformats-officedocument.presentationml.notesSlide+xml"/>
  <Override PartName="/ppt/theme/themeOverride68.xml" ContentType="application/vnd.openxmlformats-officedocument.themeOverride+xml"/>
  <Override PartName="/ppt/notesSlides/notesSlide408.xml" ContentType="application/vnd.openxmlformats-officedocument.presentationml.notesSlide+xml"/>
  <Override PartName="/ppt/notesSlides/notesSlide409.xml" ContentType="application/vnd.openxmlformats-officedocument.presentationml.notesSlide+xml"/>
  <Override PartName="/ppt/notesSlides/notesSlide410.xml" ContentType="application/vnd.openxmlformats-officedocument.presentationml.notesSlide+xml"/>
  <Override PartName="/ppt/notesSlides/notesSlide411.xml" ContentType="application/vnd.openxmlformats-officedocument.presentationml.notesSlide+xml"/>
  <Override PartName="/ppt/notesSlides/notesSlide412.xml" ContentType="application/vnd.openxmlformats-officedocument.presentationml.notesSlide+xml"/>
  <Override PartName="/ppt/notesSlides/notesSlide413.xml" ContentType="application/vnd.openxmlformats-officedocument.presentationml.notesSlide+xml"/>
  <Override PartName="/ppt/notesSlides/notesSlide414.xml" ContentType="application/vnd.openxmlformats-officedocument.presentationml.notesSlide+xml"/>
  <Override PartName="/ppt/theme/themeOverride69.xml" ContentType="application/vnd.openxmlformats-officedocument.themeOverride+xml"/>
  <Override PartName="/ppt/notesSlides/notesSlide415.xml" ContentType="application/vnd.openxmlformats-officedocument.presentationml.notesSlide+xml"/>
  <Override PartName="/ppt/notesSlides/notesSlide416.xml" ContentType="application/vnd.openxmlformats-officedocument.presentationml.notesSlide+xml"/>
  <Override PartName="/ppt/notesSlides/notesSlide417.xml" ContentType="application/vnd.openxmlformats-officedocument.presentationml.notesSlide+xml"/>
  <Override PartName="/ppt/notesSlides/notesSlide418.xml" ContentType="application/vnd.openxmlformats-officedocument.presentationml.notesSlide+xml"/>
  <Override PartName="/ppt/notesSlides/notesSlide419.xml" ContentType="application/vnd.openxmlformats-officedocument.presentationml.notesSlide+xml"/>
  <Override PartName="/ppt/notesSlides/notesSlide420.xml" ContentType="application/vnd.openxmlformats-officedocument.presentationml.notesSlide+xml"/>
  <Override PartName="/ppt/notesSlides/notesSlide421.xml" ContentType="application/vnd.openxmlformats-officedocument.presentationml.notesSlide+xml"/>
  <Override PartName="/ppt/notesSlides/notesSlide422.xml" ContentType="application/vnd.openxmlformats-officedocument.presentationml.notesSlide+xml"/>
  <Override PartName="/ppt/notesSlides/notesSlide423.xml" ContentType="application/vnd.openxmlformats-officedocument.presentationml.notesSlide+xml"/>
  <Override PartName="/ppt/notesSlides/notesSlide424.xml" ContentType="application/vnd.openxmlformats-officedocument.presentationml.notesSlide+xml"/>
  <Override PartName="/ppt/notesSlides/notesSlide425.xml" ContentType="application/vnd.openxmlformats-officedocument.presentationml.notesSlide+xml"/>
  <Override PartName="/ppt/notesSlides/notesSlide426.xml" ContentType="application/vnd.openxmlformats-officedocument.presentationml.notesSlide+xml"/>
  <Override PartName="/ppt/notesSlides/notesSlide4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29"/>
  </p:notesMasterIdLst>
  <p:sldIdLst>
    <p:sldId id="263" r:id="rId2"/>
    <p:sldId id="264" r:id="rId3"/>
    <p:sldId id="256" r:id="rId4"/>
    <p:sldId id="257" r:id="rId5"/>
    <p:sldId id="260" r:id="rId6"/>
    <p:sldId id="824" r:id="rId7"/>
    <p:sldId id="830" r:id="rId8"/>
    <p:sldId id="261" r:id="rId9"/>
    <p:sldId id="609" r:id="rId10"/>
    <p:sldId id="610" r:id="rId11"/>
    <p:sldId id="612" r:id="rId12"/>
    <p:sldId id="268" r:id="rId13"/>
    <p:sldId id="613" r:id="rId14"/>
    <p:sldId id="614" r:id="rId15"/>
    <p:sldId id="267" r:id="rId16"/>
    <p:sldId id="265" r:id="rId17"/>
    <p:sldId id="272" r:id="rId18"/>
    <p:sldId id="269" r:id="rId19"/>
    <p:sldId id="270" r:id="rId20"/>
    <p:sldId id="271" r:id="rId21"/>
    <p:sldId id="273" r:id="rId22"/>
    <p:sldId id="274" r:id="rId23"/>
    <p:sldId id="309" r:id="rId24"/>
    <p:sldId id="615" r:id="rId25"/>
    <p:sldId id="315" r:id="rId26"/>
    <p:sldId id="617" r:id="rId27"/>
    <p:sldId id="287" r:id="rId28"/>
    <p:sldId id="288" r:id="rId29"/>
    <p:sldId id="289" r:id="rId30"/>
    <p:sldId id="290" r:id="rId31"/>
    <p:sldId id="275" r:id="rId32"/>
    <p:sldId id="276" r:id="rId33"/>
    <p:sldId id="279" r:id="rId34"/>
    <p:sldId id="278" r:id="rId35"/>
    <p:sldId id="281" r:id="rId36"/>
    <p:sldId id="280" r:id="rId37"/>
    <p:sldId id="282" r:id="rId38"/>
    <p:sldId id="305" r:id="rId39"/>
    <p:sldId id="306" r:id="rId40"/>
    <p:sldId id="307" r:id="rId41"/>
    <p:sldId id="828" r:id="rId42"/>
    <p:sldId id="285" r:id="rId43"/>
    <p:sldId id="284" r:id="rId44"/>
    <p:sldId id="310" r:id="rId45"/>
    <p:sldId id="317" r:id="rId46"/>
    <p:sldId id="618" r:id="rId47"/>
    <p:sldId id="619" r:id="rId48"/>
    <p:sldId id="312" r:id="rId49"/>
    <p:sldId id="825" r:id="rId50"/>
    <p:sldId id="826" r:id="rId51"/>
    <p:sldId id="827" r:id="rId52"/>
    <p:sldId id="316" r:id="rId53"/>
    <p:sldId id="292" r:id="rId54"/>
    <p:sldId id="622" r:id="rId55"/>
    <p:sldId id="623" r:id="rId56"/>
    <p:sldId id="624" r:id="rId57"/>
    <p:sldId id="625" r:id="rId58"/>
    <p:sldId id="626" r:id="rId59"/>
    <p:sldId id="294" r:id="rId60"/>
    <p:sldId id="297" r:id="rId61"/>
    <p:sldId id="298" r:id="rId62"/>
    <p:sldId id="299" r:id="rId63"/>
    <p:sldId id="300" r:id="rId64"/>
    <p:sldId id="301" r:id="rId65"/>
    <p:sldId id="302" r:id="rId66"/>
    <p:sldId id="303" r:id="rId67"/>
    <p:sldId id="628" r:id="rId68"/>
    <p:sldId id="629" r:id="rId69"/>
    <p:sldId id="630" r:id="rId70"/>
    <p:sldId id="631" r:id="rId71"/>
    <p:sldId id="632" r:id="rId72"/>
    <p:sldId id="636" r:id="rId73"/>
    <p:sldId id="829" r:id="rId74"/>
    <p:sldId id="638" r:id="rId75"/>
    <p:sldId id="304" r:id="rId76"/>
    <p:sldId id="308" r:id="rId77"/>
    <p:sldId id="321" r:id="rId78"/>
    <p:sldId id="639" r:id="rId79"/>
    <p:sldId id="640" r:id="rId80"/>
    <p:sldId id="323" r:id="rId81"/>
    <p:sldId id="641" r:id="rId82"/>
    <p:sldId id="642" r:id="rId83"/>
    <p:sldId id="325" r:id="rId84"/>
    <p:sldId id="327" r:id="rId85"/>
    <p:sldId id="643" r:id="rId86"/>
    <p:sldId id="644" r:id="rId87"/>
    <p:sldId id="645" r:id="rId88"/>
    <p:sldId id="542" r:id="rId89"/>
    <p:sldId id="329" r:id="rId90"/>
    <p:sldId id="330" r:id="rId91"/>
    <p:sldId id="331" r:id="rId92"/>
    <p:sldId id="332" r:id="rId93"/>
    <p:sldId id="333" r:id="rId94"/>
    <p:sldId id="334" r:id="rId95"/>
    <p:sldId id="335" r:id="rId96"/>
    <p:sldId id="336" r:id="rId97"/>
    <p:sldId id="337" r:id="rId98"/>
    <p:sldId id="646" r:id="rId99"/>
    <p:sldId id="647" r:id="rId100"/>
    <p:sldId id="648" r:id="rId101"/>
    <p:sldId id="343" r:id="rId102"/>
    <p:sldId id="344" r:id="rId103"/>
    <p:sldId id="345" r:id="rId104"/>
    <p:sldId id="349" r:id="rId105"/>
    <p:sldId id="352" r:id="rId106"/>
    <p:sldId id="353" r:id="rId107"/>
    <p:sldId id="354" r:id="rId108"/>
    <p:sldId id="355" r:id="rId109"/>
    <p:sldId id="356" r:id="rId110"/>
    <p:sldId id="649" r:id="rId111"/>
    <p:sldId id="357" r:id="rId112"/>
    <p:sldId id="360" r:id="rId113"/>
    <p:sldId id="361" r:id="rId114"/>
    <p:sldId id="378" r:id="rId115"/>
    <p:sldId id="377" r:id="rId116"/>
    <p:sldId id="380" r:id="rId117"/>
    <p:sldId id="358" r:id="rId118"/>
    <p:sldId id="650" r:id="rId119"/>
    <p:sldId id="359" r:id="rId120"/>
    <p:sldId id="381" r:id="rId121"/>
    <p:sldId id="382" r:id="rId122"/>
    <p:sldId id="383" r:id="rId123"/>
    <p:sldId id="384" r:id="rId124"/>
    <p:sldId id="385" r:id="rId125"/>
    <p:sldId id="386" r:id="rId126"/>
    <p:sldId id="387" r:id="rId127"/>
    <p:sldId id="396" r:id="rId128"/>
    <p:sldId id="390" r:id="rId129"/>
    <p:sldId id="400" r:id="rId130"/>
    <p:sldId id="397" r:id="rId131"/>
    <p:sldId id="651" r:id="rId132"/>
    <p:sldId id="391" r:id="rId133"/>
    <p:sldId id="398" r:id="rId134"/>
    <p:sldId id="392" r:id="rId135"/>
    <p:sldId id="393" r:id="rId136"/>
    <p:sldId id="399" r:id="rId137"/>
    <p:sldId id="394" r:id="rId138"/>
    <p:sldId id="421" r:id="rId139"/>
    <p:sldId id="412" r:id="rId140"/>
    <p:sldId id="413" r:id="rId141"/>
    <p:sldId id="422" r:id="rId142"/>
    <p:sldId id="414" r:id="rId143"/>
    <p:sldId id="415" r:id="rId144"/>
    <p:sldId id="416" r:id="rId145"/>
    <p:sldId id="423" r:id="rId146"/>
    <p:sldId id="417" r:id="rId147"/>
    <p:sldId id="418" r:id="rId148"/>
    <p:sldId id="424" r:id="rId149"/>
    <p:sldId id="425" r:id="rId150"/>
    <p:sldId id="426" r:id="rId151"/>
    <p:sldId id="654" r:id="rId152"/>
    <p:sldId id="428" r:id="rId153"/>
    <p:sldId id="656" r:id="rId154"/>
    <p:sldId id="655" r:id="rId155"/>
    <p:sldId id="652" r:id="rId156"/>
    <p:sldId id="657" r:id="rId157"/>
    <p:sldId id="658" r:id="rId158"/>
    <p:sldId id="659" r:id="rId159"/>
    <p:sldId id="660" r:id="rId160"/>
    <p:sldId id="661" r:id="rId161"/>
    <p:sldId id="653" r:id="rId162"/>
    <p:sldId id="662" r:id="rId163"/>
    <p:sldId id="427" r:id="rId164"/>
    <p:sldId id="429" r:id="rId165"/>
    <p:sldId id="432" r:id="rId166"/>
    <p:sldId id="433" r:id="rId167"/>
    <p:sldId id="435" r:id="rId168"/>
    <p:sldId id="436" r:id="rId169"/>
    <p:sldId id="663" r:id="rId170"/>
    <p:sldId id="664" r:id="rId171"/>
    <p:sldId id="665" r:id="rId172"/>
    <p:sldId id="668" r:id="rId173"/>
    <p:sldId id="669" r:id="rId174"/>
    <p:sldId id="670" r:id="rId175"/>
    <p:sldId id="437" r:id="rId176"/>
    <p:sldId id="438" r:id="rId177"/>
    <p:sldId id="439" r:id="rId178"/>
    <p:sldId id="440" r:id="rId179"/>
    <p:sldId id="441" r:id="rId180"/>
    <p:sldId id="442" r:id="rId181"/>
    <p:sldId id="443" r:id="rId182"/>
    <p:sldId id="671" r:id="rId183"/>
    <p:sldId id="445" r:id="rId184"/>
    <p:sldId id="680" r:id="rId185"/>
    <p:sldId id="679" r:id="rId186"/>
    <p:sldId id="672" r:id="rId187"/>
    <p:sldId id="673" r:id="rId188"/>
    <p:sldId id="674" r:id="rId189"/>
    <p:sldId id="447" r:id="rId190"/>
    <p:sldId id="675" r:id="rId191"/>
    <p:sldId id="676" r:id="rId192"/>
    <p:sldId id="677" r:id="rId193"/>
    <p:sldId id="678" r:id="rId194"/>
    <p:sldId id="448" r:id="rId195"/>
    <p:sldId id="459" r:id="rId196"/>
    <p:sldId id="461" r:id="rId197"/>
    <p:sldId id="462" r:id="rId198"/>
    <p:sldId id="681" r:id="rId199"/>
    <p:sldId id="463" r:id="rId200"/>
    <p:sldId id="490" r:id="rId201"/>
    <p:sldId id="492" r:id="rId202"/>
    <p:sldId id="465" r:id="rId203"/>
    <p:sldId id="474" r:id="rId204"/>
    <p:sldId id="475" r:id="rId205"/>
    <p:sldId id="476" r:id="rId206"/>
    <p:sldId id="477" r:id="rId207"/>
    <p:sldId id="478" r:id="rId208"/>
    <p:sldId id="480" r:id="rId209"/>
    <p:sldId id="479" r:id="rId210"/>
    <p:sldId id="486" r:id="rId211"/>
    <p:sldId id="481" r:id="rId212"/>
    <p:sldId id="482" r:id="rId213"/>
    <p:sldId id="485" r:id="rId214"/>
    <p:sldId id="483" r:id="rId215"/>
    <p:sldId id="484" r:id="rId216"/>
    <p:sldId id="488" r:id="rId217"/>
    <p:sldId id="487" r:id="rId218"/>
    <p:sldId id="682" r:id="rId219"/>
    <p:sldId id="466" r:id="rId220"/>
    <p:sldId id="493" r:id="rId221"/>
    <p:sldId id="683" r:id="rId222"/>
    <p:sldId id="684" r:id="rId223"/>
    <p:sldId id="498" r:id="rId224"/>
    <p:sldId id="494" r:id="rId225"/>
    <p:sldId id="495" r:id="rId226"/>
    <p:sldId id="496" r:id="rId227"/>
    <p:sldId id="685" r:id="rId228"/>
    <p:sldId id="500" r:id="rId229"/>
    <p:sldId id="686" r:id="rId230"/>
    <p:sldId id="502" r:id="rId231"/>
    <p:sldId id="489" r:id="rId232"/>
    <p:sldId id="469" r:id="rId233"/>
    <p:sldId id="687" r:id="rId234"/>
    <p:sldId id="688" r:id="rId235"/>
    <p:sldId id="504" r:id="rId236"/>
    <p:sldId id="505" r:id="rId237"/>
    <p:sldId id="470" r:id="rId238"/>
    <p:sldId id="506" r:id="rId239"/>
    <p:sldId id="508" r:id="rId240"/>
    <p:sldId id="507" r:id="rId241"/>
    <p:sldId id="509" r:id="rId242"/>
    <p:sldId id="510" r:id="rId243"/>
    <p:sldId id="511" r:id="rId244"/>
    <p:sldId id="689" r:id="rId245"/>
    <p:sldId id="512" r:id="rId246"/>
    <p:sldId id="513" r:id="rId247"/>
    <p:sldId id="690" r:id="rId248"/>
    <p:sldId id="515" r:id="rId249"/>
    <p:sldId id="519" r:id="rId250"/>
    <p:sldId id="691" r:id="rId251"/>
    <p:sldId id="692" r:id="rId252"/>
    <p:sldId id="693" r:id="rId253"/>
    <p:sldId id="694" r:id="rId254"/>
    <p:sldId id="517" r:id="rId255"/>
    <p:sldId id="518" r:id="rId256"/>
    <p:sldId id="471" r:id="rId257"/>
    <p:sldId id="520" r:id="rId258"/>
    <p:sldId id="695" r:id="rId259"/>
    <p:sldId id="525" r:id="rId260"/>
    <p:sldId id="523" r:id="rId261"/>
    <p:sldId id="521" r:id="rId262"/>
    <p:sldId id="524" r:id="rId263"/>
    <p:sldId id="527" r:id="rId264"/>
    <p:sldId id="696" r:id="rId265"/>
    <p:sldId id="697" r:id="rId266"/>
    <p:sldId id="528" r:id="rId267"/>
    <p:sldId id="698" r:id="rId268"/>
    <p:sldId id="536" r:id="rId269"/>
    <p:sldId id="699" r:id="rId270"/>
    <p:sldId id="526" r:id="rId271"/>
    <p:sldId id="700" r:id="rId272"/>
    <p:sldId id="537" r:id="rId273"/>
    <p:sldId id="701" r:id="rId274"/>
    <p:sldId id="538" r:id="rId275"/>
    <p:sldId id="539" r:id="rId276"/>
    <p:sldId id="541" r:id="rId277"/>
    <p:sldId id="702" r:id="rId278"/>
    <p:sldId id="703" r:id="rId279"/>
    <p:sldId id="547" r:id="rId280"/>
    <p:sldId id="704" r:id="rId281"/>
    <p:sldId id="705" r:id="rId282"/>
    <p:sldId id="706" r:id="rId283"/>
    <p:sldId id="544" r:id="rId284"/>
    <p:sldId id="708" r:id="rId285"/>
    <p:sldId id="707" r:id="rId286"/>
    <p:sldId id="710" r:id="rId287"/>
    <p:sldId id="718" r:id="rId288"/>
    <p:sldId id="715" r:id="rId289"/>
    <p:sldId id="716" r:id="rId290"/>
    <p:sldId id="717" r:id="rId291"/>
    <p:sldId id="711" r:id="rId292"/>
    <p:sldId id="712" r:id="rId293"/>
    <p:sldId id="713" r:id="rId294"/>
    <p:sldId id="714" r:id="rId295"/>
    <p:sldId id="719" r:id="rId296"/>
    <p:sldId id="720" r:id="rId297"/>
    <p:sldId id="721" r:id="rId298"/>
    <p:sldId id="722" r:id="rId299"/>
    <p:sldId id="723" r:id="rId300"/>
    <p:sldId id="724" r:id="rId301"/>
    <p:sldId id="725" r:id="rId302"/>
    <p:sldId id="549" r:id="rId303"/>
    <p:sldId id="726" r:id="rId304"/>
    <p:sldId id="550" r:id="rId305"/>
    <p:sldId id="551" r:id="rId306"/>
    <p:sldId id="750" r:id="rId307"/>
    <p:sldId id="751" r:id="rId308"/>
    <p:sldId id="727" r:id="rId309"/>
    <p:sldId id="728" r:id="rId310"/>
    <p:sldId id="729" r:id="rId311"/>
    <p:sldId id="731" r:id="rId312"/>
    <p:sldId id="730" r:id="rId313"/>
    <p:sldId id="732" r:id="rId314"/>
    <p:sldId id="733" r:id="rId315"/>
    <p:sldId id="734" r:id="rId316"/>
    <p:sldId id="752" r:id="rId317"/>
    <p:sldId id="744" r:id="rId318"/>
    <p:sldId id="745" r:id="rId319"/>
    <p:sldId id="764" r:id="rId320"/>
    <p:sldId id="742" r:id="rId321"/>
    <p:sldId id="746" r:id="rId322"/>
    <p:sldId id="747" r:id="rId323"/>
    <p:sldId id="748" r:id="rId324"/>
    <p:sldId id="757" r:id="rId325"/>
    <p:sldId id="758" r:id="rId326"/>
    <p:sldId id="759" r:id="rId327"/>
    <p:sldId id="760" r:id="rId328"/>
    <p:sldId id="761" r:id="rId329"/>
    <p:sldId id="763" r:id="rId330"/>
    <p:sldId id="735" r:id="rId331"/>
    <p:sldId id="737" r:id="rId332"/>
    <p:sldId id="738" r:id="rId333"/>
    <p:sldId id="765" r:id="rId334"/>
    <p:sldId id="739" r:id="rId335"/>
    <p:sldId id="736" r:id="rId336"/>
    <p:sldId id="740" r:id="rId337"/>
    <p:sldId id="749" r:id="rId338"/>
    <p:sldId id="741" r:id="rId339"/>
    <p:sldId id="753" r:id="rId340"/>
    <p:sldId id="769" r:id="rId341"/>
    <p:sldId id="754" r:id="rId342"/>
    <p:sldId id="755" r:id="rId343"/>
    <p:sldId id="756" r:id="rId344"/>
    <p:sldId id="766" r:id="rId345"/>
    <p:sldId id="767" r:id="rId346"/>
    <p:sldId id="768" r:id="rId347"/>
    <p:sldId id="779" r:id="rId348"/>
    <p:sldId id="780" r:id="rId349"/>
    <p:sldId id="781" r:id="rId350"/>
    <p:sldId id="552" r:id="rId351"/>
    <p:sldId id="770" r:id="rId352"/>
    <p:sldId id="774" r:id="rId353"/>
    <p:sldId id="775" r:id="rId354"/>
    <p:sldId id="776" r:id="rId355"/>
    <p:sldId id="782" r:id="rId356"/>
    <p:sldId id="777" r:id="rId357"/>
    <p:sldId id="783" r:id="rId358"/>
    <p:sldId id="784" r:id="rId359"/>
    <p:sldId id="785" r:id="rId360"/>
    <p:sldId id="553" r:id="rId361"/>
    <p:sldId id="554" r:id="rId362"/>
    <p:sldId id="556" r:id="rId363"/>
    <p:sldId id="557" r:id="rId364"/>
    <p:sldId id="558" r:id="rId365"/>
    <p:sldId id="559" r:id="rId366"/>
    <p:sldId id="555" r:id="rId367"/>
    <p:sldId id="571" r:id="rId368"/>
    <p:sldId id="561" r:id="rId369"/>
    <p:sldId id="563" r:id="rId370"/>
    <p:sldId id="569" r:id="rId371"/>
    <p:sldId id="566" r:id="rId372"/>
    <p:sldId id="567" r:id="rId373"/>
    <p:sldId id="568" r:id="rId374"/>
    <p:sldId id="572" r:id="rId375"/>
    <p:sldId id="580" r:id="rId376"/>
    <p:sldId id="581" r:id="rId377"/>
    <p:sldId id="582" r:id="rId378"/>
    <p:sldId id="786" r:id="rId379"/>
    <p:sldId id="793" r:id="rId380"/>
    <p:sldId id="788" r:id="rId381"/>
    <p:sldId id="573" r:id="rId382"/>
    <p:sldId id="574" r:id="rId383"/>
    <p:sldId id="575" r:id="rId384"/>
    <p:sldId id="789" r:id="rId385"/>
    <p:sldId id="790" r:id="rId386"/>
    <p:sldId id="576" r:id="rId387"/>
    <p:sldId id="791" r:id="rId388"/>
    <p:sldId id="792" r:id="rId389"/>
    <p:sldId id="577" r:id="rId390"/>
    <p:sldId id="578" r:id="rId391"/>
    <p:sldId id="579" r:id="rId392"/>
    <p:sldId id="590" r:id="rId393"/>
    <p:sldId id="591" r:id="rId394"/>
    <p:sldId id="595" r:id="rId395"/>
    <p:sldId id="597" r:id="rId396"/>
    <p:sldId id="600" r:id="rId397"/>
    <p:sldId id="604" r:id="rId398"/>
    <p:sldId id="603" r:id="rId399"/>
    <p:sldId id="605" r:id="rId400"/>
    <p:sldId id="795" r:id="rId401"/>
    <p:sldId id="794" r:id="rId402"/>
    <p:sldId id="606" r:id="rId403"/>
    <p:sldId id="796" r:id="rId404"/>
    <p:sldId id="797" r:id="rId405"/>
    <p:sldId id="798" r:id="rId406"/>
    <p:sldId id="799" r:id="rId407"/>
    <p:sldId id="801" r:id="rId408"/>
    <p:sldId id="802" r:id="rId409"/>
    <p:sldId id="803" r:id="rId410"/>
    <p:sldId id="804" r:id="rId411"/>
    <p:sldId id="805" r:id="rId412"/>
    <p:sldId id="807" r:id="rId413"/>
    <p:sldId id="808" r:id="rId414"/>
    <p:sldId id="809" r:id="rId415"/>
    <p:sldId id="813" r:id="rId416"/>
    <p:sldId id="812" r:id="rId417"/>
    <p:sldId id="811" r:id="rId418"/>
    <p:sldId id="814" r:id="rId419"/>
    <p:sldId id="821" r:id="rId420"/>
    <p:sldId id="815" r:id="rId421"/>
    <p:sldId id="822" r:id="rId422"/>
    <p:sldId id="816" r:id="rId423"/>
    <p:sldId id="817" r:id="rId424"/>
    <p:sldId id="818" r:id="rId425"/>
    <p:sldId id="823" r:id="rId426"/>
    <p:sldId id="819" r:id="rId427"/>
    <p:sldId id="831" r:id="rId428"/>
  </p:sldIdLst>
  <p:sldSz cx="9144000" cy="6858000" type="screen4x3"/>
  <p:notesSz cx="6858000" cy="9144000"/>
  <p:embeddedFontLst>
    <p:embeddedFont>
      <p:font typeface="Arial Unicode MS" panose="020B0604020202020204" pitchFamily="34" charset="-128"/>
      <p:regular r:id="rId430"/>
    </p:embeddedFont>
  </p:embeddedFontLst>
  <p:custDataLst>
    <p:tags r:id="rId431"/>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FF0000"/>
    <a:srgbClr val="FF0066"/>
    <a:srgbClr val="66FF33"/>
    <a:srgbClr val="FF3300"/>
    <a:srgbClr val="0000FF"/>
    <a:srgbClr val="FF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88" autoAdjust="0"/>
    <p:restoredTop sz="90994" autoAdjust="0"/>
  </p:normalViewPr>
  <p:slideViewPr>
    <p:cSldViewPr>
      <p:cViewPr varScale="1">
        <p:scale>
          <a:sx n="78" d="100"/>
          <a:sy n="78" d="100"/>
        </p:scale>
        <p:origin x="888" y="6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Lst>
  </p:outlineViewPr>
  <p:notesTextViewPr>
    <p:cViewPr>
      <p:scale>
        <a:sx n="100" d="100"/>
        <a:sy n="100" d="100"/>
      </p:scale>
      <p:origin x="0" y="0"/>
    </p:cViewPr>
  </p:notesTextViewPr>
  <p:sorterViewPr>
    <p:cViewPr>
      <p:scale>
        <a:sx n="66" d="100"/>
        <a:sy n="66" d="100"/>
      </p:scale>
      <p:origin x="0" y="37147"/>
    </p:cViewPr>
  </p:sorterViewPr>
  <p:notesViewPr>
    <p:cSldViewPr>
      <p:cViewPr varScale="1">
        <p:scale>
          <a:sx n="51" d="100"/>
          <a:sy n="51" d="100"/>
        </p:scale>
        <p:origin x="-2693"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viewProps" Target="viewProps.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tableStyles" Target="tableStyles.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232" Type="http://schemas.openxmlformats.org/officeDocument/2006/relationships/slide" Target="slides/slide231.xml"/><Relationship Id="rId274" Type="http://schemas.openxmlformats.org/officeDocument/2006/relationships/slide" Target="slides/slide273.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212" Type="http://schemas.openxmlformats.org/officeDocument/2006/relationships/slide" Target="slides/slide211.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font" Target="fonts/font1.fntdata"/><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tags" Target="tags/tag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presProps" Target="presProps.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theme" Target="theme/theme1.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222" Type="http://schemas.openxmlformats.org/officeDocument/2006/relationships/slide" Target="slides/slide221.xml"/><Relationship Id="rId264" Type="http://schemas.openxmlformats.org/officeDocument/2006/relationships/slide" Target="slides/slide263.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notesMaster" Target="notesMasters/notesMaster1.xml"/><Relationship Id="rId1" Type="http://schemas.openxmlformats.org/officeDocument/2006/relationships/slideMaster" Target="slideMasters/slideMaster1.xml"/><Relationship Id="rId233" Type="http://schemas.openxmlformats.org/officeDocument/2006/relationships/slide" Target="slides/slide232.xml"/></Relationships>
</file>

<file path=ppt/_rels/viewProps.xml.rels><?xml version="1.0" encoding="UTF-8" standalone="yes"?>
<Relationships xmlns="http://schemas.openxmlformats.org/package/2006/relationships"><Relationship Id="rId8" Type="http://schemas.openxmlformats.org/officeDocument/2006/relationships/slide" Target="slides/slide165.xml"/><Relationship Id="rId13" Type="http://schemas.openxmlformats.org/officeDocument/2006/relationships/slide" Target="slides/slide212.xml"/><Relationship Id="rId18" Type="http://schemas.openxmlformats.org/officeDocument/2006/relationships/slide" Target="slides/slide256.xml"/><Relationship Id="rId26" Type="http://schemas.openxmlformats.org/officeDocument/2006/relationships/slide" Target="slides/slide415.xml"/><Relationship Id="rId3" Type="http://schemas.openxmlformats.org/officeDocument/2006/relationships/slide" Target="slides/slide44.xml"/><Relationship Id="rId21" Type="http://schemas.openxmlformats.org/officeDocument/2006/relationships/slide" Target="slides/slide316.xml"/><Relationship Id="rId7" Type="http://schemas.openxmlformats.org/officeDocument/2006/relationships/slide" Target="slides/slide111.xml"/><Relationship Id="rId12" Type="http://schemas.openxmlformats.org/officeDocument/2006/relationships/slide" Target="slides/slide208.xml"/><Relationship Id="rId17" Type="http://schemas.openxmlformats.org/officeDocument/2006/relationships/slide" Target="slides/slide255.xml"/><Relationship Id="rId25" Type="http://schemas.openxmlformats.org/officeDocument/2006/relationships/slide" Target="slides/slide411.xml"/><Relationship Id="rId2" Type="http://schemas.openxmlformats.org/officeDocument/2006/relationships/slide" Target="slides/slide18.xml"/><Relationship Id="rId16" Type="http://schemas.openxmlformats.org/officeDocument/2006/relationships/slide" Target="slides/slide241.xml"/><Relationship Id="rId20" Type="http://schemas.openxmlformats.org/officeDocument/2006/relationships/slide" Target="slides/slide261.xml"/><Relationship Id="rId1" Type="http://schemas.openxmlformats.org/officeDocument/2006/relationships/slide" Target="slides/slide12.xml"/><Relationship Id="rId6" Type="http://schemas.openxmlformats.org/officeDocument/2006/relationships/slide" Target="slides/slide72.xml"/><Relationship Id="rId11" Type="http://schemas.openxmlformats.org/officeDocument/2006/relationships/slide" Target="slides/slide207.xml"/><Relationship Id="rId24" Type="http://schemas.openxmlformats.org/officeDocument/2006/relationships/slide" Target="slides/slide404.xml"/><Relationship Id="rId5" Type="http://schemas.openxmlformats.org/officeDocument/2006/relationships/slide" Target="slides/slide70.xml"/><Relationship Id="rId15" Type="http://schemas.openxmlformats.org/officeDocument/2006/relationships/slide" Target="slides/slide214.xml"/><Relationship Id="rId23" Type="http://schemas.openxmlformats.org/officeDocument/2006/relationships/slide" Target="slides/slide373.xml"/><Relationship Id="rId10" Type="http://schemas.openxmlformats.org/officeDocument/2006/relationships/slide" Target="slides/slide201.xml"/><Relationship Id="rId19" Type="http://schemas.openxmlformats.org/officeDocument/2006/relationships/slide" Target="slides/slide259.xml"/><Relationship Id="rId4" Type="http://schemas.openxmlformats.org/officeDocument/2006/relationships/slide" Target="slides/slide48.xml"/><Relationship Id="rId9" Type="http://schemas.openxmlformats.org/officeDocument/2006/relationships/slide" Target="slides/slide197.xml"/><Relationship Id="rId14" Type="http://schemas.openxmlformats.org/officeDocument/2006/relationships/slide" Target="slides/slide213.xml"/><Relationship Id="rId22" Type="http://schemas.openxmlformats.org/officeDocument/2006/relationships/slide" Target="slides/slide3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22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38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22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D2802B0-EC44-4817-94CE-E25BCB84411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7"/>
          <p:cNvSpPr>
            <a:spLocks noGrp="1" noChangeArrowheads="1"/>
          </p:cNvSpPr>
          <p:nvPr>
            <p:ph type="sldNum" sz="quarter" idx="5"/>
          </p:nvPr>
        </p:nvSpPr>
        <p:spPr>
          <a:noFill/>
        </p:spPr>
        <p:txBody>
          <a:bodyPr/>
          <a:lstStyle/>
          <a:p>
            <a:fld id="{3E84B7CF-68D3-4027-84DD-9A9B87052967}" type="slidenum">
              <a:rPr lang="en-US" smtClean="0"/>
              <a:pPr/>
              <a:t>1</a:t>
            </a:fld>
            <a:endParaRPr lang="en-US"/>
          </a:p>
        </p:txBody>
      </p:sp>
      <p:sp>
        <p:nvSpPr>
          <p:cNvPr id="439299" name="Rectangle 2"/>
          <p:cNvSpPr>
            <a:spLocks noGrp="1" noRot="1" noChangeAspect="1" noChangeArrowheads="1" noTextEdit="1"/>
          </p:cNvSpPr>
          <p:nvPr>
            <p:ph type="sldImg"/>
          </p:nvPr>
        </p:nvSpPr>
        <p:spPr>
          <a:solidFill>
            <a:srgbClr val="FFFFFF"/>
          </a:solidFill>
          <a:ln/>
        </p:spPr>
      </p:sp>
      <p:sp>
        <p:nvSpPr>
          <p:cNvPr id="4393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&lt;Planet of the Apes2.jpg&gt;.  Height 3.44”, width 9”.  &lt;3BNA-black.avi&gt; (MPEG better large, but at this size no difference, yet twice the file size).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7"/>
          <p:cNvSpPr>
            <a:spLocks noGrp="1" noChangeArrowheads="1"/>
          </p:cNvSpPr>
          <p:nvPr>
            <p:ph type="sldNum" sz="quarter" idx="5"/>
          </p:nvPr>
        </p:nvSpPr>
        <p:spPr>
          <a:noFill/>
        </p:spPr>
        <p:txBody>
          <a:bodyPr/>
          <a:lstStyle/>
          <a:p>
            <a:fld id="{3B20F70B-95B3-41F5-8CA8-D097E732275A}" type="slidenum">
              <a:rPr lang="en-US" smtClean="0"/>
              <a:pPr/>
              <a:t>10</a:t>
            </a:fld>
            <a:endParaRPr lang="en-US"/>
          </a:p>
        </p:txBody>
      </p:sp>
      <p:sp>
        <p:nvSpPr>
          <p:cNvPr id="443395" name="Rectangle 2"/>
          <p:cNvSpPr>
            <a:spLocks noGrp="1" noRot="1" noChangeAspect="1" noChangeArrowheads="1" noTextEdit="1"/>
          </p:cNvSpPr>
          <p:nvPr>
            <p:ph type="sldImg"/>
          </p:nvPr>
        </p:nvSpPr>
        <p:spPr>
          <a:ln/>
        </p:spPr>
      </p:sp>
      <p:sp>
        <p:nvSpPr>
          <p:cNvPr id="443396" name="Rectangle 3"/>
          <p:cNvSpPr>
            <a:spLocks noGrp="1" noChangeArrowheads="1"/>
          </p:cNvSpPr>
          <p:nvPr>
            <p:ph type="body" idx="1"/>
          </p:nvPr>
        </p:nvSpPr>
        <p:spPr>
          <a:noFill/>
          <a:ln/>
        </p:spPr>
        <p:txBody>
          <a:bodyPr/>
          <a:lstStyle/>
          <a:p>
            <a:pPr eaLnBrk="1" hangingPunct="1"/>
            <a:r>
              <a:rPr lang="en-US"/>
              <a:t>&lt;kb_current.jpg&gt;</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7"/>
          <p:cNvSpPr>
            <a:spLocks noGrp="1" noChangeArrowheads="1"/>
          </p:cNvSpPr>
          <p:nvPr>
            <p:ph type="sldNum" sz="quarter" idx="5"/>
          </p:nvPr>
        </p:nvSpPr>
        <p:spPr>
          <a:noFill/>
        </p:spPr>
        <p:txBody>
          <a:bodyPr/>
          <a:lstStyle/>
          <a:p>
            <a:fld id="{F6185632-DB9C-4DC7-BA89-5B24B8DDD6AB}" type="slidenum">
              <a:rPr lang="en-US" smtClean="0"/>
              <a:pPr/>
              <a:t>105</a:t>
            </a:fld>
            <a:endParaRPr lang="en-US"/>
          </a:p>
        </p:txBody>
      </p:sp>
      <p:sp>
        <p:nvSpPr>
          <p:cNvPr id="502787" name="Rectangle 2"/>
          <p:cNvSpPr>
            <a:spLocks noGrp="1" noRot="1" noChangeAspect="1" noChangeArrowheads="1" noTextEdit="1"/>
          </p:cNvSpPr>
          <p:nvPr>
            <p:ph type="sldImg"/>
          </p:nvPr>
        </p:nvSpPr>
        <p:spPr>
          <a:ln/>
        </p:spPr>
      </p:sp>
      <p:sp>
        <p:nvSpPr>
          <p:cNvPr id="502788" name="Rectangle 3"/>
          <p:cNvSpPr>
            <a:spLocks noGrp="1" noChangeArrowheads="1"/>
          </p:cNvSpPr>
          <p:nvPr>
            <p:ph type="body" idx="1"/>
          </p:nvPr>
        </p:nvSpPr>
        <p:spPr>
          <a:noFill/>
          <a:ln/>
        </p:spPr>
        <p:txBody>
          <a:bodyPr/>
          <a:lstStyle/>
          <a:p>
            <a:pPr eaLnBrk="1" hangingPunct="1"/>
            <a:r>
              <a:rPr lang="en-US"/>
              <a:t>&lt;helix_to_superhelix.jpg&gt;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7"/>
          <p:cNvSpPr>
            <a:spLocks noGrp="1" noChangeArrowheads="1"/>
          </p:cNvSpPr>
          <p:nvPr>
            <p:ph type="sldNum" sz="quarter" idx="5"/>
          </p:nvPr>
        </p:nvSpPr>
        <p:spPr>
          <a:noFill/>
        </p:spPr>
        <p:txBody>
          <a:bodyPr/>
          <a:lstStyle/>
          <a:p>
            <a:fld id="{41A5A211-A526-4505-A755-1A10498AA5F6}" type="slidenum">
              <a:rPr lang="en-US" smtClean="0"/>
              <a:pPr/>
              <a:t>106</a:t>
            </a:fld>
            <a:endParaRPr lang="en-US"/>
          </a:p>
        </p:txBody>
      </p:sp>
      <p:sp>
        <p:nvSpPr>
          <p:cNvPr id="503811" name="Rectangle 2"/>
          <p:cNvSpPr>
            <a:spLocks noGrp="1" noRot="1" noChangeAspect="1" noChangeArrowheads="1" noTextEdit="1"/>
          </p:cNvSpPr>
          <p:nvPr>
            <p:ph type="sldImg"/>
          </p:nvPr>
        </p:nvSpPr>
        <p:spPr>
          <a:solidFill>
            <a:srgbClr val="FFFFFF"/>
          </a:solidFill>
          <a:ln/>
        </p:spPr>
      </p:sp>
      <p:sp>
        <p:nvSpPr>
          <p:cNvPr id="5038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&lt;helix_to_superhelix.jpg&gt;</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7"/>
          <p:cNvSpPr>
            <a:spLocks noGrp="1" noChangeArrowheads="1"/>
          </p:cNvSpPr>
          <p:nvPr>
            <p:ph type="sldNum" sz="quarter" idx="5"/>
          </p:nvPr>
        </p:nvSpPr>
        <p:spPr>
          <a:noFill/>
        </p:spPr>
        <p:txBody>
          <a:bodyPr/>
          <a:lstStyle/>
          <a:p>
            <a:fld id="{BDE525B5-3DF5-49E2-9237-A7A693F97300}" type="slidenum">
              <a:rPr lang="en-US" smtClean="0"/>
              <a:pPr/>
              <a:t>107</a:t>
            </a:fld>
            <a:endParaRPr lang="en-US"/>
          </a:p>
        </p:txBody>
      </p:sp>
      <p:sp>
        <p:nvSpPr>
          <p:cNvPr id="504835" name="Rectangle 2"/>
          <p:cNvSpPr>
            <a:spLocks noGrp="1" noRot="1" noChangeAspect="1" noChangeArrowheads="1" noTextEdit="1"/>
          </p:cNvSpPr>
          <p:nvPr>
            <p:ph type="sldImg"/>
          </p:nvPr>
        </p:nvSpPr>
        <p:spPr>
          <a:solidFill>
            <a:srgbClr val="FFFFFF"/>
          </a:solidFill>
          <a:ln/>
        </p:spPr>
      </p:sp>
      <p:sp>
        <p:nvSpPr>
          <p:cNvPr id="5048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&lt;helix_to_superhelix.jpg&gt;</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7"/>
          <p:cNvSpPr>
            <a:spLocks noGrp="1" noChangeArrowheads="1"/>
          </p:cNvSpPr>
          <p:nvPr>
            <p:ph type="sldNum" sz="quarter" idx="5"/>
          </p:nvPr>
        </p:nvSpPr>
        <p:spPr>
          <a:noFill/>
        </p:spPr>
        <p:txBody>
          <a:bodyPr/>
          <a:lstStyle/>
          <a:p>
            <a:fld id="{600D6954-FDA9-44C9-AD75-8B3E97BF3CB6}" type="slidenum">
              <a:rPr lang="en-US" smtClean="0"/>
              <a:pPr/>
              <a:t>109</a:t>
            </a:fld>
            <a:endParaRPr lang="en-US"/>
          </a:p>
        </p:txBody>
      </p:sp>
      <p:sp>
        <p:nvSpPr>
          <p:cNvPr id="505859" name="Rectangle 2"/>
          <p:cNvSpPr>
            <a:spLocks noGrp="1" noRot="1" noChangeAspect="1" noChangeArrowheads="1" noTextEdit="1"/>
          </p:cNvSpPr>
          <p:nvPr>
            <p:ph type="sldImg"/>
          </p:nvPr>
        </p:nvSpPr>
        <p:spPr>
          <a:solidFill>
            <a:srgbClr val="FFFFFF"/>
          </a:solidFill>
          <a:ln/>
        </p:spPr>
      </p:sp>
      <p:sp>
        <p:nvSpPr>
          <p:cNvPr id="5058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&lt;helix_to_superhelix.jpg&gt;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7"/>
          <p:cNvSpPr>
            <a:spLocks noGrp="1" noChangeArrowheads="1"/>
          </p:cNvSpPr>
          <p:nvPr>
            <p:ph type="sldNum" sz="quarter" idx="5"/>
          </p:nvPr>
        </p:nvSpPr>
        <p:spPr>
          <a:noFill/>
        </p:spPr>
        <p:txBody>
          <a:bodyPr/>
          <a:lstStyle/>
          <a:p>
            <a:fld id="{827844F0-59C4-46BD-BD6E-225C8E1418FB}" type="slidenum">
              <a:rPr lang="en-US" smtClean="0"/>
              <a:pPr/>
              <a:t>111</a:t>
            </a:fld>
            <a:endParaRPr lang="en-US"/>
          </a:p>
        </p:txBody>
      </p:sp>
      <p:sp>
        <p:nvSpPr>
          <p:cNvPr id="506883" name="Rectangle 2"/>
          <p:cNvSpPr>
            <a:spLocks noGrp="1" noRot="1" noChangeAspect="1" noChangeArrowheads="1" noTextEdit="1"/>
          </p:cNvSpPr>
          <p:nvPr>
            <p:ph type="sldImg"/>
          </p:nvPr>
        </p:nvSpPr>
        <p:spPr>
          <a:ln/>
        </p:spPr>
      </p:sp>
      <p:sp>
        <p:nvSpPr>
          <p:cNvPr id="506884" name="Rectangle 3"/>
          <p:cNvSpPr>
            <a:spLocks noGrp="1" noChangeArrowheads="1"/>
          </p:cNvSpPr>
          <p:nvPr>
            <p:ph type="body" idx="1"/>
          </p:nvPr>
        </p:nvSpPr>
        <p:spPr>
          <a:noFill/>
          <a:ln/>
        </p:spPr>
        <p:txBody>
          <a:bodyPr/>
          <a:lstStyle/>
          <a:p>
            <a:pPr eaLnBrk="1" hangingPunct="1"/>
            <a:r>
              <a:rPr lang="en-US"/>
              <a:t>&lt;helix_to_super_rope1A.jpg.</a:t>
            </a: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7"/>
          <p:cNvSpPr>
            <a:spLocks noGrp="1" noChangeArrowheads="1"/>
          </p:cNvSpPr>
          <p:nvPr>
            <p:ph type="sldNum" sz="quarter" idx="5"/>
          </p:nvPr>
        </p:nvSpPr>
        <p:spPr>
          <a:noFill/>
        </p:spPr>
        <p:txBody>
          <a:bodyPr/>
          <a:lstStyle/>
          <a:p>
            <a:fld id="{09960A65-AD1E-4CAA-9831-2EB7319D4CE9}" type="slidenum">
              <a:rPr lang="en-US" smtClean="0"/>
              <a:pPr/>
              <a:t>112</a:t>
            </a:fld>
            <a:endParaRPr lang="en-US"/>
          </a:p>
        </p:txBody>
      </p:sp>
      <p:sp>
        <p:nvSpPr>
          <p:cNvPr id="507907" name="Rectangle 2"/>
          <p:cNvSpPr>
            <a:spLocks noGrp="1" noRot="1" noChangeAspect="1" noChangeArrowheads="1" noTextEdit="1"/>
          </p:cNvSpPr>
          <p:nvPr>
            <p:ph type="sldImg"/>
          </p:nvPr>
        </p:nvSpPr>
        <p:spPr>
          <a:ln/>
        </p:spPr>
      </p:sp>
      <p:sp>
        <p:nvSpPr>
          <p:cNvPr id="507908" name="Rectangle 3"/>
          <p:cNvSpPr>
            <a:spLocks noGrp="1" noChangeArrowheads="1"/>
          </p:cNvSpPr>
          <p:nvPr>
            <p:ph type="body" idx="1"/>
          </p:nvPr>
        </p:nvSpPr>
        <p:spPr>
          <a:noFill/>
          <a:ln/>
        </p:spPr>
        <p:txBody>
          <a:bodyPr/>
          <a:lstStyle/>
          <a:p>
            <a:pPr eaLnBrk="1" hangingPunct="1"/>
            <a:r>
              <a:rPr lang="en-US"/>
              <a:t>&lt;helix_to_super_rope1B.jpg&gt;</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7"/>
          <p:cNvSpPr>
            <a:spLocks noGrp="1" noChangeArrowheads="1"/>
          </p:cNvSpPr>
          <p:nvPr>
            <p:ph type="sldNum" sz="quarter" idx="5"/>
          </p:nvPr>
        </p:nvSpPr>
        <p:spPr>
          <a:noFill/>
        </p:spPr>
        <p:txBody>
          <a:bodyPr/>
          <a:lstStyle/>
          <a:p>
            <a:fld id="{6B882C74-E9B2-489C-BF9F-CD878A81FC96}" type="slidenum">
              <a:rPr lang="en-US" smtClean="0"/>
              <a:pPr/>
              <a:t>113</a:t>
            </a:fld>
            <a:endParaRPr lang="en-US"/>
          </a:p>
        </p:txBody>
      </p:sp>
      <p:sp>
        <p:nvSpPr>
          <p:cNvPr id="508931" name="Rectangle 2"/>
          <p:cNvSpPr>
            <a:spLocks noGrp="1" noRot="1" noChangeAspect="1" noChangeArrowheads="1" noTextEdit="1"/>
          </p:cNvSpPr>
          <p:nvPr>
            <p:ph type="sldImg"/>
          </p:nvPr>
        </p:nvSpPr>
        <p:spPr>
          <a:ln/>
        </p:spPr>
      </p:sp>
      <p:sp>
        <p:nvSpPr>
          <p:cNvPr id="508932" name="Rectangle 3"/>
          <p:cNvSpPr>
            <a:spLocks noGrp="1" noChangeArrowheads="1"/>
          </p:cNvSpPr>
          <p:nvPr>
            <p:ph type="body" idx="1"/>
          </p:nvPr>
        </p:nvSpPr>
        <p:spPr>
          <a:noFill/>
          <a:ln/>
        </p:spPr>
        <p:txBody>
          <a:bodyPr/>
          <a:lstStyle/>
          <a:p>
            <a:pPr eaLnBrk="1" hangingPunct="1"/>
            <a:r>
              <a:rPr lang="en-US"/>
              <a:t>&lt;helix_to_super_rope2.jpg&gt;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p>
            <a:fld id="{4700C150-A47F-4765-86E4-2B8ACC956D85}" type="slidenum">
              <a:rPr lang="en-US" smtClean="0"/>
              <a:pPr/>
              <a:t>114</a:t>
            </a:fld>
            <a:endParaRPr lang="en-US"/>
          </a:p>
        </p:txBody>
      </p:sp>
      <p:sp>
        <p:nvSpPr>
          <p:cNvPr id="509955" name="Rectangle 2"/>
          <p:cNvSpPr>
            <a:spLocks noGrp="1" noRot="1" noChangeAspect="1" noChangeArrowheads="1" noTextEdit="1"/>
          </p:cNvSpPr>
          <p:nvPr>
            <p:ph type="sldImg"/>
          </p:nvPr>
        </p:nvSpPr>
        <p:spPr>
          <a:ln/>
        </p:spPr>
      </p:sp>
      <p:sp>
        <p:nvSpPr>
          <p:cNvPr id="509956" name="Rectangle 3"/>
          <p:cNvSpPr>
            <a:spLocks noGrp="1" noChangeArrowheads="1"/>
          </p:cNvSpPr>
          <p:nvPr>
            <p:ph type="body" idx="1"/>
          </p:nvPr>
        </p:nvSpPr>
        <p:spPr>
          <a:noFill/>
          <a:ln/>
        </p:spPr>
        <p:txBody>
          <a:bodyPr/>
          <a:lstStyle/>
          <a:p>
            <a:pPr eaLnBrk="1" hangingPunct="1"/>
            <a:r>
              <a:rPr lang="en-US"/>
              <a:t>&lt;helix_to_superhelix.avi&gt;</a:t>
            </a: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7"/>
          <p:cNvSpPr>
            <a:spLocks noGrp="1" noChangeArrowheads="1"/>
          </p:cNvSpPr>
          <p:nvPr>
            <p:ph type="sldNum" sz="quarter" idx="5"/>
          </p:nvPr>
        </p:nvSpPr>
        <p:spPr>
          <a:noFill/>
        </p:spPr>
        <p:txBody>
          <a:bodyPr/>
          <a:lstStyle/>
          <a:p>
            <a:fld id="{3B078943-03AE-4B1C-A40A-F40EB00E21ED}" type="slidenum">
              <a:rPr lang="en-US" smtClean="0"/>
              <a:pPr/>
              <a:t>115</a:t>
            </a:fld>
            <a:endParaRPr lang="en-US"/>
          </a:p>
        </p:txBody>
      </p:sp>
      <p:sp>
        <p:nvSpPr>
          <p:cNvPr id="510979" name="Rectangle 2"/>
          <p:cNvSpPr>
            <a:spLocks noGrp="1" noRot="1" noChangeAspect="1" noChangeArrowheads="1" noTextEdit="1"/>
          </p:cNvSpPr>
          <p:nvPr>
            <p:ph type="sldImg"/>
          </p:nvPr>
        </p:nvSpPr>
        <p:spPr>
          <a:ln/>
        </p:spPr>
      </p:sp>
      <p:sp>
        <p:nvSpPr>
          <p:cNvPr id="510980" name="Rectangle 3"/>
          <p:cNvSpPr>
            <a:spLocks noGrp="1" noChangeArrowheads="1"/>
          </p:cNvSpPr>
          <p:nvPr>
            <p:ph type="body" idx="1"/>
          </p:nvPr>
        </p:nvSpPr>
        <p:spPr>
          <a:noFill/>
          <a:ln/>
        </p:spPr>
        <p:txBody>
          <a:bodyPr/>
          <a:lstStyle/>
          <a:p>
            <a:pPr eaLnBrk="1" hangingPunct="1"/>
            <a:r>
              <a:rPr lang="en-US"/>
              <a:t>&lt;helix_to_super_rope2Q.jpg&gt;</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7"/>
          <p:cNvSpPr>
            <a:spLocks noGrp="1" noChangeArrowheads="1"/>
          </p:cNvSpPr>
          <p:nvPr>
            <p:ph type="sldNum" sz="quarter" idx="5"/>
          </p:nvPr>
        </p:nvSpPr>
        <p:spPr>
          <a:noFill/>
        </p:spPr>
        <p:txBody>
          <a:bodyPr/>
          <a:lstStyle/>
          <a:p>
            <a:fld id="{47C97870-C0EB-4A41-B65B-7B27A021E294}" type="slidenum">
              <a:rPr lang="en-US" smtClean="0"/>
              <a:pPr/>
              <a:t>116</a:t>
            </a:fld>
            <a:endParaRPr lang="en-US"/>
          </a:p>
        </p:txBody>
      </p:sp>
      <p:sp>
        <p:nvSpPr>
          <p:cNvPr id="512003" name="Rectangle 2"/>
          <p:cNvSpPr>
            <a:spLocks noGrp="1" noRot="1" noChangeAspect="1" noChangeArrowheads="1" noTextEdit="1"/>
          </p:cNvSpPr>
          <p:nvPr>
            <p:ph type="sldImg"/>
          </p:nvPr>
        </p:nvSpPr>
        <p:spPr>
          <a:ln/>
        </p:spPr>
      </p:sp>
      <p:sp>
        <p:nvSpPr>
          <p:cNvPr id="512004" name="Rectangle 3"/>
          <p:cNvSpPr>
            <a:spLocks noGrp="1" noChangeArrowheads="1"/>
          </p:cNvSpPr>
          <p:nvPr>
            <p:ph type="body" idx="1"/>
          </p:nvPr>
        </p:nvSpPr>
        <p:spPr>
          <a:noFill/>
          <a:ln/>
        </p:spPr>
        <p:txBody>
          <a:bodyPr/>
          <a:lstStyle/>
          <a:p>
            <a:pPr eaLnBrk="1" hangingPunct="1"/>
            <a:r>
              <a:rPr lang="en-US"/>
              <a:t>&lt;helix_to_super_rope1.jpg&gt;                                         &lt;helix_to_super_rope2.jpg&gt;</a:t>
            </a:r>
          </a:p>
          <a:p>
            <a:pPr eaLnBrk="1" hangingPunct="1"/>
            <a:r>
              <a:rPr lang="en-US"/>
              <a:t>                                          &lt;superhelix_rope_ruler2.jpg&gt;</a:t>
            </a: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117</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7"/>
          <p:cNvSpPr>
            <a:spLocks noGrp="1" noChangeArrowheads="1"/>
          </p:cNvSpPr>
          <p:nvPr>
            <p:ph type="sldNum" sz="quarter" idx="5"/>
          </p:nvPr>
        </p:nvSpPr>
        <p:spPr>
          <a:noFill/>
        </p:spPr>
        <p:txBody>
          <a:bodyPr/>
          <a:lstStyle/>
          <a:p>
            <a:fld id="{668BD2C8-5027-40EB-8BA2-057243B67A48}" type="slidenum">
              <a:rPr lang="en-US" smtClean="0"/>
              <a:pPr/>
              <a:t>119</a:t>
            </a:fld>
            <a:endParaRPr lang="en-US"/>
          </a:p>
        </p:txBody>
      </p:sp>
      <p:sp>
        <p:nvSpPr>
          <p:cNvPr id="513027" name="Rectangle 2"/>
          <p:cNvSpPr>
            <a:spLocks noGrp="1" noRot="1" noChangeAspect="1" noChangeArrowheads="1" noTextEdit="1"/>
          </p:cNvSpPr>
          <p:nvPr>
            <p:ph type="sldImg"/>
          </p:nvPr>
        </p:nvSpPr>
        <p:spPr>
          <a:ln/>
        </p:spPr>
      </p:sp>
      <p:sp>
        <p:nvSpPr>
          <p:cNvPr id="513028" name="Rectangle 3"/>
          <p:cNvSpPr>
            <a:spLocks noGrp="1" noChangeArrowheads="1"/>
          </p:cNvSpPr>
          <p:nvPr>
            <p:ph type="body" idx="1"/>
          </p:nvPr>
        </p:nvSpPr>
        <p:spPr>
          <a:noFill/>
          <a:ln/>
        </p:spPr>
        <p:txBody>
          <a:bodyPr/>
          <a:lstStyle/>
          <a:p>
            <a:pPr eaLnBrk="1" hangingPunct="1"/>
            <a:r>
              <a:rPr lang="en-US"/>
              <a:t>&lt;pauling_formation2-R.jpg&gt;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7"/>
          <p:cNvSpPr>
            <a:spLocks noGrp="1" noChangeArrowheads="1"/>
          </p:cNvSpPr>
          <p:nvPr>
            <p:ph type="sldNum" sz="quarter" idx="5"/>
          </p:nvPr>
        </p:nvSpPr>
        <p:spPr>
          <a:noFill/>
        </p:spPr>
        <p:txBody>
          <a:bodyPr/>
          <a:lstStyle/>
          <a:p>
            <a:fld id="{077E5C8D-607B-4D24-8D04-4D87959558D1}" type="slidenum">
              <a:rPr lang="en-US" smtClean="0"/>
              <a:pPr/>
              <a:t>12</a:t>
            </a:fld>
            <a:endParaRPr lang="en-US"/>
          </a:p>
        </p:txBody>
      </p:sp>
      <p:sp>
        <p:nvSpPr>
          <p:cNvPr id="444419" name="Rectangle 2"/>
          <p:cNvSpPr>
            <a:spLocks noGrp="1" noRot="1" noChangeAspect="1" noChangeArrowheads="1" noTextEdit="1"/>
          </p:cNvSpPr>
          <p:nvPr>
            <p:ph type="sldImg"/>
          </p:nvPr>
        </p:nvSpPr>
        <p:spPr>
          <a:ln/>
        </p:spPr>
      </p:sp>
      <p:sp>
        <p:nvSpPr>
          <p:cNvPr id="444420" name="Rectangle 3"/>
          <p:cNvSpPr>
            <a:spLocks noGrp="1" noChangeArrowheads="1"/>
          </p:cNvSpPr>
          <p:nvPr>
            <p:ph type="body" idx="1"/>
          </p:nvPr>
        </p:nvSpPr>
        <p:spPr>
          <a:noFill/>
          <a:ln/>
        </p:spPr>
        <p:txBody>
          <a:bodyPr/>
          <a:lstStyle/>
          <a:p>
            <a:pPr eaLnBrk="1" hangingPunct="1"/>
            <a:r>
              <a:rPr lang="en-US"/>
              <a:t>&lt;3BNA-new.avi&gt;</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7"/>
          <p:cNvSpPr>
            <a:spLocks noGrp="1" noChangeArrowheads="1"/>
          </p:cNvSpPr>
          <p:nvPr>
            <p:ph type="sldNum" sz="quarter" idx="5"/>
          </p:nvPr>
        </p:nvSpPr>
        <p:spPr>
          <a:noFill/>
        </p:spPr>
        <p:txBody>
          <a:bodyPr/>
          <a:lstStyle/>
          <a:p>
            <a:fld id="{F2DDBC40-78D9-4350-AEAA-702CCE93A11F}" type="slidenum">
              <a:rPr lang="en-US" smtClean="0"/>
              <a:pPr/>
              <a:t>120</a:t>
            </a:fld>
            <a:endParaRPr lang="en-US"/>
          </a:p>
        </p:txBody>
      </p:sp>
      <p:sp>
        <p:nvSpPr>
          <p:cNvPr id="514051" name="Rectangle 2"/>
          <p:cNvSpPr>
            <a:spLocks noGrp="1" noRot="1" noChangeAspect="1" noChangeArrowheads="1" noTextEdit="1"/>
          </p:cNvSpPr>
          <p:nvPr>
            <p:ph type="sldImg"/>
          </p:nvPr>
        </p:nvSpPr>
        <p:spPr>
          <a:ln/>
        </p:spPr>
      </p:sp>
      <p:sp>
        <p:nvSpPr>
          <p:cNvPr id="514052"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7"/>
          <p:cNvSpPr>
            <a:spLocks noGrp="1" noChangeArrowheads="1"/>
          </p:cNvSpPr>
          <p:nvPr>
            <p:ph type="sldNum" sz="quarter" idx="5"/>
          </p:nvPr>
        </p:nvSpPr>
        <p:spPr>
          <a:noFill/>
        </p:spPr>
        <p:txBody>
          <a:bodyPr/>
          <a:lstStyle/>
          <a:p>
            <a:fld id="{78309BC0-D409-4417-BFC3-37C341236AFA}" type="slidenum">
              <a:rPr lang="en-US" smtClean="0"/>
              <a:pPr/>
              <a:t>121</a:t>
            </a:fld>
            <a:endParaRPr lang="en-US"/>
          </a:p>
        </p:txBody>
      </p:sp>
      <p:sp>
        <p:nvSpPr>
          <p:cNvPr id="515075" name="Rectangle 2"/>
          <p:cNvSpPr>
            <a:spLocks noGrp="1" noRot="1" noChangeAspect="1" noChangeArrowheads="1" noTextEdit="1"/>
          </p:cNvSpPr>
          <p:nvPr>
            <p:ph type="sldImg"/>
          </p:nvPr>
        </p:nvSpPr>
        <p:spPr>
          <a:ln/>
        </p:spPr>
      </p:sp>
      <p:sp>
        <p:nvSpPr>
          <p:cNvPr id="515076"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7"/>
          <p:cNvSpPr>
            <a:spLocks noGrp="1" noChangeArrowheads="1"/>
          </p:cNvSpPr>
          <p:nvPr>
            <p:ph type="sldNum" sz="quarter" idx="5"/>
          </p:nvPr>
        </p:nvSpPr>
        <p:spPr>
          <a:noFill/>
        </p:spPr>
        <p:txBody>
          <a:bodyPr/>
          <a:lstStyle/>
          <a:p>
            <a:fld id="{AB1F515E-31C3-4B55-BAE2-390147E15120}" type="slidenum">
              <a:rPr lang="en-US" smtClean="0"/>
              <a:pPr/>
              <a:t>122</a:t>
            </a:fld>
            <a:endParaRPr lang="en-US"/>
          </a:p>
        </p:txBody>
      </p:sp>
      <p:sp>
        <p:nvSpPr>
          <p:cNvPr id="516099" name="Rectangle 2"/>
          <p:cNvSpPr>
            <a:spLocks noGrp="1" noRot="1" noChangeAspect="1" noChangeArrowheads="1" noTextEdit="1"/>
          </p:cNvSpPr>
          <p:nvPr>
            <p:ph type="sldImg"/>
          </p:nvPr>
        </p:nvSpPr>
        <p:spPr>
          <a:ln/>
        </p:spPr>
      </p:sp>
      <p:sp>
        <p:nvSpPr>
          <p:cNvPr id="516100"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7"/>
          <p:cNvSpPr>
            <a:spLocks noGrp="1" noChangeArrowheads="1"/>
          </p:cNvSpPr>
          <p:nvPr>
            <p:ph type="sldNum" sz="quarter" idx="5"/>
          </p:nvPr>
        </p:nvSpPr>
        <p:spPr>
          <a:noFill/>
        </p:spPr>
        <p:txBody>
          <a:bodyPr/>
          <a:lstStyle/>
          <a:p>
            <a:fld id="{186C59F9-1AC5-4EED-B907-2575B7AD670C}" type="slidenum">
              <a:rPr lang="en-US" smtClean="0"/>
              <a:pPr/>
              <a:t>123</a:t>
            </a:fld>
            <a:endParaRPr lang="en-US"/>
          </a:p>
        </p:txBody>
      </p:sp>
      <p:sp>
        <p:nvSpPr>
          <p:cNvPr id="517123" name="Rectangle 2"/>
          <p:cNvSpPr>
            <a:spLocks noGrp="1" noRot="1" noChangeAspect="1" noChangeArrowheads="1" noTextEdit="1"/>
          </p:cNvSpPr>
          <p:nvPr>
            <p:ph type="sldImg"/>
          </p:nvPr>
        </p:nvSpPr>
        <p:spPr>
          <a:ln/>
        </p:spPr>
      </p:sp>
      <p:sp>
        <p:nvSpPr>
          <p:cNvPr id="517124" name="Rectangle 3"/>
          <p:cNvSpPr>
            <a:spLocks noGrp="1" noChangeArrowheads="1"/>
          </p:cNvSpPr>
          <p:nvPr>
            <p:ph type="body" idx="1"/>
          </p:nvPr>
        </p:nvSpPr>
        <p:spPr>
          <a:noFill/>
          <a:ln/>
        </p:spPr>
        <p:txBody>
          <a:bodyPr/>
          <a:lstStyle/>
          <a:p>
            <a:pPr eaLnBrk="1" hangingPunct="1"/>
            <a:r>
              <a:rPr lang="en-US"/>
              <a:t>&lt;helix-density.jpg&gt;</a:t>
            </a:r>
          </a:p>
          <a:p>
            <a:pPr eaLnBrk="1" hangingPunct="1"/>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7"/>
          <p:cNvSpPr>
            <a:spLocks noGrp="1" noChangeArrowheads="1"/>
          </p:cNvSpPr>
          <p:nvPr>
            <p:ph type="sldNum" sz="quarter" idx="5"/>
          </p:nvPr>
        </p:nvSpPr>
        <p:spPr>
          <a:noFill/>
        </p:spPr>
        <p:txBody>
          <a:bodyPr/>
          <a:lstStyle/>
          <a:p>
            <a:fld id="{4DE97E6F-BF1F-4BE4-B06E-3A0504D2C359}" type="slidenum">
              <a:rPr lang="en-US" smtClean="0"/>
              <a:pPr/>
              <a:t>124</a:t>
            </a:fld>
            <a:endParaRPr lang="en-US"/>
          </a:p>
        </p:txBody>
      </p:sp>
      <p:sp>
        <p:nvSpPr>
          <p:cNvPr id="518147" name="Rectangle 2"/>
          <p:cNvSpPr>
            <a:spLocks noGrp="1" noRot="1" noChangeAspect="1" noChangeArrowheads="1" noTextEdit="1"/>
          </p:cNvSpPr>
          <p:nvPr>
            <p:ph type="sldImg"/>
          </p:nvPr>
        </p:nvSpPr>
        <p:spPr>
          <a:ln/>
        </p:spPr>
      </p:sp>
      <p:sp>
        <p:nvSpPr>
          <p:cNvPr id="518148"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7"/>
          <p:cNvSpPr>
            <a:spLocks noGrp="1" noChangeArrowheads="1"/>
          </p:cNvSpPr>
          <p:nvPr>
            <p:ph type="sldNum" sz="quarter" idx="5"/>
          </p:nvPr>
        </p:nvSpPr>
        <p:spPr>
          <a:noFill/>
        </p:spPr>
        <p:txBody>
          <a:bodyPr/>
          <a:lstStyle/>
          <a:p>
            <a:fld id="{7B54D6A6-9714-473D-9215-F82193A28821}" type="slidenum">
              <a:rPr lang="en-US" smtClean="0"/>
              <a:pPr/>
              <a:t>125</a:t>
            </a:fld>
            <a:endParaRPr lang="en-US"/>
          </a:p>
        </p:txBody>
      </p:sp>
      <p:sp>
        <p:nvSpPr>
          <p:cNvPr id="519171" name="Rectangle 2"/>
          <p:cNvSpPr>
            <a:spLocks noGrp="1" noRot="1" noChangeAspect="1" noChangeArrowheads="1" noTextEdit="1"/>
          </p:cNvSpPr>
          <p:nvPr>
            <p:ph type="sldImg"/>
          </p:nvPr>
        </p:nvSpPr>
        <p:spPr>
          <a:ln/>
        </p:spPr>
      </p:sp>
      <p:sp>
        <p:nvSpPr>
          <p:cNvPr id="519172"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7"/>
          <p:cNvSpPr>
            <a:spLocks noGrp="1" noChangeArrowheads="1"/>
          </p:cNvSpPr>
          <p:nvPr>
            <p:ph type="sldNum" sz="quarter" idx="5"/>
          </p:nvPr>
        </p:nvSpPr>
        <p:spPr>
          <a:noFill/>
        </p:spPr>
        <p:txBody>
          <a:bodyPr/>
          <a:lstStyle/>
          <a:p>
            <a:fld id="{21C4696E-0692-4DEB-8112-A0FF08DE89D4}" type="slidenum">
              <a:rPr lang="en-US" smtClean="0"/>
              <a:pPr/>
              <a:t>126</a:t>
            </a:fld>
            <a:endParaRPr lang="en-US"/>
          </a:p>
        </p:txBody>
      </p:sp>
      <p:sp>
        <p:nvSpPr>
          <p:cNvPr id="520195" name="Rectangle 2"/>
          <p:cNvSpPr>
            <a:spLocks noGrp="1" noRot="1" noChangeAspect="1" noChangeArrowheads="1" noTextEdit="1"/>
          </p:cNvSpPr>
          <p:nvPr>
            <p:ph type="sldImg"/>
          </p:nvPr>
        </p:nvSpPr>
        <p:spPr>
          <a:ln/>
        </p:spPr>
      </p:sp>
      <p:sp>
        <p:nvSpPr>
          <p:cNvPr id="520196" name="Rectangle 3"/>
          <p:cNvSpPr>
            <a:spLocks noGrp="1" noChangeArrowheads="1"/>
          </p:cNvSpPr>
          <p:nvPr>
            <p:ph type="body" idx="1"/>
          </p:nvPr>
        </p:nvSpPr>
        <p:spPr>
          <a:noFill/>
          <a:ln/>
        </p:spPr>
        <p:txBody>
          <a:bodyPr/>
          <a:lstStyle/>
          <a:p>
            <a:pPr eaLnBrk="1" hangingPunct="1"/>
            <a:r>
              <a:rPr lang="en-US"/>
              <a:t>&lt;helix-density.jpg&gt;</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127</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7"/>
          <p:cNvSpPr>
            <a:spLocks noGrp="1" noChangeArrowheads="1"/>
          </p:cNvSpPr>
          <p:nvPr>
            <p:ph type="sldNum" sz="quarter" idx="5"/>
          </p:nvPr>
        </p:nvSpPr>
        <p:spPr>
          <a:noFill/>
        </p:spPr>
        <p:txBody>
          <a:bodyPr/>
          <a:lstStyle/>
          <a:p>
            <a:fld id="{43CCCA98-9FF0-4567-A053-85B4D014BC6B}" type="slidenum">
              <a:rPr lang="en-US" smtClean="0"/>
              <a:pPr/>
              <a:t>128</a:t>
            </a:fld>
            <a:endParaRPr lang="en-US"/>
          </a:p>
        </p:txBody>
      </p:sp>
      <p:sp>
        <p:nvSpPr>
          <p:cNvPr id="521219" name="Rectangle 2"/>
          <p:cNvSpPr>
            <a:spLocks noGrp="1" noRot="1" noChangeAspect="1" noChangeArrowheads="1" noTextEdit="1"/>
          </p:cNvSpPr>
          <p:nvPr>
            <p:ph type="sldImg"/>
          </p:nvPr>
        </p:nvSpPr>
        <p:spPr>
          <a:solidFill>
            <a:srgbClr val="FFFFFF"/>
          </a:solidFill>
          <a:ln/>
        </p:spPr>
      </p:sp>
      <p:sp>
        <p:nvSpPr>
          <p:cNvPr id="5212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Pauling Structure is hidden by a white text box.</a:t>
            </a: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7"/>
          <p:cNvSpPr>
            <a:spLocks noGrp="1" noChangeArrowheads="1"/>
          </p:cNvSpPr>
          <p:nvPr>
            <p:ph type="sldNum" sz="quarter" idx="5"/>
          </p:nvPr>
        </p:nvSpPr>
        <p:spPr>
          <a:noFill/>
        </p:spPr>
        <p:txBody>
          <a:bodyPr/>
          <a:lstStyle/>
          <a:p>
            <a:fld id="{BFB083C2-3633-4D95-9D7F-1BD5101DDA24}" type="slidenum">
              <a:rPr lang="en-US" smtClean="0"/>
              <a:pPr/>
              <a:t>129</a:t>
            </a:fld>
            <a:endParaRPr lang="en-US"/>
          </a:p>
        </p:txBody>
      </p:sp>
      <p:sp>
        <p:nvSpPr>
          <p:cNvPr id="522243" name="Rectangle 2"/>
          <p:cNvSpPr>
            <a:spLocks noGrp="1" noRot="1" noChangeAspect="1" noChangeArrowheads="1" noTextEdit="1"/>
          </p:cNvSpPr>
          <p:nvPr>
            <p:ph type="sldImg"/>
          </p:nvPr>
        </p:nvSpPr>
        <p:spPr>
          <a:solidFill>
            <a:srgbClr val="FFFFFF"/>
          </a:solidFill>
          <a:ln/>
        </p:spPr>
      </p:sp>
      <p:sp>
        <p:nvSpPr>
          <p:cNvPr id="5222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 is a PowerPoint text box.  The Pauling Structure is hidden by a white text box.</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7"/>
          <p:cNvSpPr>
            <a:spLocks noGrp="1" noChangeArrowheads="1"/>
          </p:cNvSpPr>
          <p:nvPr>
            <p:ph type="sldNum" sz="quarter" idx="5"/>
          </p:nvPr>
        </p:nvSpPr>
        <p:spPr>
          <a:noFill/>
        </p:spPr>
        <p:txBody>
          <a:bodyPr/>
          <a:lstStyle/>
          <a:p>
            <a:fld id="{BDA7E415-48CC-4D27-9366-3F1D89788DF4}" type="slidenum">
              <a:rPr lang="en-US" smtClean="0"/>
              <a:pPr/>
              <a:t>13</a:t>
            </a:fld>
            <a:endParaRPr lang="en-US"/>
          </a:p>
        </p:txBody>
      </p:sp>
      <p:sp>
        <p:nvSpPr>
          <p:cNvPr id="445443" name="Rectangle 2"/>
          <p:cNvSpPr>
            <a:spLocks noGrp="1" noRot="1" noChangeAspect="1" noChangeArrowheads="1" noTextEdit="1"/>
          </p:cNvSpPr>
          <p:nvPr>
            <p:ph type="sldImg"/>
          </p:nvPr>
        </p:nvSpPr>
        <p:spPr>
          <a:solidFill>
            <a:srgbClr val="FFFFFF"/>
          </a:solidFill>
          <a:ln/>
        </p:spPr>
      </p:sp>
      <p:sp>
        <p:nvSpPr>
          <p:cNvPr id="4454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&lt;Cube-perspective.jpg&gt;</a:t>
            </a: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7"/>
          <p:cNvSpPr>
            <a:spLocks noGrp="1" noChangeArrowheads="1"/>
          </p:cNvSpPr>
          <p:nvPr>
            <p:ph type="sldNum" sz="quarter" idx="5"/>
          </p:nvPr>
        </p:nvSpPr>
        <p:spPr>
          <a:noFill/>
        </p:spPr>
        <p:txBody>
          <a:bodyPr/>
          <a:lstStyle/>
          <a:p>
            <a:fld id="{12C71033-FD69-4EA6-AC71-A442EF180E49}" type="slidenum">
              <a:rPr lang="en-US" smtClean="0"/>
              <a:pPr/>
              <a:t>130</a:t>
            </a:fld>
            <a:endParaRPr lang="en-US"/>
          </a:p>
        </p:txBody>
      </p:sp>
      <p:sp>
        <p:nvSpPr>
          <p:cNvPr id="523267" name="Rectangle 2"/>
          <p:cNvSpPr>
            <a:spLocks noGrp="1" noRot="1" noChangeAspect="1" noChangeArrowheads="1" noTextEdit="1"/>
          </p:cNvSpPr>
          <p:nvPr>
            <p:ph type="sldImg"/>
          </p:nvPr>
        </p:nvSpPr>
        <p:spPr>
          <a:solidFill>
            <a:srgbClr val="FFFFFF"/>
          </a:solidFill>
          <a:ln/>
        </p:spPr>
      </p:sp>
      <p:sp>
        <p:nvSpPr>
          <p:cNvPr id="5232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 is a PowerPoint text box.  The Pauling Structure is hidden by a white text box.</a:t>
            </a: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131</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7"/>
          <p:cNvSpPr>
            <a:spLocks noGrp="1" noChangeArrowheads="1"/>
          </p:cNvSpPr>
          <p:nvPr>
            <p:ph type="sldNum" sz="quarter" idx="5"/>
          </p:nvPr>
        </p:nvSpPr>
        <p:spPr>
          <a:noFill/>
        </p:spPr>
        <p:txBody>
          <a:bodyPr/>
          <a:lstStyle/>
          <a:p>
            <a:fld id="{2DF114FB-17A9-4AFF-A7BE-8D1D6B0B8FDD}" type="slidenum">
              <a:rPr lang="en-US" smtClean="0"/>
              <a:pPr/>
              <a:t>132</a:t>
            </a:fld>
            <a:endParaRPr lang="en-US"/>
          </a:p>
        </p:txBody>
      </p:sp>
      <p:sp>
        <p:nvSpPr>
          <p:cNvPr id="524291" name="Rectangle 2"/>
          <p:cNvSpPr>
            <a:spLocks noGrp="1" noRot="1" noChangeAspect="1" noChangeArrowheads="1" noTextEdit="1"/>
          </p:cNvSpPr>
          <p:nvPr>
            <p:ph type="sldImg"/>
          </p:nvPr>
        </p:nvSpPr>
        <p:spPr>
          <a:solidFill>
            <a:srgbClr val="FFFFFF"/>
          </a:solidFill>
          <a:ln/>
        </p:spPr>
      </p:sp>
      <p:sp>
        <p:nvSpPr>
          <p:cNvPr id="5242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 is a PowerPoint text box.  The Pauling Structure is hidden by a white text box.</a:t>
            </a: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7"/>
          <p:cNvSpPr>
            <a:spLocks noGrp="1" noChangeArrowheads="1"/>
          </p:cNvSpPr>
          <p:nvPr>
            <p:ph type="sldNum" sz="quarter" idx="5"/>
          </p:nvPr>
        </p:nvSpPr>
        <p:spPr>
          <a:noFill/>
        </p:spPr>
        <p:txBody>
          <a:bodyPr/>
          <a:lstStyle/>
          <a:p>
            <a:fld id="{E45043E3-A955-4A3B-9648-AB946FE90BEF}" type="slidenum">
              <a:rPr lang="en-US" smtClean="0"/>
              <a:pPr/>
              <a:t>133</a:t>
            </a:fld>
            <a:endParaRPr lang="en-US"/>
          </a:p>
        </p:txBody>
      </p:sp>
      <p:sp>
        <p:nvSpPr>
          <p:cNvPr id="525315" name="Rectangle 2"/>
          <p:cNvSpPr>
            <a:spLocks noGrp="1" noRot="1" noChangeAspect="1" noChangeArrowheads="1" noTextEdit="1"/>
          </p:cNvSpPr>
          <p:nvPr>
            <p:ph type="sldImg"/>
          </p:nvPr>
        </p:nvSpPr>
        <p:spPr>
          <a:solidFill>
            <a:srgbClr val="FFFFFF"/>
          </a:solidFill>
          <a:ln/>
        </p:spPr>
      </p:sp>
      <p:sp>
        <p:nvSpPr>
          <p:cNvPr id="525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highlight(s) is a PowerPoint text box.  The Pauling Structure is hidden by a white text box.</a:t>
            </a: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53889E8C-6726-4CCD-86CC-A3359EF474D1}" type="slidenum">
              <a:rPr lang="en-US" smtClean="0"/>
              <a:pPr/>
              <a:t>134</a:t>
            </a:fld>
            <a:endParaRPr lang="en-US"/>
          </a:p>
        </p:txBody>
      </p:sp>
      <p:sp>
        <p:nvSpPr>
          <p:cNvPr id="526339" name="Rectangle 2"/>
          <p:cNvSpPr>
            <a:spLocks noGrp="1" noRot="1" noChangeAspect="1" noChangeArrowheads="1" noTextEdit="1"/>
          </p:cNvSpPr>
          <p:nvPr>
            <p:ph type="sldImg"/>
          </p:nvPr>
        </p:nvSpPr>
        <p:spPr>
          <a:solidFill>
            <a:srgbClr val="FFFFFF"/>
          </a:solidFill>
          <a:ln/>
        </p:spPr>
      </p:sp>
      <p:sp>
        <p:nvSpPr>
          <p:cNvPr id="5263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 is a PowerPoint text box.  The Pauling Structure is hidden by a white text box.</a:t>
            </a: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7"/>
          <p:cNvSpPr>
            <a:spLocks noGrp="1" noChangeArrowheads="1"/>
          </p:cNvSpPr>
          <p:nvPr>
            <p:ph type="sldNum" sz="quarter" idx="5"/>
          </p:nvPr>
        </p:nvSpPr>
        <p:spPr>
          <a:noFill/>
        </p:spPr>
        <p:txBody>
          <a:bodyPr/>
          <a:lstStyle/>
          <a:p>
            <a:fld id="{982789DC-2F2C-4E63-B601-E0AC3992459F}" type="slidenum">
              <a:rPr lang="en-US" smtClean="0"/>
              <a:pPr/>
              <a:t>135</a:t>
            </a:fld>
            <a:endParaRPr lang="en-US"/>
          </a:p>
        </p:txBody>
      </p:sp>
      <p:sp>
        <p:nvSpPr>
          <p:cNvPr id="527363" name="Rectangle 2"/>
          <p:cNvSpPr>
            <a:spLocks noGrp="1" noRot="1" noChangeAspect="1" noChangeArrowheads="1" noTextEdit="1"/>
          </p:cNvSpPr>
          <p:nvPr>
            <p:ph type="sldImg"/>
          </p:nvPr>
        </p:nvSpPr>
        <p:spPr>
          <a:solidFill>
            <a:srgbClr val="FFFFFF"/>
          </a:solidFill>
          <a:ln/>
        </p:spPr>
      </p:sp>
      <p:sp>
        <p:nvSpPr>
          <p:cNvPr id="527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  The purple highlight is a PowerPoint text box.  The Pauling Structure is hidden by a white text box.</a:t>
            </a: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7"/>
          <p:cNvSpPr>
            <a:spLocks noGrp="1" noChangeArrowheads="1"/>
          </p:cNvSpPr>
          <p:nvPr>
            <p:ph type="sldNum" sz="quarter" idx="5"/>
          </p:nvPr>
        </p:nvSpPr>
        <p:spPr>
          <a:noFill/>
        </p:spPr>
        <p:txBody>
          <a:bodyPr/>
          <a:lstStyle/>
          <a:p>
            <a:fld id="{E17E01C7-62C7-4C36-A0D7-3B2E79E7D4DF}" type="slidenum">
              <a:rPr lang="en-US" smtClean="0"/>
              <a:pPr/>
              <a:t>136</a:t>
            </a:fld>
            <a:endParaRPr lang="en-US"/>
          </a:p>
        </p:txBody>
      </p:sp>
      <p:sp>
        <p:nvSpPr>
          <p:cNvPr id="528387" name="Rectangle 2"/>
          <p:cNvSpPr>
            <a:spLocks noGrp="1" noRot="1" noChangeAspect="1" noChangeArrowheads="1" noTextEdit="1"/>
          </p:cNvSpPr>
          <p:nvPr>
            <p:ph type="sldImg"/>
          </p:nvPr>
        </p:nvSpPr>
        <p:spPr>
          <a:ln/>
        </p:spPr>
      </p:sp>
      <p:sp>
        <p:nvSpPr>
          <p:cNvPr id="528388" name="Rectangle 3"/>
          <p:cNvSpPr>
            <a:spLocks noGrp="1" noChangeArrowheads="1"/>
          </p:cNvSpPr>
          <p:nvPr>
            <p:ph type="body" idx="1"/>
          </p:nvPr>
        </p:nvSpPr>
        <p:spPr>
          <a:noFill/>
          <a:ln/>
        </p:spPr>
        <p:txBody>
          <a:bodyPr/>
          <a:lstStyle/>
          <a:p>
            <a:pPr eaLnBrk="1" hangingPunct="1"/>
            <a:r>
              <a:rPr lang="en-US"/>
              <a:t>&lt;form_iv.jpg&gt;</a:t>
            </a: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7"/>
          <p:cNvSpPr>
            <a:spLocks noGrp="1" noChangeArrowheads="1"/>
          </p:cNvSpPr>
          <p:nvPr>
            <p:ph type="sldNum" sz="quarter" idx="5"/>
          </p:nvPr>
        </p:nvSpPr>
        <p:spPr>
          <a:noFill/>
        </p:spPr>
        <p:txBody>
          <a:bodyPr/>
          <a:lstStyle/>
          <a:p>
            <a:fld id="{700AABF4-59C8-4B25-A79D-4E7CAB4DB953}" type="slidenum">
              <a:rPr lang="en-US" smtClean="0"/>
              <a:pPr/>
              <a:t>137</a:t>
            </a:fld>
            <a:endParaRPr lang="en-US"/>
          </a:p>
        </p:txBody>
      </p:sp>
      <p:sp>
        <p:nvSpPr>
          <p:cNvPr id="529411" name="Rectangle 2"/>
          <p:cNvSpPr>
            <a:spLocks noGrp="1" noRot="1" noChangeAspect="1" noChangeArrowheads="1" noTextEdit="1"/>
          </p:cNvSpPr>
          <p:nvPr>
            <p:ph type="sldImg"/>
          </p:nvPr>
        </p:nvSpPr>
        <p:spPr>
          <a:solidFill>
            <a:srgbClr val="FFFFFF"/>
          </a:solidFill>
          <a:ln/>
        </p:spPr>
      </p:sp>
      <p:sp>
        <p:nvSpPr>
          <p:cNvPr id="529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a:t>
            </a: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7"/>
          <p:cNvSpPr>
            <a:spLocks noGrp="1" noChangeArrowheads="1"/>
          </p:cNvSpPr>
          <p:nvPr>
            <p:ph type="sldNum" sz="quarter" idx="5"/>
          </p:nvPr>
        </p:nvSpPr>
        <p:spPr>
          <a:noFill/>
        </p:spPr>
        <p:txBody>
          <a:bodyPr/>
          <a:lstStyle/>
          <a:p>
            <a:fld id="{1317DB86-98EC-4B03-859A-127F9000CF5A}" type="slidenum">
              <a:rPr lang="en-US" smtClean="0"/>
              <a:pPr/>
              <a:t>138</a:t>
            </a:fld>
            <a:endParaRPr lang="en-US"/>
          </a:p>
        </p:txBody>
      </p:sp>
      <p:sp>
        <p:nvSpPr>
          <p:cNvPr id="530435" name="Rectangle 2"/>
          <p:cNvSpPr>
            <a:spLocks noGrp="1" noRot="1" noChangeAspect="1" noChangeArrowheads="1" noTextEdit="1"/>
          </p:cNvSpPr>
          <p:nvPr>
            <p:ph type="sldImg"/>
          </p:nvPr>
        </p:nvSpPr>
        <p:spPr>
          <a:ln/>
        </p:spPr>
      </p:sp>
      <p:sp>
        <p:nvSpPr>
          <p:cNvPr id="530436" name="Rectangle 3"/>
          <p:cNvSpPr>
            <a:spLocks noGrp="1" noChangeArrowheads="1"/>
          </p:cNvSpPr>
          <p:nvPr>
            <p:ph type="body" idx="1"/>
          </p:nvPr>
        </p:nvSpPr>
        <p:spPr>
          <a:noFill/>
          <a:ln/>
        </p:spPr>
        <p:txBody>
          <a:bodyPr/>
          <a:lstStyle/>
          <a:p>
            <a:pPr eaLnBrk="1" hangingPunct="1"/>
            <a:r>
              <a:rPr lang="en-US"/>
              <a:t>&lt;Rush_w_form_ii.jpg&gt;</a:t>
            </a: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7"/>
          <p:cNvSpPr>
            <a:spLocks noGrp="1" noChangeArrowheads="1"/>
          </p:cNvSpPr>
          <p:nvPr>
            <p:ph type="sldNum" sz="quarter" idx="5"/>
          </p:nvPr>
        </p:nvSpPr>
        <p:spPr>
          <a:noFill/>
        </p:spPr>
        <p:txBody>
          <a:bodyPr/>
          <a:lstStyle/>
          <a:p>
            <a:fld id="{FE773C70-8905-43A1-9ACB-FCCD880B2109}" type="slidenum">
              <a:rPr lang="en-US" smtClean="0"/>
              <a:pPr/>
              <a:t>139</a:t>
            </a:fld>
            <a:endParaRPr lang="en-US"/>
          </a:p>
        </p:txBody>
      </p:sp>
      <p:sp>
        <p:nvSpPr>
          <p:cNvPr id="531459" name="Rectangle 2"/>
          <p:cNvSpPr>
            <a:spLocks noGrp="1" noRot="1" noChangeAspect="1" noChangeArrowheads="1" noTextEdit="1"/>
          </p:cNvSpPr>
          <p:nvPr>
            <p:ph type="sldImg"/>
          </p:nvPr>
        </p:nvSpPr>
        <p:spPr>
          <a:solidFill>
            <a:srgbClr val="FFFFFF"/>
          </a:solidFill>
          <a:ln/>
        </p:spPr>
      </p:sp>
      <p:sp>
        <p:nvSpPr>
          <p:cNvPr id="5314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7"/>
          <p:cNvSpPr>
            <a:spLocks noGrp="1" noChangeArrowheads="1"/>
          </p:cNvSpPr>
          <p:nvPr>
            <p:ph type="sldNum" sz="quarter" idx="5"/>
          </p:nvPr>
        </p:nvSpPr>
        <p:spPr>
          <a:noFill/>
        </p:spPr>
        <p:txBody>
          <a:bodyPr/>
          <a:lstStyle/>
          <a:p>
            <a:fld id="{7774E2A7-EFCC-43FA-BBBB-F2F3D1C4E412}" type="slidenum">
              <a:rPr lang="en-US" smtClean="0"/>
              <a:pPr/>
              <a:t>14</a:t>
            </a:fld>
            <a:endParaRPr lang="en-US"/>
          </a:p>
        </p:txBody>
      </p:sp>
      <p:sp>
        <p:nvSpPr>
          <p:cNvPr id="446467" name="Rectangle 2"/>
          <p:cNvSpPr>
            <a:spLocks noGrp="1" noRot="1" noChangeAspect="1" noChangeArrowheads="1" noTextEdit="1"/>
          </p:cNvSpPr>
          <p:nvPr>
            <p:ph type="sldImg"/>
          </p:nvPr>
        </p:nvSpPr>
        <p:spPr>
          <a:solidFill>
            <a:srgbClr val="FFFFFF"/>
          </a:solidFill>
          <a:ln/>
        </p:spPr>
      </p:sp>
      <p:sp>
        <p:nvSpPr>
          <p:cNvPr id="4464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&lt;3BNA-new.avi&gt;</a:t>
            </a: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7"/>
          <p:cNvSpPr>
            <a:spLocks noGrp="1" noChangeArrowheads="1"/>
          </p:cNvSpPr>
          <p:nvPr>
            <p:ph type="sldNum" sz="quarter" idx="5"/>
          </p:nvPr>
        </p:nvSpPr>
        <p:spPr>
          <a:noFill/>
        </p:spPr>
        <p:txBody>
          <a:bodyPr/>
          <a:lstStyle/>
          <a:p>
            <a:fld id="{DCB5508D-E3CE-466D-8DB8-B0056A13E3AE}" type="slidenum">
              <a:rPr lang="en-US" smtClean="0"/>
              <a:pPr/>
              <a:t>140</a:t>
            </a:fld>
            <a:endParaRPr lang="en-US"/>
          </a:p>
        </p:txBody>
      </p:sp>
      <p:sp>
        <p:nvSpPr>
          <p:cNvPr id="532483" name="Rectangle 2"/>
          <p:cNvSpPr>
            <a:spLocks noGrp="1" noRot="1" noChangeAspect="1" noChangeArrowheads="1" noTextEdit="1"/>
          </p:cNvSpPr>
          <p:nvPr>
            <p:ph type="sldImg"/>
          </p:nvPr>
        </p:nvSpPr>
        <p:spPr>
          <a:solidFill>
            <a:srgbClr val="FFFFFF"/>
          </a:solidFill>
          <a:ln/>
        </p:spPr>
      </p:sp>
      <p:sp>
        <p:nvSpPr>
          <p:cNvPr id="5324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highlight(s) is a text box, added by PowerPoint and not in the JPG file) (Likewise, text was colored in PowerPoint)..</a:t>
            </a: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7"/>
          <p:cNvSpPr>
            <a:spLocks noGrp="1" noChangeArrowheads="1"/>
          </p:cNvSpPr>
          <p:nvPr>
            <p:ph type="sldNum" sz="quarter" idx="5"/>
          </p:nvPr>
        </p:nvSpPr>
        <p:spPr>
          <a:noFill/>
        </p:spPr>
        <p:txBody>
          <a:bodyPr/>
          <a:lstStyle/>
          <a:p>
            <a:fld id="{6A6787A4-7D3D-4746-AECF-64DEBCEEDA1D}" type="slidenum">
              <a:rPr lang="en-US" smtClean="0"/>
              <a:pPr/>
              <a:t>141</a:t>
            </a:fld>
            <a:endParaRPr lang="en-US"/>
          </a:p>
        </p:txBody>
      </p:sp>
      <p:sp>
        <p:nvSpPr>
          <p:cNvPr id="533507" name="Rectangle 2"/>
          <p:cNvSpPr>
            <a:spLocks noGrp="1" noRot="1" noChangeAspect="1" noChangeArrowheads="1" noTextEdit="1"/>
          </p:cNvSpPr>
          <p:nvPr>
            <p:ph type="sldImg"/>
          </p:nvPr>
        </p:nvSpPr>
        <p:spPr>
          <a:solidFill>
            <a:srgbClr val="FFFFFF"/>
          </a:solidFill>
          <a:ln/>
        </p:spPr>
      </p:sp>
      <p:sp>
        <p:nvSpPr>
          <p:cNvPr id="5335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highlight(s) is a text box, added by PowerPoint and not in the JPG file) (Likewise, text was colored in PowerPoint)..</a:t>
            </a: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7"/>
          <p:cNvSpPr>
            <a:spLocks noGrp="1" noChangeArrowheads="1"/>
          </p:cNvSpPr>
          <p:nvPr>
            <p:ph type="sldNum" sz="quarter" idx="5"/>
          </p:nvPr>
        </p:nvSpPr>
        <p:spPr>
          <a:noFill/>
        </p:spPr>
        <p:txBody>
          <a:bodyPr/>
          <a:lstStyle/>
          <a:p>
            <a:fld id="{22BF0416-455D-49C8-8FDA-51C3601BB5BD}" type="slidenum">
              <a:rPr lang="en-US" smtClean="0"/>
              <a:pPr/>
              <a:t>142</a:t>
            </a:fld>
            <a:endParaRPr lang="en-US"/>
          </a:p>
        </p:txBody>
      </p:sp>
      <p:sp>
        <p:nvSpPr>
          <p:cNvPr id="534531" name="Rectangle 2"/>
          <p:cNvSpPr>
            <a:spLocks noGrp="1" noRot="1" noChangeAspect="1" noChangeArrowheads="1" noTextEdit="1"/>
          </p:cNvSpPr>
          <p:nvPr>
            <p:ph type="sldImg"/>
          </p:nvPr>
        </p:nvSpPr>
        <p:spPr>
          <a:solidFill>
            <a:srgbClr val="FFFFFF"/>
          </a:solidFill>
          <a:ln/>
        </p:spPr>
      </p:sp>
      <p:sp>
        <p:nvSpPr>
          <p:cNvPr id="5345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Text colored in PowerPoint..</a:t>
            </a: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7"/>
          <p:cNvSpPr>
            <a:spLocks noGrp="1" noChangeArrowheads="1"/>
          </p:cNvSpPr>
          <p:nvPr>
            <p:ph type="sldNum" sz="quarter" idx="5"/>
          </p:nvPr>
        </p:nvSpPr>
        <p:spPr>
          <a:noFill/>
        </p:spPr>
        <p:txBody>
          <a:bodyPr/>
          <a:lstStyle/>
          <a:p>
            <a:fld id="{4A9B1570-8FAD-4718-ADD2-95C0C3A4FD26}" type="slidenum">
              <a:rPr lang="en-US" smtClean="0"/>
              <a:pPr/>
              <a:t>143</a:t>
            </a:fld>
            <a:endParaRPr lang="en-US"/>
          </a:p>
        </p:txBody>
      </p:sp>
      <p:sp>
        <p:nvSpPr>
          <p:cNvPr id="535555" name="Rectangle 2"/>
          <p:cNvSpPr>
            <a:spLocks noGrp="1" noRot="1" noChangeAspect="1" noChangeArrowheads="1" noTextEdit="1"/>
          </p:cNvSpPr>
          <p:nvPr>
            <p:ph type="sldImg"/>
          </p:nvPr>
        </p:nvSpPr>
        <p:spPr>
          <a:solidFill>
            <a:srgbClr val="FFFFFF"/>
          </a:solidFill>
          <a:ln/>
        </p:spPr>
      </p:sp>
      <p:sp>
        <p:nvSpPr>
          <p:cNvPr id="5355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highlight(s) is a text box, added by PowerPoint and not in the JPG file) (Likewise, text was colored in PowerPoint)..</a:t>
            </a: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7"/>
          <p:cNvSpPr>
            <a:spLocks noGrp="1" noChangeArrowheads="1"/>
          </p:cNvSpPr>
          <p:nvPr>
            <p:ph type="sldNum" sz="quarter" idx="5"/>
          </p:nvPr>
        </p:nvSpPr>
        <p:spPr>
          <a:noFill/>
        </p:spPr>
        <p:txBody>
          <a:bodyPr/>
          <a:lstStyle/>
          <a:p>
            <a:fld id="{F703659F-C813-454D-8F88-83C0FFFDFD82}" type="slidenum">
              <a:rPr lang="en-US" smtClean="0"/>
              <a:pPr/>
              <a:t>144</a:t>
            </a:fld>
            <a:endParaRPr lang="en-US"/>
          </a:p>
        </p:txBody>
      </p:sp>
      <p:sp>
        <p:nvSpPr>
          <p:cNvPr id="536579" name="Rectangle 2"/>
          <p:cNvSpPr>
            <a:spLocks noGrp="1" noRot="1" noChangeAspect="1" noChangeArrowheads="1" noTextEdit="1"/>
          </p:cNvSpPr>
          <p:nvPr>
            <p:ph type="sldImg"/>
          </p:nvPr>
        </p:nvSpPr>
        <p:spPr>
          <a:solidFill>
            <a:srgbClr val="FFFFFF"/>
          </a:solidFill>
          <a:ln/>
        </p:spPr>
      </p:sp>
      <p:sp>
        <p:nvSpPr>
          <p:cNvPr id="536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highlight(s) is a text box, added by PowerPoint and not in the JPG file).</a:t>
            </a: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7"/>
          <p:cNvSpPr>
            <a:spLocks noGrp="1" noChangeArrowheads="1"/>
          </p:cNvSpPr>
          <p:nvPr>
            <p:ph type="sldNum" sz="quarter" idx="5"/>
          </p:nvPr>
        </p:nvSpPr>
        <p:spPr>
          <a:noFill/>
        </p:spPr>
        <p:txBody>
          <a:bodyPr/>
          <a:lstStyle/>
          <a:p>
            <a:fld id="{9AF66168-2661-4076-A743-F7CF573A32FD}" type="slidenum">
              <a:rPr lang="en-US" smtClean="0"/>
              <a:pPr/>
              <a:t>145</a:t>
            </a:fld>
            <a:endParaRPr lang="en-US"/>
          </a:p>
        </p:txBody>
      </p:sp>
      <p:sp>
        <p:nvSpPr>
          <p:cNvPr id="537603" name="Rectangle 2"/>
          <p:cNvSpPr>
            <a:spLocks noGrp="1" noRot="1" noChangeAspect="1" noChangeArrowheads="1" noTextEdit="1"/>
          </p:cNvSpPr>
          <p:nvPr>
            <p:ph type="sldImg"/>
          </p:nvPr>
        </p:nvSpPr>
        <p:spPr>
          <a:solidFill>
            <a:srgbClr val="FFFFFF"/>
          </a:solidFill>
          <a:ln/>
        </p:spPr>
      </p:sp>
      <p:sp>
        <p:nvSpPr>
          <p:cNvPr id="537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highlight(s) is a text box, added by PowerPoint and not in the JPG file).</a:t>
            </a: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7"/>
          <p:cNvSpPr>
            <a:spLocks noGrp="1" noChangeArrowheads="1"/>
          </p:cNvSpPr>
          <p:nvPr>
            <p:ph type="sldNum" sz="quarter" idx="5"/>
          </p:nvPr>
        </p:nvSpPr>
        <p:spPr>
          <a:noFill/>
        </p:spPr>
        <p:txBody>
          <a:bodyPr/>
          <a:lstStyle/>
          <a:p>
            <a:fld id="{C9F10D48-4D9D-4102-B9BB-03A1CB4DB71B}" type="slidenum">
              <a:rPr lang="en-US" smtClean="0"/>
              <a:pPr/>
              <a:t>146</a:t>
            </a:fld>
            <a:endParaRPr lang="en-US"/>
          </a:p>
        </p:txBody>
      </p:sp>
      <p:sp>
        <p:nvSpPr>
          <p:cNvPr id="538627" name="Rectangle 2"/>
          <p:cNvSpPr>
            <a:spLocks noGrp="1" noRot="1" noChangeAspect="1" noChangeArrowheads="1" noTextEdit="1"/>
          </p:cNvSpPr>
          <p:nvPr>
            <p:ph type="sldImg"/>
          </p:nvPr>
        </p:nvSpPr>
        <p:spPr>
          <a:solidFill>
            <a:srgbClr val="FFFFFF"/>
          </a:solidFill>
          <a:ln/>
        </p:spPr>
      </p:sp>
      <p:sp>
        <p:nvSpPr>
          <p:cNvPr id="5386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arrow is a text box, added by PowerPoint and not in the JPG file).</a:t>
            </a: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7"/>
          <p:cNvSpPr>
            <a:spLocks noGrp="1" noChangeArrowheads="1"/>
          </p:cNvSpPr>
          <p:nvPr>
            <p:ph type="sldNum" sz="quarter" idx="5"/>
          </p:nvPr>
        </p:nvSpPr>
        <p:spPr>
          <a:noFill/>
        </p:spPr>
        <p:txBody>
          <a:bodyPr/>
          <a:lstStyle/>
          <a:p>
            <a:fld id="{D579DE84-B928-4D31-8FA6-4B7023347417}" type="slidenum">
              <a:rPr lang="en-US" smtClean="0"/>
              <a:pPr/>
              <a:t>147</a:t>
            </a:fld>
            <a:endParaRPr lang="en-US"/>
          </a:p>
        </p:txBody>
      </p:sp>
      <p:sp>
        <p:nvSpPr>
          <p:cNvPr id="539651" name="Rectangle 2"/>
          <p:cNvSpPr>
            <a:spLocks noGrp="1" noRot="1" noChangeAspect="1" noChangeArrowheads="1" noTextEdit="1"/>
          </p:cNvSpPr>
          <p:nvPr>
            <p:ph type="sldImg"/>
          </p:nvPr>
        </p:nvSpPr>
        <p:spPr>
          <a:solidFill>
            <a:srgbClr val="FFFFFF"/>
          </a:solidFill>
          <a:ln/>
        </p:spPr>
      </p:sp>
      <p:sp>
        <p:nvSpPr>
          <p:cNvPr id="5396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  (Purple arrow is a text box, added by PowerPoint and not in the JPG file).</a:t>
            </a: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7"/>
          <p:cNvSpPr>
            <a:spLocks noGrp="1" noChangeArrowheads="1"/>
          </p:cNvSpPr>
          <p:nvPr>
            <p:ph type="sldNum" sz="quarter" idx="5"/>
          </p:nvPr>
        </p:nvSpPr>
        <p:spPr>
          <a:noFill/>
        </p:spPr>
        <p:txBody>
          <a:bodyPr/>
          <a:lstStyle/>
          <a:p>
            <a:fld id="{442229EA-1226-447E-82BB-200E578F306B}" type="slidenum">
              <a:rPr lang="en-US" smtClean="0"/>
              <a:pPr/>
              <a:t>148</a:t>
            </a:fld>
            <a:endParaRPr lang="en-US"/>
          </a:p>
        </p:txBody>
      </p:sp>
      <p:sp>
        <p:nvSpPr>
          <p:cNvPr id="540675" name="Rectangle 2"/>
          <p:cNvSpPr>
            <a:spLocks noGrp="1" noRot="1" noChangeAspect="1" noChangeArrowheads="1" noTextEdit="1"/>
          </p:cNvSpPr>
          <p:nvPr>
            <p:ph type="sldImg"/>
          </p:nvPr>
        </p:nvSpPr>
        <p:spPr>
          <a:solidFill>
            <a:srgbClr val="FFFFFF"/>
          </a:solidFill>
          <a:ln/>
        </p:spPr>
      </p:sp>
      <p:sp>
        <p:nvSpPr>
          <p:cNvPr id="540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&lt;Rush_w_form_ii_CHI.jpg&gt;</a:t>
            </a: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149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7"/>
          <p:cNvSpPr>
            <a:spLocks noGrp="1" noChangeArrowheads="1"/>
          </p:cNvSpPr>
          <p:nvPr>
            <p:ph type="sldNum" sz="quarter" idx="5"/>
          </p:nvPr>
        </p:nvSpPr>
        <p:spPr>
          <a:noFill/>
        </p:spPr>
        <p:txBody>
          <a:bodyPr/>
          <a:lstStyle/>
          <a:p>
            <a:fld id="{7D59F772-E026-48D1-B687-BCC70871BC3D}" type="slidenum">
              <a:rPr lang="en-US" smtClean="0"/>
              <a:pPr/>
              <a:t>15</a:t>
            </a:fld>
            <a:endParaRPr lang="en-US"/>
          </a:p>
        </p:txBody>
      </p:sp>
      <p:sp>
        <p:nvSpPr>
          <p:cNvPr id="447491" name="Rectangle 2"/>
          <p:cNvSpPr>
            <a:spLocks noGrp="1" noRot="1" noChangeAspect="1" noChangeArrowheads="1" noTextEdit="1"/>
          </p:cNvSpPr>
          <p:nvPr>
            <p:ph type="sldImg"/>
          </p:nvPr>
        </p:nvSpPr>
        <p:spPr>
          <a:ln/>
        </p:spPr>
      </p:sp>
      <p:sp>
        <p:nvSpPr>
          <p:cNvPr id="447492" name="Rectangle 3"/>
          <p:cNvSpPr>
            <a:spLocks noGrp="1" noChangeArrowheads="1"/>
          </p:cNvSpPr>
          <p:nvPr>
            <p:ph type="body" idx="1"/>
          </p:nvPr>
        </p:nvSpPr>
        <p:spPr>
          <a:noFill/>
          <a:ln/>
        </p:spPr>
        <p:txBody>
          <a:bodyPr/>
          <a:lstStyle/>
          <a:p>
            <a:pPr eaLnBrk="1" hangingPunct="1"/>
            <a:r>
              <a:rPr lang="en-US"/>
              <a:t>&lt;cairns_e-coli.jpg&gt;</a:t>
            </a: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7"/>
          <p:cNvSpPr>
            <a:spLocks noGrp="1" noChangeArrowheads="1"/>
          </p:cNvSpPr>
          <p:nvPr>
            <p:ph type="sldNum" sz="quarter" idx="5"/>
          </p:nvPr>
        </p:nvSpPr>
        <p:spPr>
          <a:noFill/>
        </p:spPr>
        <p:txBody>
          <a:bodyPr/>
          <a:lstStyle/>
          <a:p>
            <a:fld id="{ABD2CDFA-E7AD-4E1A-BF49-43CEF2B6D434}" type="slidenum">
              <a:rPr lang="en-US" smtClean="0"/>
              <a:pPr/>
              <a:t>150</a:t>
            </a:fld>
            <a:endParaRPr lang="en-US"/>
          </a:p>
        </p:txBody>
      </p:sp>
      <p:sp>
        <p:nvSpPr>
          <p:cNvPr id="541699" name="Rectangle 2"/>
          <p:cNvSpPr>
            <a:spLocks noGrp="1" noRot="1" noChangeAspect="1" noChangeArrowheads="1" noTextEdit="1"/>
          </p:cNvSpPr>
          <p:nvPr>
            <p:ph type="sldImg"/>
          </p:nvPr>
        </p:nvSpPr>
        <p:spPr>
          <a:ln/>
        </p:spPr>
      </p:sp>
      <p:sp>
        <p:nvSpPr>
          <p:cNvPr id="541700" name="Rectangle 3"/>
          <p:cNvSpPr>
            <a:spLocks noGrp="1" noChangeArrowheads="1"/>
          </p:cNvSpPr>
          <p:nvPr>
            <p:ph type="body" idx="1"/>
          </p:nvPr>
        </p:nvSpPr>
        <p:spPr>
          <a:noFill/>
          <a:ln/>
        </p:spPr>
        <p:txBody>
          <a:bodyPr/>
          <a:lstStyle/>
          <a:p>
            <a:pPr eaLnBrk="1" hangingPunct="1"/>
            <a:r>
              <a:rPr lang="en-US"/>
              <a:t>&lt;tn_two_views.jpg&gt;</a:t>
            </a: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7"/>
          <p:cNvSpPr>
            <a:spLocks noGrp="1" noChangeArrowheads="1"/>
          </p:cNvSpPr>
          <p:nvPr>
            <p:ph type="sldNum" sz="quarter" idx="5"/>
          </p:nvPr>
        </p:nvSpPr>
        <p:spPr>
          <a:noFill/>
        </p:spPr>
        <p:txBody>
          <a:bodyPr/>
          <a:lstStyle/>
          <a:p>
            <a:fld id="{08E0D532-F164-4D19-AA31-8ACEBDE79C8A}" type="slidenum">
              <a:rPr lang="en-US" smtClean="0"/>
              <a:pPr/>
              <a:t>151</a:t>
            </a:fld>
            <a:endParaRPr lang="en-US"/>
          </a:p>
        </p:txBody>
      </p:sp>
      <p:sp>
        <p:nvSpPr>
          <p:cNvPr id="542723" name="Rectangle 2"/>
          <p:cNvSpPr>
            <a:spLocks noGrp="1" noRot="1" noChangeAspect="1" noChangeArrowheads="1" noTextEdit="1"/>
          </p:cNvSpPr>
          <p:nvPr>
            <p:ph type="sldImg"/>
          </p:nvPr>
        </p:nvSpPr>
        <p:spPr>
          <a:ln/>
        </p:spPr>
      </p:sp>
      <p:sp>
        <p:nvSpPr>
          <p:cNvPr id="542724" name="Rectangle 3"/>
          <p:cNvSpPr>
            <a:spLocks noGrp="1" noChangeArrowheads="1"/>
          </p:cNvSpPr>
          <p:nvPr>
            <p:ph type="body" idx="1"/>
          </p:nvPr>
        </p:nvSpPr>
        <p:spPr>
          <a:noFill/>
          <a:ln/>
        </p:spPr>
        <p:txBody>
          <a:bodyPr/>
          <a:lstStyle/>
          <a:p>
            <a:pPr eaLnBrk="1" hangingPunct="1"/>
            <a:r>
              <a:rPr lang="en-US"/>
              <a:t>&lt;rubber_band_desk.jpg&gt;</a:t>
            </a: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7"/>
          <p:cNvSpPr>
            <a:spLocks noGrp="1" noChangeArrowheads="1"/>
          </p:cNvSpPr>
          <p:nvPr>
            <p:ph type="sldNum" sz="quarter" idx="5"/>
          </p:nvPr>
        </p:nvSpPr>
        <p:spPr>
          <a:noFill/>
        </p:spPr>
        <p:txBody>
          <a:bodyPr/>
          <a:lstStyle/>
          <a:p>
            <a:fld id="{2507A6B1-BB91-45E6-AE4D-D0D236C56A30}" type="slidenum">
              <a:rPr lang="en-US" smtClean="0"/>
              <a:pPr/>
              <a:t>152</a:t>
            </a:fld>
            <a:endParaRPr lang="en-US"/>
          </a:p>
        </p:txBody>
      </p:sp>
      <p:sp>
        <p:nvSpPr>
          <p:cNvPr id="543747" name="Rectangle 2"/>
          <p:cNvSpPr>
            <a:spLocks noGrp="1" noRot="1" noChangeAspect="1" noChangeArrowheads="1" noTextEdit="1"/>
          </p:cNvSpPr>
          <p:nvPr>
            <p:ph type="sldImg"/>
          </p:nvPr>
        </p:nvSpPr>
        <p:spPr>
          <a:ln/>
        </p:spPr>
      </p:sp>
      <p:sp>
        <p:nvSpPr>
          <p:cNvPr id="543748" name="Rectangle 3"/>
          <p:cNvSpPr>
            <a:spLocks noGrp="1" noChangeArrowheads="1"/>
          </p:cNvSpPr>
          <p:nvPr>
            <p:ph type="body" idx="1"/>
          </p:nvPr>
        </p:nvSpPr>
        <p:spPr>
          <a:noFill/>
          <a:ln/>
        </p:spPr>
        <p:txBody>
          <a:bodyPr/>
          <a:lstStyle/>
          <a:p>
            <a:pPr eaLnBrk="1" hangingPunct="1"/>
            <a:r>
              <a:rPr lang="en-US"/>
              <a:t>Two pictures; &lt;rubber_band_lg_mirror.jpg&gt; and &lt;rubber_band_sm_mirror.jpg&gt;.  The mirror image files were used because I thought it would be helpful to have the more-familiar RH helix on the top, and the less-familiar LH helix on the bottom.</a:t>
            </a: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7"/>
          <p:cNvSpPr>
            <a:spLocks noGrp="1" noChangeArrowheads="1"/>
          </p:cNvSpPr>
          <p:nvPr>
            <p:ph type="sldNum" sz="quarter" idx="5"/>
          </p:nvPr>
        </p:nvSpPr>
        <p:spPr>
          <a:noFill/>
        </p:spPr>
        <p:txBody>
          <a:bodyPr/>
          <a:lstStyle/>
          <a:p>
            <a:fld id="{10D36B86-2D1A-4740-AFC1-E8892EE81D84}" type="slidenum">
              <a:rPr lang="en-US" smtClean="0"/>
              <a:pPr/>
              <a:t>153</a:t>
            </a:fld>
            <a:endParaRPr lang="en-US"/>
          </a:p>
        </p:txBody>
      </p:sp>
      <p:sp>
        <p:nvSpPr>
          <p:cNvPr id="544771" name="Rectangle 2"/>
          <p:cNvSpPr>
            <a:spLocks noGrp="1" noRot="1" noChangeAspect="1" noChangeArrowheads="1" noTextEdit="1"/>
          </p:cNvSpPr>
          <p:nvPr>
            <p:ph type="sldImg"/>
          </p:nvPr>
        </p:nvSpPr>
        <p:spPr>
          <a:ln/>
        </p:spPr>
      </p:sp>
      <p:sp>
        <p:nvSpPr>
          <p:cNvPr id="544772" name="Rectangle 3"/>
          <p:cNvSpPr>
            <a:spLocks noGrp="1" noChangeArrowheads="1"/>
          </p:cNvSpPr>
          <p:nvPr>
            <p:ph type="body" idx="1"/>
          </p:nvPr>
        </p:nvSpPr>
        <p:spPr>
          <a:noFill/>
          <a:ln/>
        </p:spPr>
        <p:txBody>
          <a:bodyPr/>
          <a:lstStyle/>
          <a:p>
            <a:pPr eaLnBrk="1" hangingPunct="1"/>
            <a:r>
              <a:rPr lang="en-US"/>
              <a:t>&lt;rubber_band_lg_mirror.jpg&gt; and &lt;rubber_band_sm_mirror.jpg&gt;</a:t>
            </a: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7"/>
          <p:cNvSpPr>
            <a:spLocks noGrp="1" noChangeArrowheads="1"/>
          </p:cNvSpPr>
          <p:nvPr>
            <p:ph type="sldNum" sz="quarter" idx="5"/>
          </p:nvPr>
        </p:nvSpPr>
        <p:spPr>
          <a:noFill/>
        </p:spPr>
        <p:txBody>
          <a:bodyPr/>
          <a:lstStyle/>
          <a:p>
            <a:fld id="{79227677-A21C-4CAD-9EFD-F470807D546E}" type="slidenum">
              <a:rPr lang="en-US" smtClean="0"/>
              <a:pPr/>
              <a:t>154</a:t>
            </a:fld>
            <a:endParaRPr lang="en-US"/>
          </a:p>
        </p:txBody>
      </p:sp>
      <p:sp>
        <p:nvSpPr>
          <p:cNvPr id="545795" name="Rectangle 1026"/>
          <p:cNvSpPr>
            <a:spLocks noGrp="1" noRot="1" noChangeAspect="1" noChangeArrowheads="1" noTextEdit="1"/>
          </p:cNvSpPr>
          <p:nvPr>
            <p:ph type="sldImg"/>
          </p:nvPr>
        </p:nvSpPr>
        <p:spPr>
          <a:ln/>
        </p:spPr>
      </p:sp>
      <p:sp>
        <p:nvSpPr>
          <p:cNvPr id="545796" name="Rectangle 1027"/>
          <p:cNvSpPr>
            <a:spLocks noGrp="1" noChangeArrowheads="1"/>
          </p:cNvSpPr>
          <p:nvPr>
            <p:ph type="body" idx="1"/>
          </p:nvPr>
        </p:nvSpPr>
        <p:spPr>
          <a:noFill/>
          <a:ln/>
        </p:spPr>
        <p:txBody>
          <a:bodyPr/>
          <a:lstStyle/>
          <a:p>
            <a:pPr eaLnBrk="1" hangingPunct="1"/>
            <a:r>
              <a:rPr lang="en-US"/>
              <a:t>&lt;rubber_band_lg_mirror.jpg&gt; and &lt;rubber_band_sm_mirror.jpg&gt;</a:t>
            </a:r>
          </a:p>
          <a:p>
            <a:pPr eaLnBrk="1" hangingPunct="1"/>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7"/>
          <p:cNvSpPr>
            <a:spLocks noGrp="1" noChangeArrowheads="1"/>
          </p:cNvSpPr>
          <p:nvPr>
            <p:ph type="sldNum" sz="quarter" idx="5"/>
          </p:nvPr>
        </p:nvSpPr>
        <p:spPr>
          <a:noFill/>
        </p:spPr>
        <p:txBody>
          <a:bodyPr/>
          <a:lstStyle/>
          <a:p>
            <a:fld id="{15537F46-2CD3-4575-9EEB-7DDA965A9E9A}" type="slidenum">
              <a:rPr lang="en-US" smtClean="0"/>
              <a:pPr/>
              <a:t>155</a:t>
            </a:fld>
            <a:endParaRPr lang="en-US"/>
          </a:p>
        </p:txBody>
      </p:sp>
      <p:sp>
        <p:nvSpPr>
          <p:cNvPr id="546819" name="Rectangle 1026"/>
          <p:cNvSpPr>
            <a:spLocks noGrp="1" noRot="1" noChangeAspect="1" noChangeArrowheads="1" noTextEdit="1"/>
          </p:cNvSpPr>
          <p:nvPr>
            <p:ph type="sldImg"/>
          </p:nvPr>
        </p:nvSpPr>
        <p:spPr>
          <a:ln/>
        </p:spPr>
      </p:sp>
      <p:sp>
        <p:nvSpPr>
          <p:cNvPr id="546820" name="Rectangle 1027"/>
          <p:cNvSpPr>
            <a:spLocks noGrp="1" noChangeArrowheads="1"/>
          </p:cNvSpPr>
          <p:nvPr>
            <p:ph type="body" idx="1"/>
          </p:nvPr>
        </p:nvSpPr>
        <p:spPr>
          <a:noFill/>
          <a:ln/>
        </p:spPr>
        <p:txBody>
          <a:bodyPr/>
          <a:lstStyle/>
          <a:p>
            <a:pPr eaLnBrk="1" hangingPunct="1"/>
            <a:r>
              <a:rPr lang="en-US"/>
              <a:t>&lt;rubber_band_closeup.jpg&gt;</a:t>
            </a: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7"/>
          <p:cNvSpPr>
            <a:spLocks noGrp="1" noChangeArrowheads="1"/>
          </p:cNvSpPr>
          <p:nvPr>
            <p:ph type="sldNum" sz="quarter" idx="5"/>
          </p:nvPr>
        </p:nvSpPr>
        <p:spPr>
          <a:noFill/>
        </p:spPr>
        <p:txBody>
          <a:bodyPr/>
          <a:lstStyle/>
          <a:p>
            <a:fld id="{81C2B986-455E-4E29-88E1-AAA104DF8FE8}" type="slidenum">
              <a:rPr lang="en-US" smtClean="0"/>
              <a:pPr/>
              <a:t>156</a:t>
            </a:fld>
            <a:endParaRPr lang="en-US"/>
          </a:p>
        </p:txBody>
      </p:sp>
      <p:sp>
        <p:nvSpPr>
          <p:cNvPr id="547843" name="Rectangle 2"/>
          <p:cNvSpPr>
            <a:spLocks noGrp="1" noRot="1" noChangeAspect="1" noChangeArrowheads="1" noTextEdit="1"/>
          </p:cNvSpPr>
          <p:nvPr>
            <p:ph type="sldImg"/>
          </p:nvPr>
        </p:nvSpPr>
        <p:spPr>
          <a:solidFill>
            <a:srgbClr val="FFFFFF"/>
          </a:solidFill>
          <a:ln/>
        </p:spPr>
      </p:sp>
      <p:sp>
        <p:nvSpPr>
          <p:cNvPr id="5478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&lt;rubber_band_closeup.jpg&gt;</a:t>
            </a: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7"/>
          <p:cNvSpPr>
            <a:spLocks noGrp="1" noChangeArrowheads="1"/>
          </p:cNvSpPr>
          <p:nvPr>
            <p:ph type="sldNum" sz="quarter" idx="5"/>
          </p:nvPr>
        </p:nvSpPr>
        <p:spPr>
          <a:noFill/>
        </p:spPr>
        <p:txBody>
          <a:bodyPr/>
          <a:lstStyle/>
          <a:p>
            <a:fld id="{F16E9EA0-CB3C-44A1-B4FF-322D9674658B}" type="slidenum">
              <a:rPr lang="en-US" smtClean="0"/>
              <a:pPr/>
              <a:t>157</a:t>
            </a:fld>
            <a:endParaRPr lang="en-US"/>
          </a:p>
        </p:txBody>
      </p:sp>
      <p:sp>
        <p:nvSpPr>
          <p:cNvPr id="548867" name="Rectangle 2"/>
          <p:cNvSpPr>
            <a:spLocks noGrp="1" noRot="1" noChangeAspect="1" noChangeArrowheads="1" noTextEdit="1"/>
          </p:cNvSpPr>
          <p:nvPr>
            <p:ph type="sldImg"/>
          </p:nvPr>
        </p:nvSpPr>
        <p:spPr>
          <a:solidFill>
            <a:srgbClr val="FFFFFF"/>
          </a:solidFill>
          <a:ln/>
        </p:spPr>
      </p:sp>
      <p:sp>
        <p:nvSpPr>
          <p:cNvPr id="5488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&lt;rubber_band_closeup.jpg&gt;</a:t>
            </a: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7"/>
          <p:cNvSpPr>
            <a:spLocks noGrp="1" noChangeArrowheads="1"/>
          </p:cNvSpPr>
          <p:nvPr>
            <p:ph type="sldNum" sz="quarter" idx="5"/>
          </p:nvPr>
        </p:nvSpPr>
        <p:spPr>
          <a:noFill/>
        </p:spPr>
        <p:txBody>
          <a:bodyPr/>
          <a:lstStyle/>
          <a:p>
            <a:fld id="{E497ABAA-9AF9-40EE-BCDB-9BD687FB59F6}" type="slidenum">
              <a:rPr lang="en-US" smtClean="0"/>
              <a:pPr/>
              <a:t>158</a:t>
            </a:fld>
            <a:endParaRPr lang="en-US"/>
          </a:p>
        </p:txBody>
      </p:sp>
      <p:sp>
        <p:nvSpPr>
          <p:cNvPr id="549891" name="Rectangle 2"/>
          <p:cNvSpPr>
            <a:spLocks noGrp="1" noRot="1" noChangeAspect="1" noChangeArrowheads="1" noTextEdit="1"/>
          </p:cNvSpPr>
          <p:nvPr>
            <p:ph type="sldImg"/>
          </p:nvPr>
        </p:nvSpPr>
        <p:spPr>
          <a:solidFill>
            <a:srgbClr val="FFFFFF"/>
          </a:solidFill>
          <a:ln/>
        </p:spPr>
      </p:sp>
      <p:sp>
        <p:nvSpPr>
          <p:cNvPr id="5498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&lt;rubber_band_closeup.jpg&gt;</a:t>
            </a: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7"/>
          <p:cNvSpPr>
            <a:spLocks noGrp="1" noChangeArrowheads="1"/>
          </p:cNvSpPr>
          <p:nvPr>
            <p:ph type="sldNum" sz="quarter" idx="5"/>
          </p:nvPr>
        </p:nvSpPr>
        <p:spPr>
          <a:noFill/>
        </p:spPr>
        <p:txBody>
          <a:bodyPr/>
          <a:lstStyle/>
          <a:p>
            <a:fld id="{734C72FC-9221-494F-9E7E-A42FF4BDEAB7}" type="slidenum">
              <a:rPr lang="en-US" smtClean="0"/>
              <a:pPr/>
              <a:t>159</a:t>
            </a:fld>
            <a:endParaRPr lang="en-US"/>
          </a:p>
        </p:txBody>
      </p:sp>
      <p:sp>
        <p:nvSpPr>
          <p:cNvPr id="550915" name="Rectangle 2"/>
          <p:cNvSpPr>
            <a:spLocks noGrp="1" noRot="1" noChangeAspect="1" noChangeArrowheads="1" noTextEdit="1"/>
          </p:cNvSpPr>
          <p:nvPr>
            <p:ph type="sldImg"/>
          </p:nvPr>
        </p:nvSpPr>
        <p:spPr>
          <a:solidFill>
            <a:srgbClr val="FFFFFF"/>
          </a:solidFill>
          <a:ln/>
        </p:spPr>
      </p:sp>
      <p:sp>
        <p:nvSpPr>
          <p:cNvPr id="5509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&lt;rubber_band_closeup.jpg&gt;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7"/>
          <p:cNvSpPr>
            <a:spLocks noGrp="1" noChangeArrowheads="1"/>
          </p:cNvSpPr>
          <p:nvPr>
            <p:ph type="sldNum" sz="quarter" idx="5"/>
          </p:nvPr>
        </p:nvSpPr>
        <p:spPr>
          <a:noFill/>
        </p:spPr>
        <p:txBody>
          <a:bodyPr/>
          <a:lstStyle/>
          <a:p>
            <a:fld id="{58AE0428-A30B-4540-BE23-F66EB5A6CB4A}" type="slidenum">
              <a:rPr lang="en-US" smtClean="0"/>
              <a:pPr/>
              <a:t>16</a:t>
            </a:fld>
            <a:endParaRPr lang="en-US"/>
          </a:p>
        </p:txBody>
      </p:sp>
      <p:sp>
        <p:nvSpPr>
          <p:cNvPr id="448515" name="Rectangle 2"/>
          <p:cNvSpPr>
            <a:spLocks noGrp="1" noRot="1" noChangeAspect="1" noChangeArrowheads="1" noTextEdit="1"/>
          </p:cNvSpPr>
          <p:nvPr>
            <p:ph type="sldImg"/>
          </p:nvPr>
        </p:nvSpPr>
        <p:spPr>
          <a:ln/>
        </p:spPr>
      </p:sp>
      <p:sp>
        <p:nvSpPr>
          <p:cNvPr id="448516" name="Rectangle 3"/>
          <p:cNvSpPr>
            <a:spLocks noGrp="1" noChangeArrowheads="1"/>
          </p:cNvSpPr>
          <p:nvPr>
            <p:ph type="body" idx="1"/>
          </p:nvPr>
        </p:nvSpPr>
        <p:spPr>
          <a:noFill/>
          <a:ln/>
        </p:spPr>
        <p:txBody>
          <a:bodyPr/>
          <a:lstStyle/>
          <a:p>
            <a:pPr eaLnBrk="1" hangingPunct="1"/>
            <a:r>
              <a:rPr lang="en-US"/>
              <a:t>&lt;DNA-strands-locked.jpg&gt;</a:t>
            </a: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7"/>
          <p:cNvSpPr>
            <a:spLocks noGrp="1" noChangeArrowheads="1"/>
          </p:cNvSpPr>
          <p:nvPr>
            <p:ph type="sldNum" sz="quarter" idx="5"/>
          </p:nvPr>
        </p:nvSpPr>
        <p:spPr>
          <a:noFill/>
        </p:spPr>
        <p:txBody>
          <a:bodyPr/>
          <a:lstStyle/>
          <a:p>
            <a:fld id="{78AFC72A-DAD2-4678-BC97-A2E5F5ED59CB}" type="slidenum">
              <a:rPr lang="en-US" smtClean="0"/>
              <a:pPr/>
              <a:t>160</a:t>
            </a:fld>
            <a:endParaRPr lang="en-US"/>
          </a:p>
        </p:txBody>
      </p:sp>
      <p:sp>
        <p:nvSpPr>
          <p:cNvPr id="551939" name="Rectangle 2"/>
          <p:cNvSpPr>
            <a:spLocks noGrp="1" noRot="1" noChangeAspect="1" noChangeArrowheads="1" noTextEdit="1"/>
          </p:cNvSpPr>
          <p:nvPr>
            <p:ph type="sldImg"/>
          </p:nvPr>
        </p:nvSpPr>
        <p:spPr>
          <a:ln/>
        </p:spPr>
      </p:sp>
      <p:sp>
        <p:nvSpPr>
          <p:cNvPr id="551940" name="Rectangle 3"/>
          <p:cNvSpPr>
            <a:spLocks noGrp="1" noChangeArrowheads="1"/>
          </p:cNvSpPr>
          <p:nvPr>
            <p:ph type="body" idx="1"/>
          </p:nvPr>
        </p:nvSpPr>
        <p:spPr>
          <a:noFill/>
          <a:ln/>
        </p:spPr>
        <p:txBody>
          <a:bodyPr/>
          <a:lstStyle/>
          <a:p>
            <a:pPr eaLnBrk="1" hangingPunct="1"/>
            <a:r>
              <a:rPr lang="en-US"/>
              <a:t>&lt;rubber_band_lg_mirror.jpg&gt; and &lt;rubber_band_sm_mirror.jpg&gt;</a:t>
            </a:r>
          </a:p>
          <a:p>
            <a:pPr eaLnBrk="1" hangingPunct="1"/>
            <a:endParaRPr 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7"/>
          <p:cNvSpPr>
            <a:spLocks noGrp="1" noChangeArrowheads="1"/>
          </p:cNvSpPr>
          <p:nvPr>
            <p:ph type="sldNum" sz="quarter" idx="5"/>
          </p:nvPr>
        </p:nvSpPr>
        <p:spPr>
          <a:noFill/>
        </p:spPr>
        <p:txBody>
          <a:bodyPr/>
          <a:lstStyle/>
          <a:p>
            <a:fld id="{FCBEF97B-E299-4D79-9A70-6B0905095782}" type="slidenum">
              <a:rPr lang="en-US" smtClean="0"/>
              <a:pPr/>
              <a:t>161</a:t>
            </a:fld>
            <a:endParaRPr lang="en-US"/>
          </a:p>
        </p:txBody>
      </p:sp>
      <p:sp>
        <p:nvSpPr>
          <p:cNvPr id="552963" name="Rectangle 2"/>
          <p:cNvSpPr>
            <a:spLocks noGrp="1" noRot="1" noChangeAspect="1" noChangeArrowheads="1" noTextEdit="1"/>
          </p:cNvSpPr>
          <p:nvPr>
            <p:ph type="sldImg"/>
          </p:nvPr>
        </p:nvSpPr>
        <p:spPr>
          <a:ln/>
        </p:spPr>
      </p:sp>
      <p:sp>
        <p:nvSpPr>
          <p:cNvPr id="552964" name="Rectangle 3"/>
          <p:cNvSpPr>
            <a:spLocks noGrp="1" noChangeArrowheads="1"/>
          </p:cNvSpPr>
          <p:nvPr>
            <p:ph type="body" idx="1"/>
          </p:nvPr>
        </p:nvSpPr>
        <p:spPr>
          <a:noFill/>
          <a:ln/>
        </p:spPr>
        <p:txBody>
          <a:bodyPr/>
          <a:lstStyle/>
          <a:p>
            <a:pPr eaLnBrk="1" hangingPunct="1"/>
            <a:r>
              <a:rPr lang="en-US"/>
              <a:t>&lt;rubber_band_lg_mirror.jpg&gt; and &lt;rubber_band_sm_mirror.jpg&gt;</a:t>
            </a:r>
          </a:p>
          <a:p>
            <a:pPr eaLnBrk="1" hangingPunct="1"/>
            <a:endParaRPr 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7"/>
          <p:cNvSpPr>
            <a:spLocks noGrp="1" noChangeArrowheads="1"/>
          </p:cNvSpPr>
          <p:nvPr>
            <p:ph type="sldNum" sz="quarter" idx="5"/>
          </p:nvPr>
        </p:nvSpPr>
        <p:spPr>
          <a:noFill/>
        </p:spPr>
        <p:txBody>
          <a:bodyPr/>
          <a:lstStyle/>
          <a:p>
            <a:fld id="{D5AAB005-EE00-4D35-B955-E81A9A623550}" type="slidenum">
              <a:rPr lang="en-US" smtClean="0"/>
              <a:pPr/>
              <a:t>162</a:t>
            </a:fld>
            <a:endParaRPr lang="en-US"/>
          </a:p>
        </p:txBody>
      </p:sp>
      <p:sp>
        <p:nvSpPr>
          <p:cNvPr id="553987" name="Rectangle 2"/>
          <p:cNvSpPr>
            <a:spLocks noGrp="1" noRot="1" noChangeAspect="1" noChangeArrowheads="1" noTextEdit="1"/>
          </p:cNvSpPr>
          <p:nvPr>
            <p:ph type="sldImg"/>
          </p:nvPr>
        </p:nvSpPr>
        <p:spPr>
          <a:ln/>
        </p:spPr>
      </p:sp>
      <p:sp>
        <p:nvSpPr>
          <p:cNvPr id="553988" name="Rectangle 3"/>
          <p:cNvSpPr>
            <a:spLocks noGrp="1" noChangeArrowheads="1"/>
          </p:cNvSpPr>
          <p:nvPr>
            <p:ph type="body" idx="1"/>
          </p:nvPr>
        </p:nvSpPr>
        <p:spPr>
          <a:noFill/>
          <a:ln/>
        </p:spPr>
        <p:txBody>
          <a:bodyPr/>
          <a:lstStyle/>
          <a:p>
            <a:pPr eaLnBrk="1" hangingPunct="1"/>
            <a:r>
              <a:rPr lang="en-US"/>
              <a:t>&lt;rubber_band_lg_mirror.jpg&gt; and &lt;rubber_band_sm_mirror.jpg&gt;</a:t>
            </a:r>
          </a:p>
          <a:p>
            <a:pPr eaLnBrk="1" hangingPunct="1"/>
            <a:endParaRPr 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7"/>
          <p:cNvSpPr>
            <a:spLocks noGrp="1" noChangeArrowheads="1"/>
          </p:cNvSpPr>
          <p:nvPr>
            <p:ph type="sldNum" sz="quarter" idx="5"/>
          </p:nvPr>
        </p:nvSpPr>
        <p:spPr>
          <a:noFill/>
        </p:spPr>
        <p:txBody>
          <a:bodyPr/>
          <a:lstStyle/>
          <a:p>
            <a:fld id="{57F386EF-1D42-4C4B-AEEC-0394B94D79F7}" type="slidenum">
              <a:rPr lang="en-US" smtClean="0"/>
              <a:pPr/>
              <a:t>163</a:t>
            </a:fld>
            <a:endParaRPr lang="en-US"/>
          </a:p>
        </p:txBody>
      </p:sp>
      <p:sp>
        <p:nvSpPr>
          <p:cNvPr id="555011" name="Rectangle 2"/>
          <p:cNvSpPr>
            <a:spLocks noGrp="1" noRot="1" noChangeAspect="1" noChangeArrowheads="1" noTextEdit="1"/>
          </p:cNvSpPr>
          <p:nvPr>
            <p:ph type="sldImg"/>
          </p:nvPr>
        </p:nvSpPr>
        <p:spPr>
          <a:solidFill>
            <a:srgbClr val="FFFFFF"/>
          </a:solidFill>
          <a:ln/>
        </p:spPr>
      </p:sp>
      <p:sp>
        <p:nvSpPr>
          <p:cNvPr id="5550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7"/>
          <p:cNvSpPr>
            <a:spLocks noGrp="1" noChangeArrowheads="1"/>
          </p:cNvSpPr>
          <p:nvPr>
            <p:ph type="sldNum" sz="quarter" idx="5"/>
          </p:nvPr>
        </p:nvSpPr>
        <p:spPr>
          <a:noFill/>
        </p:spPr>
        <p:txBody>
          <a:bodyPr/>
          <a:lstStyle/>
          <a:p>
            <a:fld id="{FDEAF15F-8E3C-4AB3-997C-2C51F9469B2F}" type="slidenum">
              <a:rPr lang="en-US" smtClean="0"/>
              <a:pPr/>
              <a:t>164</a:t>
            </a:fld>
            <a:endParaRPr lang="en-US"/>
          </a:p>
        </p:txBody>
      </p:sp>
      <p:sp>
        <p:nvSpPr>
          <p:cNvPr id="556035" name="Rectangle 2"/>
          <p:cNvSpPr>
            <a:spLocks noGrp="1" noRot="1" noChangeAspect="1" noChangeArrowheads="1" noTextEdit="1"/>
          </p:cNvSpPr>
          <p:nvPr>
            <p:ph type="sldImg"/>
          </p:nvPr>
        </p:nvSpPr>
        <p:spPr>
          <a:ln/>
        </p:spPr>
      </p:sp>
      <p:sp>
        <p:nvSpPr>
          <p:cNvPr id="556036" name="Rectangle 3"/>
          <p:cNvSpPr>
            <a:spLocks noGrp="1" noChangeArrowheads="1"/>
          </p:cNvSpPr>
          <p:nvPr>
            <p:ph type="body" idx="1"/>
          </p:nvPr>
        </p:nvSpPr>
        <p:spPr>
          <a:noFill/>
          <a:ln/>
        </p:spPr>
        <p:txBody>
          <a:bodyPr/>
          <a:lstStyle/>
          <a:p>
            <a:pPr eaLnBrk="1" hangingPunct="1"/>
            <a:r>
              <a:rPr lang="en-US"/>
              <a:t>&lt;rodley-30-rasmol2.gif&gt;</a:t>
            </a: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7"/>
          <p:cNvSpPr>
            <a:spLocks noGrp="1" noChangeArrowheads="1"/>
          </p:cNvSpPr>
          <p:nvPr>
            <p:ph type="sldNum" sz="quarter" idx="5"/>
          </p:nvPr>
        </p:nvSpPr>
        <p:spPr>
          <a:noFill/>
        </p:spPr>
        <p:txBody>
          <a:bodyPr/>
          <a:lstStyle/>
          <a:p>
            <a:fld id="{978412EB-35EC-4C48-A7A3-8DACC8E9C062}" type="slidenum">
              <a:rPr lang="en-US" smtClean="0"/>
              <a:pPr/>
              <a:t>165</a:t>
            </a:fld>
            <a:endParaRPr lang="en-US"/>
          </a:p>
        </p:txBody>
      </p:sp>
      <p:sp>
        <p:nvSpPr>
          <p:cNvPr id="557059" name="Rectangle 2"/>
          <p:cNvSpPr>
            <a:spLocks noGrp="1" noRot="1" noChangeAspect="1" noChangeArrowheads="1" noTextEdit="1"/>
          </p:cNvSpPr>
          <p:nvPr>
            <p:ph type="sldImg"/>
          </p:nvPr>
        </p:nvSpPr>
        <p:spPr>
          <a:solidFill>
            <a:srgbClr val="FFFFFF"/>
          </a:solidFill>
          <a:ln/>
        </p:spPr>
      </p:sp>
      <p:sp>
        <p:nvSpPr>
          <p:cNvPr id="5570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&lt;rodley-30-base-pairs.avi&gt;</a:t>
            </a: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7"/>
          <p:cNvSpPr>
            <a:spLocks noGrp="1" noChangeArrowheads="1"/>
          </p:cNvSpPr>
          <p:nvPr>
            <p:ph type="sldNum" sz="quarter" idx="5"/>
          </p:nvPr>
        </p:nvSpPr>
        <p:spPr>
          <a:noFill/>
        </p:spPr>
        <p:txBody>
          <a:bodyPr/>
          <a:lstStyle/>
          <a:p>
            <a:fld id="{39D7F157-486C-4924-98C2-4D7351C8705D}" type="slidenum">
              <a:rPr lang="en-US" smtClean="0"/>
              <a:pPr/>
              <a:t>166</a:t>
            </a:fld>
            <a:endParaRPr lang="en-US"/>
          </a:p>
        </p:txBody>
      </p:sp>
      <p:sp>
        <p:nvSpPr>
          <p:cNvPr id="558083" name="Rectangle 2"/>
          <p:cNvSpPr>
            <a:spLocks noGrp="1" noRot="1" noChangeAspect="1" noChangeArrowheads="1" noTextEdit="1"/>
          </p:cNvSpPr>
          <p:nvPr>
            <p:ph type="sldImg"/>
          </p:nvPr>
        </p:nvSpPr>
        <p:spPr>
          <a:ln/>
        </p:spPr>
      </p:sp>
      <p:sp>
        <p:nvSpPr>
          <p:cNvPr id="558084" name="Rectangle 3"/>
          <p:cNvSpPr>
            <a:spLocks noGrp="1" noChangeArrowheads="1"/>
          </p:cNvSpPr>
          <p:nvPr>
            <p:ph type="body" idx="1"/>
          </p:nvPr>
        </p:nvSpPr>
        <p:spPr>
          <a:noFill/>
          <a:ln/>
        </p:spPr>
        <p:txBody>
          <a:bodyPr/>
          <a:lstStyle/>
          <a:p>
            <a:pPr eaLnBrk="1" hangingPunct="1"/>
            <a:r>
              <a:rPr lang="en-US"/>
              <a:t>&lt;Delmonte.jpg&gt;</a:t>
            </a: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7"/>
          <p:cNvSpPr>
            <a:spLocks noGrp="1" noChangeArrowheads="1"/>
          </p:cNvSpPr>
          <p:nvPr>
            <p:ph type="sldNum" sz="quarter" idx="5"/>
          </p:nvPr>
        </p:nvSpPr>
        <p:spPr>
          <a:noFill/>
        </p:spPr>
        <p:txBody>
          <a:bodyPr/>
          <a:lstStyle/>
          <a:p>
            <a:fld id="{984F5ACF-4E1D-4D8D-B37A-455812DD7CFC}" type="slidenum">
              <a:rPr lang="en-US" smtClean="0"/>
              <a:pPr/>
              <a:t>167</a:t>
            </a:fld>
            <a:endParaRPr lang="en-US"/>
          </a:p>
        </p:txBody>
      </p:sp>
      <p:sp>
        <p:nvSpPr>
          <p:cNvPr id="559107" name="Rectangle 2"/>
          <p:cNvSpPr>
            <a:spLocks noGrp="1" noRot="1" noChangeAspect="1" noChangeArrowheads="1" noTextEdit="1"/>
          </p:cNvSpPr>
          <p:nvPr>
            <p:ph type="sldImg"/>
          </p:nvPr>
        </p:nvSpPr>
        <p:spPr>
          <a:solidFill>
            <a:srgbClr val="FFFFFF"/>
          </a:solidFill>
          <a:ln/>
        </p:spPr>
      </p:sp>
      <p:sp>
        <p:nvSpPr>
          <p:cNvPr id="5591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&lt;DNA-TN-strands-unlock.jpg&gt;</a:t>
            </a: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7"/>
          <p:cNvSpPr>
            <a:spLocks noGrp="1" noChangeArrowheads="1"/>
          </p:cNvSpPr>
          <p:nvPr>
            <p:ph type="sldNum" sz="quarter" idx="5"/>
          </p:nvPr>
        </p:nvSpPr>
        <p:spPr>
          <a:noFill/>
        </p:spPr>
        <p:txBody>
          <a:bodyPr/>
          <a:lstStyle/>
          <a:p>
            <a:fld id="{A7F080C2-ED83-4336-B81E-197AB2C42FC3}" type="slidenum">
              <a:rPr lang="en-US" smtClean="0"/>
              <a:pPr/>
              <a:t>168</a:t>
            </a:fld>
            <a:endParaRPr lang="en-US"/>
          </a:p>
        </p:txBody>
      </p:sp>
      <p:sp>
        <p:nvSpPr>
          <p:cNvPr id="560131" name="Rectangle 2"/>
          <p:cNvSpPr>
            <a:spLocks noGrp="1" noRot="1" noChangeAspect="1" noChangeArrowheads="1" noTextEdit="1"/>
          </p:cNvSpPr>
          <p:nvPr>
            <p:ph type="sldImg"/>
          </p:nvPr>
        </p:nvSpPr>
        <p:spPr>
          <a:solidFill>
            <a:srgbClr val="FFFFFF"/>
          </a:solidFill>
          <a:ln/>
        </p:spPr>
      </p:sp>
      <p:sp>
        <p:nvSpPr>
          <p:cNvPr id="5601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7"/>
          <p:cNvSpPr>
            <a:spLocks noGrp="1" noChangeArrowheads="1"/>
          </p:cNvSpPr>
          <p:nvPr>
            <p:ph type="sldNum" sz="quarter" idx="5"/>
          </p:nvPr>
        </p:nvSpPr>
        <p:spPr>
          <a:noFill/>
        </p:spPr>
        <p:txBody>
          <a:bodyPr/>
          <a:lstStyle/>
          <a:p>
            <a:fld id="{9DD92FB1-A879-40B8-9F51-0A617D27B409}" type="slidenum">
              <a:rPr lang="en-US" smtClean="0"/>
              <a:pPr/>
              <a:t>169</a:t>
            </a:fld>
            <a:endParaRPr lang="en-US"/>
          </a:p>
        </p:txBody>
      </p:sp>
      <p:sp>
        <p:nvSpPr>
          <p:cNvPr id="561155" name="Rectangle 2"/>
          <p:cNvSpPr>
            <a:spLocks noGrp="1" noRot="1" noChangeAspect="1" noChangeArrowheads="1" noTextEdit="1"/>
          </p:cNvSpPr>
          <p:nvPr>
            <p:ph type="sldImg"/>
          </p:nvPr>
        </p:nvSpPr>
        <p:spPr>
          <a:ln/>
        </p:spPr>
      </p:sp>
      <p:sp>
        <p:nvSpPr>
          <p:cNvPr id="561156" name="Rectangle 3"/>
          <p:cNvSpPr>
            <a:spLocks noGrp="1" noChangeArrowheads="1"/>
          </p:cNvSpPr>
          <p:nvPr>
            <p:ph type="body" idx="1"/>
          </p:nvPr>
        </p:nvSpPr>
        <p:spPr>
          <a:noFill/>
          <a:ln/>
        </p:spPr>
        <p:txBody>
          <a:bodyPr/>
          <a:lstStyle/>
          <a:p>
            <a:pPr eaLnBrk="1" hangingPunct="1"/>
            <a:r>
              <a:rPr lang="en-US"/>
              <a:t>&lt;logic_of_superhelix.jpg&gt;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7"/>
          <p:cNvSpPr>
            <a:spLocks noGrp="1" noChangeArrowheads="1"/>
          </p:cNvSpPr>
          <p:nvPr>
            <p:ph type="sldNum" sz="quarter" idx="5"/>
          </p:nvPr>
        </p:nvSpPr>
        <p:spPr>
          <a:noFill/>
        </p:spPr>
        <p:txBody>
          <a:bodyPr/>
          <a:lstStyle/>
          <a:p>
            <a:fld id="{F6744DD0-B762-40A0-8376-B068F1D669C4}" type="slidenum">
              <a:rPr lang="en-US" smtClean="0"/>
              <a:pPr/>
              <a:t>17</a:t>
            </a:fld>
            <a:endParaRPr lang="en-US"/>
          </a:p>
        </p:txBody>
      </p:sp>
      <p:sp>
        <p:nvSpPr>
          <p:cNvPr id="449539" name="Rectangle 2"/>
          <p:cNvSpPr>
            <a:spLocks noGrp="1" noRot="1" noChangeAspect="1" noChangeArrowheads="1" noTextEdit="1"/>
          </p:cNvSpPr>
          <p:nvPr>
            <p:ph type="sldImg"/>
          </p:nvPr>
        </p:nvSpPr>
        <p:spPr>
          <a:ln/>
        </p:spPr>
      </p:sp>
      <p:sp>
        <p:nvSpPr>
          <p:cNvPr id="449540" name="Rectangle 3"/>
          <p:cNvSpPr>
            <a:spLocks noGrp="1" noChangeArrowheads="1"/>
          </p:cNvSpPr>
          <p:nvPr>
            <p:ph type="body" idx="1"/>
          </p:nvPr>
        </p:nvSpPr>
        <p:spPr>
          <a:noFill/>
          <a:ln/>
        </p:spPr>
        <p:txBody>
          <a:bodyPr/>
          <a:lstStyle/>
          <a:p>
            <a:pPr eaLnBrk="1" hangingPunct="1"/>
            <a:r>
              <a:rPr lang="en-US"/>
              <a:t>&lt;Chain clips\chain20-START.jpg&gt;</a:t>
            </a: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7"/>
          <p:cNvSpPr>
            <a:spLocks noGrp="1" noChangeArrowheads="1"/>
          </p:cNvSpPr>
          <p:nvPr>
            <p:ph type="sldNum" sz="quarter" idx="5"/>
          </p:nvPr>
        </p:nvSpPr>
        <p:spPr>
          <a:noFill/>
        </p:spPr>
        <p:txBody>
          <a:bodyPr/>
          <a:lstStyle/>
          <a:p>
            <a:fld id="{FD68FDF2-635D-4174-985C-E6141353A7AB}" type="slidenum">
              <a:rPr lang="en-US" smtClean="0"/>
              <a:pPr/>
              <a:t>170</a:t>
            </a:fld>
            <a:endParaRPr lang="en-US"/>
          </a:p>
        </p:txBody>
      </p:sp>
      <p:sp>
        <p:nvSpPr>
          <p:cNvPr id="562179" name="Rectangle 2"/>
          <p:cNvSpPr>
            <a:spLocks noGrp="1" noRot="1" noChangeAspect="1" noChangeArrowheads="1" noTextEdit="1"/>
          </p:cNvSpPr>
          <p:nvPr>
            <p:ph type="sldImg"/>
          </p:nvPr>
        </p:nvSpPr>
        <p:spPr>
          <a:ln/>
        </p:spPr>
      </p:sp>
      <p:sp>
        <p:nvSpPr>
          <p:cNvPr id="562180" name="Rectangle 3"/>
          <p:cNvSpPr>
            <a:spLocks noGrp="1" noChangeArrowheads="1"/>
          </p:cNvSpPr>
          <p:nvPr>
            <p:ph type="body" idx="1"/>
          </p:nvPr>
        </p:nvSpPr>
        <p:spPr>
          <a:noFill/>
          <a:ln/>
        </p:spPr>
        <p:txBody>
          <a:bodyPr/>
          <a:lstStyle/>
          <a:p>
            <a:pPr eaLnBrk="1" hangingPunct="1"/>
            <a:r>
              <a:rPr lang="en-US"/>
              <a:t>&lt;logic_of_superhelix.jpg&gt;</a:t>
            </a:r>
          </a:p>
          <a:p>
            <a:pPr eaLnBrk="1" hangingPunct="1"/>
            <a:endParaRPr 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7"/>
          <p:cNvSpPr>
            <a:spLocks noGrp="1" noChangeArrowheads="1"/>
          </p:cNvSpPr>
          <p:nvPr>
            <p:ph type="sldNum" sz="quarter" idx="5"/>
          </p:nvPr>
        </p:nvSpPr>
        <p:spPr>
          <a:noFill/>
        </p:spPr>
        <p:txBody>
          <a:bodyPr/>
          <a:lstStyle/>
          <a:p>
            <a:fld id="{9A700346-DCC0-4112-B620-98A4614AA968}" type="slidenum">
              <a:rPr lang="en-US" smtClean="0"/>
              <a:pPr/>
              <a:t>171</a:t>
            </a:fld>
            <a:endParaRPr lang="en-US"/>
          </a:p>
        </p:txBody>
      </p:sp>
      <p:sp>
        <p:nvSpPr>
          <p:cNvPr id="563203" name="Rectangle 2"/>
          <p:cNvSpPr>
            <a:spLocks noGrp="1" noRot="1" noChangeAspect="1" noChangeArrowheads="1" noTextEdit="1"/>
          </p:cNvSpPr>
          <p:nvPr>
            <p:ph type="sldImg"/>
          </p:nvPr>
        </p:nvSpPr>
        <p:spPr>
          <a:ln/>
        </p:spPr>
      </p:sp>
      <p:sp>
        <p:nvSpPr>
          <p:cNvPr id="563204" name="Rectangle 3"/>
          <p:cNvSpPr>
            <a:spLocks noGrp="1" noChangeArrowheads="1"/>
          </p:cNvSpPr>
          <p:nvPr>
            <p:ph type="body" idx="1"/>
          </p:nvPr>
        </p:nvSpPr>
        <p:spPr>
          <a:noFill/>
          <a:ln/>
        </p:spPr>
        <p:txBody>
          <a:bodyPr/>
          <a:lstStyle/>
          <a:p>
            <a:pPr eaLnBrk="1" hangingPunct="1"/>
            <a:r>
              <a:rPr lang="en-US"/>
              <a:t>&lt;logic_of_superhelix.jpg&gt;</a:t>
            </a:r>
          </a:p>
          <a:p>
            <a:pPr eaLnBrk="1" hangingPunct="1"/>
            <a:endParaRPr 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7"/>
          <p:cNvSpPr>
            <a:spLocks noGrp="1" noChangeArrowheads="1"/>
          </p:cNvSpPr>
          <p:nvPr>
            <p:ph type="sldNum" sz="quarter" idx="5"/>
          </p:nvPr>
        </p:nvSpPr>
        <p:spPr>
          <a:noFill/>
        </p:spPr>
        <p:txBody>
          <a:bodyPr/>
          <a:lstStyle/>
          <a:p>
            <a:fld id="{27B53991-32FC-41FB-B395-7EB299E94969}" type="slidenum">
              <a:rPr lang="en-US" smtClean="0"/>
              <a:pPr/>
              <a:t>172</a:t>
            </a:fld>
            <a:endParaRPr lang="en-US"/>
          </a:p>
        </p:txBody>
      </p:sp>
      <p:sp>
        <p:nvSpPr>
          <p:cNvPr id="564227" name="Rectangle 2"/>
          <p:cNvSpPr>
            <a:spLocks noGrp="1" noRot="1" noChangeAspect="1" noChangeArrowheads="1" noTextEdit="1"/>
          </p:cNvSpPr>
          <p:nvPr>
            <p:ph type="sldImg"/>
          </p:nvPr>
        </p:nvSpPr>
        <p:spPr>
          <a:ln/>
        </p:spPr>
      </p:sp>
      <p:sp>
        <p:nvSpPr>
          <p:cNvPr id="564228" name="Rectangle 3"/>
          <p:cNvSpPr>
            <a:spLocks noGrp="1" noChangeArrowheads="1"/>
          </p:cNvSpPr>
          <p:nvPr>
            <p:ph type="body" idx="1"/>
          </p:nvPr>
        </p:nvSpPr>
        <p:spPr>
          <a:noFill/>
          <a:ln/>
        </p:spPr>
        <p:txBody>
          <a:bodyPr/>
          <a:lstStyle/>
          <a:p>
            <a:pPr eaLnBrk="1" hangingPunct="1"/>
            <a:r>
              <a:rPr lang="en-US"/>
              <a:t>&lt;logic_of_superhelix.jpg&gt;</a:t>
            </a:r>
          </a:p>
          <a:p>
            <a:pPr eaLnBrk="1" hangingPunct="1"/>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173</a:t>
            </a:fld>
            <a:endParaRPr 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7"/>
          <p:cNvSpPr>
            <a:spLocks noGrp="1" noChangeArrowheads="1"/>
          </p:cNvSpPr>
          <p:nvPr>
            <p:ph type="sldNum" sz="quarter" idx="5"/>
          </p:nvPr>
        </p:nvSpPr>
        <p:spPr>
          <a:noFill/>
        </p:spPr>
        <p:txBody>
          <a:bodyPr/>
          <a:lstStyle/>
          <a:p>
            <a:fld id="{6934C29B-15D6-4D53-A0D4-BC2DAFF168E3}" type="slidenum">
              <a:rPr lang="en-US" smtClean="0"/>
              <a:pPr/>
              <a:t>174</a:t>
            </a:fld>
            <a:endParaRPr lang="en-US"/>
          </a:p>
        </p:txBody>
      </p:sp>
      <p:sp>
        <p:nvSpPr>
          <p:cNvPr id="565251" name="Rectangle 2"/>
          <p:cNvSpPr>
            <a:spLocks noGrp="1" noRot="1" noChangeAspect="1" noChangeArrowheads="1" noTextEdit="1"/>
          </p:cNvSpPr>
          <p:nvPr>
            <p:ph type="sldImg"/>
          </p:nvPr>
        </p:nvSpPr>
        <p:spPr>
          <a:ln/>
        </p:spPr>
      </p:sp>
      <p:sp>
        <p:nvSpPr>
          <p:cNvPr id="565252" name="Rectangle 3"/>
          <p:cNvSpPr>
            <a:spLocks noGrp="1" noChangeArrowheads="1"/>
          </p:cNvSpPr>
          <p:nvPr>
            <p:ph type="body" idx="1"/>
          </p:nvPr>
        </p:nvSpPr>
        <p:spPr>
          <a:noFill/>
          <a:ln/>
        </p:spPr>
        <p:txBody>
          <a:bodyPr/>
          <a:lstStyle/>
          <a:p>
            <a:pPr eaLnBrk="1" hangingPunct="1"/>
            <a:r>
              <a:rPr lang="en-US"/>
              <a:t>&lt;truth_vs_greed.jpg&gt;</a:t>
            </a: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7"/>
          <p:cNvSpPr>
            <a:spLocks noGrp="1" noChangeArrowheads="1"/>
          </p:cNvSpPr>
          <p:nvPr>
            <p:ph type="sldNum" sz="quarter" idx="5"/>
          </p:nvPr>
        </p:nvSpPr>
        <p:spPr>
          <a:noFill/>
        </p:spPr>
        <p:txBody>
          <a:bodyPr/>
          <a:lstStyle/>
          <a:p>
            <a:fld id="{176E212A-1306-4653-82EA-4F6A7A1B19E5}" type="slidenum">
              <a:rPr lang="en-US" smtClean="0"/>
              <a:pPr/>
              <a:t>175</a:t>
            </a:fld>
            <a:endParaRPr lang="en-US"/>
          </a:p>
        </p:txBody>
      </p:sp>
      <p:sp>
        <p:nvSpPr>
          <p:cNvPr id="566275" name="Rectangle 2"/>
          <p:cNvSpPr>
            <a:spLocks noGrp="1" noRot="1" noChangeAspect="1" noChangeArrowheads="1" noTextEdit="1"/>
          </p:cNvSpPr>
          <p:nvPr>
            <p:ph type="sldImg"/>
          </p:nvPr>
        </p:nvSpPr>
        <p:spPr>
          <a:solidFill>
            <a:srgbClr val="FFFFFF"/>
          </a:solidFill>
          <a:ln/>
        </p:spPr>
      </p:sp>
      <p:sp>
        <p:nvSpPr>
          <p:cNvPr id="5662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7"/>
          <p:cNvSpPr>
            <a:spLocks noGrp="1" noChangeArrowheads="1"/>
          </p:cNvSpPr>
          <p:nvPr>
            <p:ph type="sldNum" sz="quarter" idx="5"/>
          </p:nvPr>
        </p:nvSpPr>
        <p:spPr>
          <a:noFill/>
        </p:spPr>
        <p:txBody>
          <a:bodyPr/>
          <a:lstStyle/>
          <a:p>
            <a:fld id="{B51E7107-DDE9-4852-8692-AAB87985A549}" type="slidenum">
              <a:rPr lang="en-US" smtClean="0"/>
              <a:pPr/>
              <a:t>176</a:t>
            </a:fld>
            <a:endParaRPr lang="en-US"/>
          </a:p>
        </p:txBody>
      </p:sp>
      <p:sp>
        <p:nvSpPr>
          <p:cNvPr id="567299" name="Rectangle 2"/>
          <p:cNvSpPr>
            <a:spLocks noGrp="1" noRot="1" noChangeAspect="1" noChangeArrowheads="1" noTextEdit="1"/>
          </p:cNvSpPr>
          <p:nvPr>
            <p:ph type="sldImg"/>
          </p:nvPr>
        </p:nvSpPr>
        <p:spPr>
          <a:solidFill>
            <a:srgbClr val="FFFFFF"/>
          </a:solidFill>
          <a:ln/>
        </p:spPr>
      </p:sp>
      <p:sp>
        <p:nvSpPr>
          <p:cNvPr id="5673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7"/>
          <p:cNvSpPr>
            <a:spLocks noGrp="1" noChangeArrowheads="1"/>
          </p:cNvSpPr>
          <p:nvPr>
            <p:ph type="sldNum" sz="quarter" idx="5"/>
          </p:nvPr>
        </p:nvSpPr>
        <p:spPr>
          <a:noFill/>
        </p:spPr>
        <p:txBody>
          <a:bodyPr/>
          <a:lstStyle/>
          <a:p>
            <a:fld id="{6C90BB7D-C2CA-4329-A6A4-31412A1E74EB}" type="slidenum">
              <a:rPr lang="en-US" smtClean="0"/>
              <a:pPr/>
              <a:t>177</a:t>
            </a:fld>
            <a:endParaRPr lang="en-US"/>
          </a:p>
        </p:txBody>
      </p:sp>
      <p:sp>
        <p:nvSpPr>
          <p:cNvPr id="568323" name="Rectangle 2"/>
          <p:cNvSpPr>
            <a:spLocks noGrp="1" noRot="1" noChangeAspect="1" noChangeArrowheads="1" noTextEdit="1"/>
          </p:cNvSpPr>
          <p:nvPr>
            <p:ph type="sldImg"/>
          </p:nvPr>
        </p:nvSpPr>
        <p:spPr>
          <a:solidFill>
            <a:srgbClr val="FFFFFF"/>
          </a:solidFill>
          <a:ln/>
        </p:spPr>
      </p:sp>
      <p:sp>
        <p:nvSpPr>
          <p:cNvPr id="5683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7"/>
          <p:cNvSpPr>
            <a:spLocks noGrp="1" noChangeArrowheads="1"/>
          </p:cNvSpPr>
          <p:nvPr>
            <p:ph type="sldNum" sz="quarter" idx="5"/>
          </p:nvPr>
        </p:nvSpPr>
        <p:spPr>
          <a:noFill/>
        </p:spPr>
        <p:txBody>
          <a:bodyPr/>
          <a:lstStyle/>
          <a:p>
            <a:fld id="{D8048394-420D-4A1E-ACDD-B01FE066CE2A}" type="slidenum">
              <a:rPr lang="en-US" smtClean="0"/>
              <a:pPr/>
              <a:t>178</a:t>
            </a:fld>
            <a:endParaRPr lang="en-US"/>
          </a:p>
        </p:txBody>
      </p:sp>
      <p:sp>
        <p:nvSpPr>
          <p:cNvPr id="569347" name="Rectangle 2"/>
          <p:cNvSpPr>
            <a:spLocks noGrp="1" noRot="1" noChangeAspect="1" noChangeArrowheads="1" noTextEdit="1"/>
          </p:cNvSpPr>
          <p:nvPr>
            <p:ph type="sldImg"/>
          </p:nvPr>
        </p:nvSpPr>
        <p:spPr>
          <a:solidFill>
            <a:srgbClr val="FFFFFF"/>
          </a:solidFill>
          <a:ln/>
        </p:spPr>
      </p:sp>
      <p:sp>
        <p:nvSpPr>
          <p:cNvPr id="5693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7"/>
          <p:cNvSpPr>
            <a:spLocks noGrp="1" noChangeArrowheads="1"/>
          </p:cNvSpPr>
          <p:nvPr>
            <p:ph type="sldNum" sz="quarter" idx="5"/>
          </p:nvPr>
        </p:nvSpPr>
        <p:spPr>
          <a:noFill/>
        </p:spPr>
        <p:txBody>
          <a:bodyPr/>
          <a:lstStyle/>
          <a:p>
            <a:fld id="{07D58A8D-E57A-4C50-A7FA-560683EF540C}" type="slidenum">
              <a:rPr lang="en-US" smtClean="0"/>
              <a:pPr/>
              <a:t>179</a:t>
            </a:fld>
            <a:endParaRPr lang="en-US"/>
          </a:p>
        </p:txBody>
      </p:sp>
      <p:sp>
        <p:nvSpPr>
          <p:cNvPr id="570371" name="Rectangle 2"/>
          <p:cNvSpPr>
            <a:spLocks noGrp="1" noRot="1" noChangeAspect="1" noChangeArrowheads="1" noTextEdit="1"/>
          </p:cNvSpPr>
          <p:nvPr>
            <p:ph type="sldImg"/>
          </p:nvPr>
        </p:nvSpPr>
        <p:spPr>
          <a:solidFill>
            <a:srgbClr val="FFFFFF"/>
          </a:solidFill>
          <a:ln/>
        </p:spPr>
      </p:sp>
      <p:sp>
        <p:nvSpPr>
          <p:cNvPr id="570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7"/>
          <p:cNvSpPr>
            <a:spLocks noGrp="1" noChangeArrowheads="1"/>
          </p:cNvSpPr>
          <p:nvPr>
            <p:ph type="sldNum" sz="quarter" idx="5"/>
          </p:nvPr>
        </p:nvSpPr>
        <p:spPr>
          <a:noFill/>
        </p:spPr>
        <p:txBody>
          <a:bodyPr/>
          <a:lstStyle/>
          <a:p>
            <a:fld id="{0550CEA3-5F9E-49AD-BF70-6370DCB2388B}" type="slidenum">
              <a:rPr lang="en-US" smtClean="0"/>
              <a:pPr/>
              <a:t>18</a:t>
            </a:fld>
            <a:endParaRPr lang="en-US"/>
          </a:p>
        </p:txBody>
      </p:sp>
      <p:sp>
        <p:nvSpPr>
          <p:cNvPr id="450563" name="Rectangle 2"/>
          <p:cNvSpPr>
            <a:spLocks noGrp="1" noRot="1" noChangeAspect="1" noChangeArrowheads="1" noTextEdit="1"/>
          </p:cNvSpPr>
          <p:nvPr>
            <p:ph type="sldImg"/>
          </p:nvPr>
        </p:nvSpPr>
        <p:spPr>
          <a:ln/>
        </p:spPr>
      </p:sp>
      <p:sp>
        <p:nvSpPr>
          <p:cNvPr id="450564" name="Rectangle 3"/>
          <p:cNvSpPr>
            <a:spLocks noGrp="1" noChangeArrowheads="1"/>
          </p:cNvSpPr>
          <p:nvPr>
            <p:ph type="body" idx="1"/>
          </p:nvPr>
        </p:nvSpPr>
        <p:spPr>
          <a:noFill/>
          <a:ln/>
        </p:spPr>
        <p:txBody>
          <a:bodyPr/>
          <a:lstStyle/>
          <a:p>
            <a:pPr eaLnBrk="1" hangingPunct="1"/>
            <a:r>
              <a:rPr lang="en-US"/>
              <a:t>&lt;DNA-chain-locked1.avi&gt;</a:t>
            </a: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7"/>
          <p:cNvSpPr>
            <a:spLocks noGrp="1" noChangeArrowheads="1"/>
          </p:cNvSpPr>
          <p:nvPr>
            <p:ph type="sldNum" sz="quarter" idx="5"/>
          </p:nvPr>
        </p:nvSpPr>
        <p:spPr>
          <a:noFill/>
        </p:spPr>
        <p:txBody>
          <a:bodyPr/>
          <a:lstStyle/>
          <a:p>
            <a:fld id="{2EB86C13-3696-463D-91CE-5470238EA8B5}" type="slidenum">
              <a:rPr lang="en-US" smtClean="0"/>
              <a:pPr/>
              <a:t>180</a:t>
            </a:fld>
            <a:endParaRPr lang="en-US"/>
          </a:p>
        </p:txBody>
      </p:sp>
      <p:sp>
        <p:nvSpPr>
          <p:cNvPr id="571395" name="Rectangle 2"/>
          <p:cNvSpPr>
            <a:spLocks noGrp="1" noRot="1" noChangeAspect="1" noChangeArrowheads="1" noTextEdit="1"/>
          </p:cNvSpPr>
          <p:nvPr>
            <p:ph type="sldImg"/>
          </p:nvPr>
        </p:nvSpPr>
        <p:spPr>
          <a:solidFill>
            <a:srgbClr val="FFFFFF"/>
          </a:solidFill>
          <a:ln/>
        </p:spPr>
      </p:sp>
      <p:sp>
        <p:nvSpPr>
          <p:cNvPr id="5713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7"/>
          <p:cNvSpPr>
            <a:spLocks noGrp="1" noChangeArrowheads="1"/>
          </p:cNvSpPr>
          <p:nvPr>
            <p:ph type="sldNum" sz="quarter" idx="5"/>
          </p:nvPr>
        </p:nvSpPr>
        <p:spPr>
          <a:noFill/>
        </p:spPr>
        <p:txBody>
          <a:bodyPr/>
          <a:lstStyle/>
          <a:p>
            <a:fld id="{61E7DAF9-B00F-48A1-8140-05B2FB362408}" type="slidenum">
              <a:rPr lang="en-US" smtClean="0"/>
              <a:pPr/>
              <a:t>181</a:t>
            </a:fld>
            <a:endParaRPr lang="en-US"/>
          </a:p>
        </p:txBody>
      </p:sp>
      <p:sp>
        <p:nvSpPr>
          <p:cNvPr id="572419" name="Rectangle 2"/>
          <p:cNvSpPr>
            <a:spLocks noGrp="1" noRot="1" noChangeAspect="1" noChangeArrowheads="1" noTextEdit="1"/>
          </p:cNvSpPr>
          <p:nvPr>
            <p:ph type="sldImg"/>
          </p:nvPr>
        </p:nvSpPr>
        <p:spPr>
          <a:solidFill>
            <a:srgbClr val="FFFFFF"/>
          </a:solidFill>
          <a:ln/>
        </p:spPr>
      </p:sp>
      <p:sp>
        <p:nvSpPr>
          <p:cNvPr id="5724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&lt;pauling_formation2-R.jpg&gt;</a:t>
            </a: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182</a:t>
            </a:fld>
            <a:endParaRPr 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183</a:t>
            </a:fld>
            <a:endParaRPr 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184</a:t>
            </a:fld>
            <a:endParaRPr 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185</a:t>
            </a:fld>
            <a:endParaRPr 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186</a:t>
            </a:fld>
            <a:endParaRPr 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187</a:t>
            </a:fld>
            <a:endParaRPr lang="en-US"/>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188</a:t>
            </a:fld>
            <a:endParaRPr lang="en-US"/>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189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7"/>
          <p:cNvSpPr>
            <a:spLocks noGrp="1" noChangeArrowheads="1"/>
          </p:cNvSpPr>
          <p:nvPr>
            <p:ph type="sldNum" sz="quarter" idx="5"/>
          </p:nvPr>
        </p:nvSpPr>
        <p:spPr>
          <a:noFill/>
        </p:spPr>
        <p:txBody>
          <a:bodyPr/>
          <a:lstStyle/>
          <a:p>
            <a:fld id="{F0363F76-8BA1-4960-80C8-BE9131D1661B}" type="slidenum">
              <a:rPr lang="en-US" smtClean="0"/>
              <a:pPr/>
              <a:t>19</a:t>
            </a:fld>
            <a:endParaRPr lang="en-US"/>
          </a:p>
        </p:txBody>
      </p:sp>
      <p:sp>
        <p:nvSpPr>
          <p:cNvPr id="451587" name="Rectangle 2"/>
          <p:cNvSpPr>
            <a:spLocks noGrp="1" noRot="1" noChangeAspect="1" noChangeArrowheads="1" noTextEdit="1"/>
          </p:cNvSpPr>
          <p:nvPr>
            <p:ph type="sldImg"/>
          </p:nvPr>
        </p:nvSpPr>
        <p:spPr>
          <a:ln/>
        </p:spPr>
      </p:sp>
      <p:sp>
        <p:nvSpPr>
          <p:cNvPr id="451588" name="Rectangle 3"/>
          <p:cNvSpPr>
            <a:spLocks noGrp="1" noChangeArrowheads="1"/>
          </p:cNvSpPr>
          <p:nvPr>
            <p:ph type="body" idx="1"/>
          </p:nvPr>
        </p:nvSpPr>
        <p:spPr>
          <a:noFill/>
          <a:ln/>
        </p:spPr>
        <p:txBody>
          <a:bodyPr/>
          <a:lstStyle/>
          <a:p>
            <a:pPr eaLnBrk="1" hangingPunct="1"/>
            <a:r>
              <a:rPr lang="en-US"/>
              <a:t>&lt;Chain clips\chain0-END.jpg&gt;</a:t>
            </a: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190</a:t>
            </a:fld>
            <a:endParaRPr 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191</a:t>
            </a:fld>
            <a:endParaRPr lang="en-US"/>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192</a:t>
            </a:fld>
            <a:endParaRPr lang="en-US"/>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193</a:t>
            </a:fld>
            <a:endParaRPr lang="en-US"/>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194</a:t>
            </a:fld>
            <a:endParaRPr lang="en-US"/>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195</a:t>
            </a:fld>
            <a:endParaRPr 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7"/>
          <p:cNvSpPr>
            <a:spLocks noGrp="1" noChangeArrowheads="1"/>
          </p:cNvSpPr>
          <p:nvPr>
            <p:ph type="sldNum" sz="quarter" idx="5"/>
          </p:nvPr>
        </p:nvSpPr>
        <p:spPr>
          <a:noFill/>
        </p:spPr>
        <p:txBody>
          <a:bodyPr/>
          <a:lstStyle/>
          <a:p>
            <a:fld id="{EB829963-FF88-4F25-8FFE-E0FE9FB5366A}" type="slidenum">
              <a:rPr lang="en-US" smtClean="0"/>
              <a:pPr/>
              <a:t>196</a:t>
            </a:fld>
            <a:endParaRPr lang="en-US"/>
          </a:p>
        </p:txBody>
      </p:sp>
      <p:sp>
        <p:nvSpPr>
          <p:cNvPr id="573443" name="Rectangle 2"/>
          <p:cNvSpPr>
            <a:spLocks noGrp="1" noRot="1" noChangeAspect="1" noChangeArrowheads="1" noTextEdit="1"/>
          </p:cNvSpPr>
          <p:nvPr>
            <p:ph type="sldImg"/>
          </p:nvPr>
        </p:nvSpPr>
        <p:spPr>
          <a:solidFill>
            <a:srgbClr val="FFFFFF"/>
          </a:solidFill>
          <a:ln/>
        </p:spPr>
      </p:sp>
      <p:sp>
        <p:nvSpPr>
          <p:cNvPr id="5734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7"/>
          <p:cNvSpPr>
            <a:spLocks noGrp="1" noChangeArrowheads="1"/>
          </p:cNvSpPr>
          <p:nvPr>
            <p:ph type="sldNum" sz="quarter" idx="5"/>
          </p:nvPr>
        </p:nvSpPr>
        <p:spPr>
          <a:noFill/>
        </p:spPr>
        <p:txBody>
          <a:bodyPr/>
          <a:lstStyle/>
          <a:p>
            <a:fld id="{50EBEF87-AD16-4966-AD68-60F382D4E9F5}" type="slidenum">
              <a:rPr lang="en-US" smtClean="0"/>
              <a:pPr/>
              <a:t>197</a:t>
            </a:fld>
            <a:endParaRPr lang="en-US"/>
          </a:p>
        </p:txBody>
      </p:sp>
      <p:sp>
        <p:nvSpPr>
          <p:cNvPr id="574467" name="Rectangle 2"/>
          <p:cNvSpPr>
            <a:spLocks noGrp="1" noRot="1" noChangeAspect="1" noChangeArrowheads="1" noTextEdit="1"/>
          </p:cNvSpPr>
          <p:nvPr>
            <p:ph type="sldImg"/>
          </p:nvPr>
        </p:nvSpPr>
        <p:spPr>
          <a:solidFill>
            <a:srgbClr val="FFFFFF"/>
          </a:solidFill>
          <a:ln/>
        </p:spPr>
      </p:sp>
      <p:sp>
        <p:nvSpPr>
          <p:cNvPr id="5744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7"/>
          <p:cNvSpPr>
            <a:spLocks noGrp="1" noChangeArrowheads="1"/>
          </p:cNvSpPr>
          <p:nvPr>
            <p:ph type="sldNum" sz="quarter" idx="5"/>
          </p:nvPr>
        </p:nvSpPr>
        <p:spPr>
          <a:noFill/>
        </p:spPr>
        <p:txBody>
          <a:bodyPr/>
          <a:lstStyle/>
          <a:p>
            <a:fld id="{8D362127-2BBE-4A2E-8A56-FBB08735A4B0}" type="slidenum">
              <a:rPr lang="en-US" smtClean="0"/>
              <a:pPr/>
              <a:t>198</a:t>
            </a:fld>
            <a:endParaRPr lang="en-US"/>
          </a:p>
        </p:txBody>
      </p:sp>
      <p:sp>
        <p:nvSpPr>
          <p:cNvPr id="575491" name="Rectangle 2"/>
          <p:cNvSpPr>
            <a:spLocks noGrp="1" noRot="1" noChangeAspect="1" noChangeArrowheads="1" noTextEdit="1"/>
          </p:cNvSpPr>
          <p:nvPr>
            <p:ph type="sldImg"/>
          </p:nvPr>
        </p:nvSpPr>
        <p:spPr>
          <a:solidFill>
            <a:srgbClr val="FFFFFF"/>
          </a:solidFill>
          <a:ln/>
        </p:spPr>
      </p:sp>
      <p:sp>
        <p:nvSpPr>
          <p:cNvPr id="5754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7"/>
          <p:cNvSpPr>
            <a:spLocks noGrp="1" noChangeArrowheads="1"/>
          </p:cNvSpPr>
          <p:nvPr>
            <p:ph type="sldNum" sz="quarter" idx="5"/>
          </p:nvPr>
        </p:nvSpPr>
        <p:spPr>
          <a:noFill/>
        </p:spPr>
        <p:txBody>
          <a:bodyPr/>
          <a:lstStyle/>
          <a:p>
            <a:fld id="{826E0833-F7AB-4CB6-92AF-3EC01E8DD426}" type="slidenum">
              <a:rPr lang="en-US" smtClean="0"/>
              <a:pPr/>
              <a:t>199</a:t>
            </a:fld>
            <a:endParaRPr lang="en-US"/>
          </a:p>
        </p:txBody>
      </p:sp>
      <p:sp>
        <p:nvSpPr>
          <p:cNvPr id="576515" name="Rectangle 2"/>
          <p:cNvSpPr>
            <a:spLocks noGrp="1" noRot="1" noChangeAspect="1" noChangeArrowheads="1" noTextEdit="1"/>
          </p:cNvSpPr>
          <p:nvPr>
            <p:ph type="sldImg"/>
          </p:nvPr>
        </p:nvSpPr>
        <p:spPr>
          <a:solidFill>
            <a:srgbClr val="FFFFFF"/>
          </a:solidFill>
          <a:ln/>
        </p:spPr>
      </p:sp>
      <p:sp>
        <p:nvSpPr>
          <p:cNvPr id="5765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7"/>
          <p:cNvSpPr>
            <a:spLocks noGrp="1" noChangeArrowheads="1"/>
          </p:cNvSpPr>
          <p:nvPr>
            <p:ph type="sldNum" sz="quarter" idx="5"/>
          </p:nvPr>
        </p:nvSpPr>
        <p:spPr>
          <a:noFill/>
        </p:spPr>
        <p:txBody>
          <a:bodyPr/>
          <a:lstStyle/>
          <a:p>
            <a:fld id="{810599BB-D143-4C3D-BC77-7224ED4B2160}" type="slidenum">
              <a:rPr lang="en-US" smtClean="0"/>
              <a:pPr/>
              <a:t>2</a:t>
            </a:fld>
            <a:endParaRPr lang="en-US"/>
          </a:p>
        </p:txBody>
      </p:sp>
      <p:sp>
        <p:nvSpPr>
          <p:cNvPr id="440323" name="Rectangle 2"/>
          <p:cNvSpPr>
            <a:spLocks noGrp="1" noRot="1" noChangeAspect="1" noChangeArrowheads="1" noTextEdit="1"/>
          </p:cNvSpPr>
          <p:nvPr>
            <p:ph type="sldImg"/>
          </p:nvPr>
        </p:nvSpPr>
        <p:spPr>
          <a:solidFill>
            <a:srgbClr val="FFFFFF"/>
          </a:solidFill>
          <a:ln/>
        </p:spPr>
      </p:sp>
      <p:sp>
        <p:nvSpPr>
          <p:cNvPr id="4403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&lt;Planet of the Apes2.jpg&gt;.  Height 3.44”, width 9”.  &lt;3BNA-black.avi&gt; (MPEG better large, but at this size no difference, yet twice the file size).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7"/>
          <p:cNvSpPr>
            <a:spLocks noGrp="1" noChangeArrowheads="1"/>
          </p:cNvSpPr>
          <p:nvPr>
            <p:ph type="sldNum" sz="quarter" idx="5"/>
          </p:nvPr>
        </p:nvSpPr>
        <p:spPr>
          <a:noFill/>
        </p:spPr>
        <p:txBody>
          <a:bodyPr/>
          <a:lstStyle/>
          <a:p>
            <a:fld id="{DD79DFCB-665B-4D36-8DC6-4773F5CFE84C}" type="slidenum">
              <a:rPr lang="en-US" smtClean="0"/>
              <a:pPr/>
              <a:t>20</a:t>
            </a:fld>
            <a:endParaRPr lang="en-US"/>
          </a:p>
        </p:txBody>
      </p:sp>
      <p:sp>
        <p:nvSpPr>
          <p:cNvPr id="452611" name="Rectangle 2"/>
          <p:cNvSpPr>
            <a:spLocks noGrp="1" noRot="1" noChangeAspect="1" noChangeArrowheads="1" noTextEdit="1"/>
          </p:cNvSpPr>
          <p:nvPr>
            <p:ph type="sldImg"/>
          </p:nvPr>
        </p:nvSpPr>
        <p:spPr>
          <a:ln/>
        </p:spPr>
      </p:sp>
      <p:sp>
        <p:nvSpPr>
          <p:cNvPr id="452612" name="Rectangle 3"/>
          <p:cNvSpPr>
            <a:spLocks noGrp="1" noChangeArrowheads="1"/>
          </p:cNvSpPr>
          <p:nvPr>
            <p:ph type="body" idx="1"/>
          </p:nvPr>
        </p:nvSpPr>
        <p:spPr>
          <a:noFill/>
          <a:ln/>
        </p:spPr>
        <p:txBody>
          <a:bodyPr/>
          <a:lstStyle/>
          <a:p>
            <a:pPr eaLnBrk="1" hangingPunct="1"/>
            <a:r>
              <a:rPr lang="en-US"/>
              <a:t>&lt;DNA_topo_linkage.avi&gt;</a:t>
            </a: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7"/>
          <p:cNvSpPr>
            <a:spLocks noGrp="1" noChangeArrowheads="1"/>
          </p:cNvSpPr>
          <p:nvPr>
            <p:ph type="sldNum" sz="quarter" idx="5"/>
          </p:nvPr>
        </p:nvSpPr>
        <p:spPr>
          <a:noFill/>
        </p:spPr>
        <p:txBody>
          <a:bodyPr/>
          <a:lstStyle/>
          <a:p>
            <a:fld id="{182994F1-C0F5-49E8-9EB0-DD7889C5114F}" type="slidenum">
              <a:rPr lang="en-US" smtClean="0"/>
              <a:pPr/>
              <a:t>200</a:t>
            </a:fld>
            <a:endParaRPr lang="en-US"/>
          </a:p>
        </p:txBody>
      </p:sp>
      <p:sp>
        <p:nvSpPr>
          <p:cNvPr id="577539" name="Rectangle 2"/>
          <p:cNvSpPr>
            <a:spLocks noGrp="1" noRot="1" noChangeAspect="1" noChangeArrowheads="1" noTextEdit="1"/>
          </p:cNvSpPr>
          <p:nvPr>
            <p:ph type="sldImg"/>
          </p:nvPr>
        </p:nvSpPr>
        <p:spPr>
          <a:solidFill>
            <a:srgbClr val="FFFFFF"/>
          </a:solidFill>
          <a:ln/>
        </p:spPr>
      </p:sp>
      <p:sp>
        <p:nvSpPr>
          <p:cNvPr id="577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&lt;pauling_formation_X.jpg&gt;</a:t>
            </a: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7"/>
          <p:cNvSpPr>
            <a:spLocks noGrp="1" noChangeArrowheads="1"/>
          </p:cNvSpPr>
          <p:nvPr>
            <p:ph type="sldNum" sz="quarter" idx="5"/>
          </p:nvPr>
        </p:nvSpPr>
        <p:spPr>
          <a:noFill/>
        </p:spPr>
        <p:txBody>
          <a:bodyPr/>
          <a:lstStyle/>
          <a:p>
            <a:fld id="{62F0BF29-56E7-42BD-9D94-ACB610681D66}" type="slidenum">
              <a:rPr lang="en-US" smtClean="0"/>
              <a:pPr/>
              <a:t>201</a:t>
            </a:fld>
            <a:endParaRPr lang="en-US"/>
          </a:p>
        </p:txBody>
      </p:sp>
      <p:sp>
        <p:nvSpPr>
          <p:cNvPr id="578563" name="Rectangle 2"/>
          <p:cNvSpPr>
            <a:spLocks noGrp="1" noRot="1" noChangeAspect="1" noChangeArrowheads="1" noTextEdit="1"/>
          </p:cNvSpPr>
          <p:nvPr>
            <p:ph type="sldImg"/>
          </p:nvPr>
        </p:nvSpPr>
        <p:spPr>
          <a:solidFill>
            <a:srgbClr val="FFFFFF"/>
          </a:solidFill>
          <a:ln/>
        </p:spPr>
      </p:sp>
      <p:sp>
        <p:nvSpPr>
          <p:cNvPr id="5785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7"/>
          <p:cNvSpPr>
            <a:spLocks noGrp="1" noChangeArrowheads="1"/>
          </p:cNvSpPr>
          <p:nvPr>
            <p:ph type="sldNum" sz="quarter" idx="5"/>
          </p:nvPr>
        </p:nvSpPr>
        <p:spPr>
          <a:noFill/>
        </p:spPr>
        <p:txBody>
          <a:bodyPr/>
          <a:lstStyle/>
          <a:p>
            <a:fld id="{52DBABE6-3616-4D7B-88E2-D4F53D354EA8}" type="slidenum">
              <a:rPr lang="en-US" smtClean="0"/>
              <a:pPr/>
              <a:t>202</a:t>
            </a:fld>
            <a:endParaRPr lang="en-US"/>
          </a:p>
        </p:txBody>
      </p:sp>
      <p:sp>
        <p:nvSpPr>
          <p:cNvPr id="579587" name="Rectangle 2"/>
          <p:cNvSpPr>
            <a:spLocks noGrp="1" noRot="1" noChangeAspect="1" noChangeArrowheads="1" noTextEdit="1"/>
          </p:cNvSpPr>
          <p:nvPr>
            <p:ph type="sldImg"/>
          </p:nvPr>
        </p:nvSpPr>
        <p:spPr>
          <a:solidFill>
            <a:srgbClr val="FFFFFF"/>
          </a:solidFill>
          <a:ln/>
        </p:spPr>
      </p:sp>
      <p:sp>
        <p:nvSpPr>
          <p:cNvPr id="5795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203</a:t>
            </a:fld>
            <a:endParaRPr lang="en-US"/>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204</a:t>
            </a:fld>
            <a:endParaRPr lang="en-US"/>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205</a:t>
            </a:fld>
            <a:endParaRPr lang="en-US"/>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206</a:t>
            </a:fld>
            <a:endParaRPr lang="en-US"/>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207</a:t>
            </a:fld>
            <a:endParaRPr lang="en-US"/>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7"/>
          <p:cNvSpPr>
            <a:spLocks noGrp="1" noChangeArrowheads="1"/>
          </p:cNvSpPr>
          <p:nvPr>
            <p:ph type="sldNum" sz="quarter" idx="5"/>
          </p:nvPr>
        </p:nvSpPr>
        <p:spPr>
          <a:noFill/>
        </p:spPr>
        <p:txBody>
          <a:bodyPr/>
          <a:lstStyle/>
          <a:p>
            <a:fld id="{858F1F8E-E654-46A0-B34E-3540E53961C2}" type="slidenum">
              <a:rPr lang="en-US" smtClean="0"/>
              <a:pPr/>
              <a:t>208</a:t>
            </a:fld>
            <a:endParaRPr lang="en-US"/>
          </a:p>
        </p:txBody>
      </p:sp>
      <p:sp>
        <p:nvSpPr>
          <p:cNvPr id="580611" name="Rectangle 2"/>
          <p:cNvSpPr>
            <a:spLocks noGrp="1" noRot="1" noChangeAspect="1" noChangeArrowheads="1" noTextEdit="1"/>
          </p:cNvSpPr>
          <p:nvPr>
            <p:ph type="sldImg"/>
          </p:nvPr>
        </p:nvSpPr>
        <p:spPr>
          <a:ln/>
        </p:spPr>
      </p:sp>
      <p:sp>
        <p:nvSpPr>
          <p:cNvPr id="580612" name="Rectangle 3"/>
          <p:cNvSpPr>
            <a:spLocks noGrp="1" noChangeArrowheads="1"/>
          </p:cNvSpPr>
          <p:nvPr>
            <p:ph type="body" idx="1"/>
          </p:nvPr>
        </p:nvSpPr>
        <p:spPr>
          <a:noFill/>
          <a:ln/>
        </p:spPr>
        <p:txBody>
          <a:bodyPr/>
          <a:lstStyle/>
          <a:p>
            <a:pPr eaLnBrk="1" hangingPunct="1"/>
            <a:r>
              <a:rPr lang="en-US"/>
              <a:t>&lt;spectral-inversions.jpg&gt;</a:t>
            </a: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209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7"/>
          <p:cNvSpPr>
            <a:spLocks noGrp="1" noChangeArrowheads="1"/>
          </p:cNvSpPr>
          <p:nvPr>
            <p:ph type="sldNum" sz="quarter" idx="5"/>
          </p:nvPr>
        </p:nvSpPr>
        <p:spPr>
          <a:noFill/>
        </p:spPr>
        <p:txBody>
          <a:bodyPr/>
          <a:lstStyle/>
          <a:p>
            <a:fld id="{1DD140C8-65C8-4101-B9F9-9084A0E4A13D}" type="slidenum">
              <a:rPr lang="en-US" smtClean="0"/>
              <a:pPr/>
              <a:t>21</a:t>
            </a:fld>
            <a:endParaRPr lang="en-US"/>
          </a:p>
        </p:txBody>
      </p:sp>
      <p:sp>
        <p:nvSpPr>
          <p:cNvPr id="453635" name="Rectangle 2"/>
          <p:cNvSpPr>
            <a:spLocks noGrp="1" noRot="1" noChangeAspect="1" noChangeArrowheads="1" noTextEdit="1"/>
          </p:cNvSpPr>
          <p:nvPr>
            <p:ph type="sldImg"/>
          </p:nvPr>
        </p:nvSpPr>
        <p:spPr>
          <a:ln/>
        </p:spPr>
      </p:sp>
      <p:sp>
        <p:nvSpPr>
          <p:cNvPr id="453636" name="Rectangle 3"/>
          <p:cNvSpPr>
            <a:spLocks noGrp="1" noChangeArrowheads="1"/>
          </p:cNvSpPr>
          <p:nvPr>
            <p:ph type="body" idx="1"/>
          </p:nvPr>
        </p:nvSpPr>
        <p:spPr>
          <a:noFill/>
          <a:ln/>
        </p:spPr>
        <p:txBody>
          <a:bodyPr/>
          <a:lstStyle/>
          <a:p>
            <a:pPr eaLnBrk="1" hangingPunct="1"/>
            <a:r>
              <a:rPr lang="en-US"/>
              <a:t>&lt;DNA-WC-strands-locked.jpg&gt;</a:t>
            </a: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210</a:t>
            </a:fld>
            <a:endParaRPr lang="en-US"/>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7"/>
          <p:cNvSpPr>
            <a:spLocks noGrp="1" noChangeArrowheads="1"/>
          </p:cNvSpPr>
          <p:nvPr>
            <p:ph type="sldNum" sz="quarter" idx="5"/>
          </p:nvPr>
        </p:nvSpPr>
        <p:spPr>
          <a:noFill/>
        </p:spPr>
        <p:txBody>
          <a:bodyPr/>
          <a:lstStyle/>
          <a:p>
            <a:fld id="{B18F8D43-98D7-4DDD-89BD-25ADE090B95C}" type="slidenum">
              <a:rPr lang="en-US" smtClean="0"/>
              <a:pPr/>
              <a:t>211</a:t>
            </a:fld>
            <a:endParaRPr lang="en-US"/>
          </a:p>
        </p:txBody>
      </p:sp>
      <p:sp>
        <p:nvSpPr>
          <p:cNvPr id="581635" name="Rectangle 2"/>
          <p:cNvSpPr>
            <a:spLocks noGrp="1" noRot="1" noChangeAspect="1" noChangeArrowheads="1" noTextEdit="1"/>
          </p:cNvSpPr>
          <p:nvPr>
            <p:ph type="sldImg"/>
          </p:nvPr>
        </p:nvSpPr>
        <p:spPr>
          <a:ln/>
        </p:spPr>
      </p:sp>
      <p:sp>
        <p:nvSpPr>
          <p:cNvPr id="581636" name="Rectangle 3"/>
          <p:cNvSpPr>
            <a:spLocks noGrp="1" noChangeArrowheads="1"/>
          </p:cNvSpPr>
          <p:nvPr>
            <p:ph type="body" idx="1"/>
          </p:nvPr>
        </p:nvSpPr>
        <p:spPr>
          <a:noFill/>
          <a:ln/>
        </p:spPr>
        <p:txBody>
          <a:bodyPr/>
          <a:lstStyle/>
          <a:p>
            <a:pPr eaLnBrk="1" hangingPunct="1"/>
            <a:r>
              <a:rPr lang="en-US"/>
              <a:t>&lt;Z-DNA_top-view.jpg&gt;, &lt;Z-DNA_z-y.jpg&gt;, &lt;Z-DNA_z-y.jpg&gt;</a:t>
            </a: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7"/>
          <p:cNvSpPr>
            <a:spLocks noGrp="1" noChangeArrowheads="1"/>
          </p:cNvSpPr>
          <p:nvPr>
            <p:ph type="sldNum" sz="quarter" idx="5"/>
          </p:nvPr>
        </p:nvSpPr>
        <p:spPr>
          <a:noFill/>
        </p:spPr>
        <p:txBody>
          <a:bodyPr/>
          <a:lstStyle/>
          <a:p>
            <a:fld id="{D1DEAFF9-EA95-4FF1-B686-7E204A00C58E}" type="slidenum">
              <a:rPr lang="en-US" smtClean="0"/>
              <a:pPr/>
              <a:t>212</a:t>
            </a:fld>
            <a:endParaRPr lang="en-US"/>
          </a:p>
        </p:txBody>
      </p:sp>
      <p:sp>
        <p:nvSpPr>
          <p:cNvPr id="582659" name="Rectangle 2"/>
          <p:cNvSpPr>
            <a:spLocks noGrp="1" noRot="1" noChangeAspect="1" noChangeArrowheads="1" noTextEdit="1"/>
          </p:cNvSpPr>
          <p:nvPr>
            <p:ph type="sldImg"/>
          </p:nvPr>
        </p:nvSpPr>
        <p:spPr>
          <a:ln/>
        </p:spPr>
      </p:sp>
      <p:sp>
        <p:nvSpPr>
          <p:cNvPr id="582660" name="Rectangle 3"/>
          <p:cNvSpPr>
            <a:spLocks noGrp="1" noChangeArrowheads="1"/>
          </p:cNvSpPr>
          <p:nvPr>
            <p:ph type="body" idx="1"/>
          </p:nvPr>
        </p:nvSpPr>
        <p:spPr>
          <a:noFill/>
          <a:ln/>
        </p:spPr>
        <p:txBody>
          <a:bodyPr/>
          <a:lstStyle/>
          <a:p>
            <a:pPr eaLnBrk="1" hangingPunct="1"/>
            <a:r>
              <a:rPr lang="en-US"/>
              <a:t>&lt;Z-DNA.avi&gt;</a:t>
            </a: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7"/>
          <p:cNvSpPr>
            <a:spLocks noGrp="1" noChangeArrowheads="1"/>
          </p:cNvSpPr>
          <p:nvPr>
            <p:ph type="sldNum" sz="quarter" idx="5"/>
          </p:nvPr>
        </p:nvSpPr>
        <p:spPr>
          <a:noFill/>
        </p:spPr>
        <p:txBody>
          <a:bodyPr/>
          <a:lstStyle/>
          <a:p>
            <a:fld id="{D95D8D6B-4C08-4FB9-836D-7617536EB43E}" type="slidenum">
              <a:rPr lang="en-US" smtClean="0"/>
              <a:pPr/>
              <a:t>213</a:t>
            </a:fld>
            <a:endParaRPr lang="en-US"/>
          </a:p>
        </p:txBody>
      </p:sp>
      <p:sp>
        <p:nvSpPr>
          <p:cNvPr id="583683" name="Rectangle 2"/>
          <p:cNvSpPr>
            <a:spLocks noGrp="1" noRot="1" noChangeAspect="1" noChangeArrowheads="1" noTextEdit="1"/>
          </p:cNvSpPr>
          <p:nvPr>
            <p:ph type="sldImg"/>
          </p:nvPr>
        </p:nvSpPr>
        <p:spPr>
          <a:ln/>
        </p:spPr>
      </p:sp>
      <p:sp>
        <p:nvSpPr>
          <p:cNvPr id="583684" name="Rectangle 3"/>
          <p:cNvSpPr>
            <a:spLocks noGrp="1" noChangeArrowheads="1"/>
          </p:cNvSpPr>
          <p:nvPr>
            <p:ph type="body" idx="1"/>
          </p:nvPr>
        </p:nvSpPr>
        <p:spPr>
          <a:noFill/>
          <a:ln/>
        </p:spPr>
        <p:txBody>
          <a:bodyPr/>
          <a:lstStyle/>
          <a:p>
            <a:pPr eaLnBrk="1" hangingPunct="1"/>
            <a:r>
              <a:rPr lang="en-US"/>
              <a:t>&lt;Z-B-comparison.gif&gt;  (From internet web site http://www.web-books.com/MoBio/Free/Ch3B3.htm).</a:t>
            </a:r>
          </a:p>
          <a:p>
            <a:pPr eaLnBrk="1" hangingPunct="1"/>
            <a:endParaRPr lang="en-US"/>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214</a:t>
            </a:fld>
            <a:endParaRPr lang="en-US"/>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7"/>
          <p:cNvSpPr>
            <a:spLocks noGrp="1" noChangeArrowheads="1"/>
          </p:cNvSpPr>
          <p:nvPr>
            <p:ph type="sldNum" sz="quarter" idx="5"/>
          </p:nvPr>
        </p:nvSpPr>
        <p:spPr>
          <a:noFill/>
        </p:spPr>
        <p:txBody>
          <a:bodyPr/>
          <a:lstStyle/>
          <a:p>
            <a:fld id="{8A955869-EF91-473E-B78D-5F85E81945FB}" type="slidenum">
              <a:rPr lang="en-US" smtClean="0"/>
              <a:pPr/>
              <a:t>215</a:t>
            </a:fld>
            <a:endParaRPr lang="en-US"/>
          </a:p>
        </p:txBody>
      </p:sp>
      <p:sp>
        <p:nvSpPr>
          <p:cNvPr id="584707" name="Rectangle 2"/>
          <p:cNvSpPr>
            <a:spLocks noGrp="1" noRot="1" noChangeAspect="1" noChangeArrowheads="1" noTextEdit="1"/>
          </p:cNvSpPr>
          <p:nvPr>
            <p:ph type="sldImg"/>
          </p:nvPr>
        </p:nvSpPr>
        <p:spPr>
          <a:ln/>
        </p:spPr>
      </p:sp>
      <p:sp>
        <p:nvSpPr>
          <p:cNvPr id="584708" name="Rectangle 3"/>
          <p:cNvSpPr>
            <a:spLocks noGrp="1" noChangeArrowheads="1"/>
          </p:cNvSpPr>
          <p:nvPr>
            <p:ph type="body" idx="1"/>
          </p:nvPr>
        </p:nvSpPr>
        <p:spPr>
          <a:noFill/>
          <a:ln/>
        </p:spPr>
        <p:txBody>
          <a:bodyPr/>
          <a:lstStyle/>
          <a:p>
            <a:pPr eaLnBrk="1" hangingPunct="1"/>
            <a:r>
              <a:rPr lang="en-US"/>
              <a:t>5 files:  &lt;Z-DNA_B-DNA_compare.jpg&gt;, &lt;Z-DNA_B-DNA_enlarge1.jpg&gt;, &lt;Z-DNA_B-DNA_enlarge2.jpg&gt;, &lt;Z-DNA_B-DNA_enlarge3.jpg&gt; AND &lt;Z_B-DNA_inverted_DNA.jpg&gt;.  This last file is the left column of DNA only, and is “stretched” in via “Custom Animation”.  All these files are derived from &lt;Z-DNA_B-DNA_compare.psd&gt;.</a:t>
            </a: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7"/>
          <p:cNvSpPr>
            <a:spLocks noGrp="1" noChangeArrowheads="1"/>
          </p:cNvSpPr>
          <p:nvPr>
            <p:ph type="sldNum" sz="quarter" idx="5"/>
          </p:nvPr>
        </p:nvSpPr>
        <p:spPr>
          <a:noFill/>
        </p:spPr>
        <p:txBody>
          <a:bodyPr/>
          <a:lstStyle/>
          <a:p>
            <a:fld id="{576E531F-89E6-42D1-936F-257CA539A81A}" type="slidenum">
              <a:rPr lang="en-US" smtClean="0"/>
              <a:pPr/>
              <a:t>216</a:t>
            </a:fld>
            <a:endParaRPr lang="en-US"/>
          </a:p>
        </p:txBody>
      </p:sp>
      <p:sp>
        <p:nvSpPr>
          <p:cNvPr id="585731" name="Rectangle 2"/>
          <p:cNvSpPr>
            <a:spLocks noGrp="1" noRot="1" noChangeAspect="1" noChangeArrowheads="1" noTextEdit="1"/>
          </p:cNvSpPr>
          <p:nvPr>
            <p:ph type="sldImg"/>
          </p:nvPr>
        </p:nvSpPr>
        <p:spPr>
          <a:solidFill>
            <a:srgbClr val="FFFFFF"/>
          </a:solidFill>
          <a:ln/>
        </p:spPr>
      </p:sp>
      <p:sp>
        <p:nvSpPr>
          <p:cNvPr id="5857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7"/>
          <p:cNvSpPr>
            <a:spLocks noGrp="1" noChangeArrowheads="1"/>
          </p:cNvSpPr>
          <p:nvPr>
            <p:ph type="sldNum" sz="quarter" idx="5"/>
          </p:nvPr>
        </p:nvSpPr>
        <p:spPr>
          <a:noFill/>
        </p:spPr>
        <p:txBody>
          <a:bodyPr/>
          <a:lstStyle/>
          <a:p>
            <a:fld id="{CE6F2E71-FE62-4B41-9118-B2D7957CBAB5}" type="slidenum">
              <a:rPr lang="en-US" smtClean="0"/>
              <a:pPr/>
              <a:t>217</a:t>
            </a:fld>
            <a:endParaRPr lang="en-US"/>
          </a:p>
        </p:txBody>
      </p:sp>
      <p:sp>
        <p:nvSpPr>
          <p:cNvPr id="586755" name="Rectangle 2"/>
          <p:cNvSpPr>
            <a:spLocks noGrp="1" noRot="1" noChangeAspect="1" noChangeArrowheads="1" noTextEdit="1"/>
          </p:cNvSpPr>
          <p:nvPr>
            <p:ph type="sldImg"/>
          </p:nvPr>
        </p:nvSpPr>
        <p:spPr>
          <a:solidFill>
            <a:srgbClr val="FFFFFF"/>
          </a:solidFill>
          <a:ln/>
        </p:spPr>
      </p:sp>
      <p:sp>
        <p:nvSpPr>
          <p:cNvPr id="5867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7"/>
          <p:cNvSpPr>
            <a:spLocks noGrp="1" noChangeArrowheads="1"/>
          </p:cNvSpPr>
          <p:nvPr>
            <p:ph type="sldNum" sz="quarter" idx="5"/>
          </p:nvPr>
        </p:nvSpPr>
        <p:spPr>
          <a:noFill/>
        </p:spPr>
        <p:txBody>
          <a:bodyPr/>
          <a:lstStyle/>
          <a:p>
            <a:fld id="{CF2367F8-2875-4C29-8009-1C0EBE8968EF}" type="slidenum">
              <a:rPr lang="en-US" smtClean="0"/>
              <a:pPr/>
              <a:t>218</a:t>
            </a:fld>
            <a:endParaRPr lang="en-US"/>
          </a:p>
        </p:txBody>
      </p:sp>
      <p:sp>
        <p:nvSpPr>
          <p:cNvPr id="587779" name="Rectangle 2"/>
          <p:cNvSpPr>
            <a:spLocks noGrp="1" noRot="1" noChangeAspect="1" noChangeArrowheads="1" noTextEdit="1"/>
          </p:cNvSpPr>
          <p:nvPr>
            <p:ph type="sldImg"/>
          </p:nvPr>
        </p:nvSpPr>
        <p:spPr>
          <a:solidFill>
            <a:srgbClr val="FFFFFF"/>
          </a:solidFill>
          <a:ln/>
        </p:spPr>
      </p:sp>
      <p:sp>
        <p:nvSpPr>
          <p:cNvPr id="5877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7"/>
          <p:cNvSpPr>
            <a:spLocks noGrp="1" noChangeArrowheads="1"/>
          </p:cNvSpPr>
          <p:nvPr>
            <p:ph type="sldNum" sz="quarter" idx="5"/>
          </p:nvPr>
        </p:nvSpPr>
        <p:spPr>
          <a:noFill/>
        </p:spPr>
        <p:txBody>
          <a:bodyPr/>
          <a:lstStyle/>
          <a:p>
            <a:fld id="{EE210781-BC5F-40EB-9FC1-1BB448D3F010}" type="slidenum">
              <a:rPr lang="en-US" smtClean="0"/>
              <a:pPr/>
              <a:t>219</a:t>
            </a:fld>
            <a:endParaRPr lang="en-US"/>
          </a:p>
        </p:txBody>
      </p:sp>
      <p:sp>
        <p:nvSpPr>
          <p:cNvPr id="588803" name="Rectangle 2"/>
          <p:cNvSpPr>
            <a:spLocks noGrp="1" noRot="1" noChangeAspect="1" noChangeArrowheads="1" noTextEdit="1"/>
          </p:cNvSpPr>
          <p:nvPr>
            <p:ph type="sldImg"/>
          </p:nvPr>
        </p:nvSpPr>
        <p:spPr>
          <a:solidFill>
            <a:srgbClr val="FFFFFF"/>
          </a:solidFill>
          <a:ln/>
        </p:spPr>
      </p:sp>
      <p:sp>
        <p:nvSpPr>
          <p:cNvPr id="5888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7"/>
          <p:cNvSpPr>
            <a:spLocks noGrp="1" noChangeArrowheads="1"/>
          </p:cNvSpPr>
          <p:nvPr>
            <p:ph type="sldNum" sz="quarter" idx="5"/>
          </p:nvPr>
        </p:nvSpPr>
        <p:spPr>
          <a:noFill/>
        </p:spPr>
        <p:txBody>
          <a:bodyPr/>
          <a:lstStyle/>
          <a:p>
            <a:fld id="{D258EC50-C253-4FBC-AE1E-7AC56C302715}" type="slidenum">
              <a:rPr lang="en-US" smtClean="0"/>
              <a:pPr/>
              <a:t>22</a:t>
            </a:fld>
            <a:endParaRPr lang="en-US"/>
          </a:p>
        </p:txBody>
      </p:sp>
      <p:sp>
        <p:nvSpPr>
          <p:cNvPr id="454659" name="Rectangle 2"/>
          <p:cNvSpPr>
            <a:spLocks noGrp="1" noRot="1" noChangeAspect="1" noChangeArrowheads="1" noTextEdit="1"/>
          </p:cNvSpPr>
          <p:nvPr>
            <p:ph type="sldImg"/>
          </p:nvPr>
        </p:nvSpPr>
        <p:spPr>
          <a:ln/>
        </p:spPr>
      </p:sp>
      <p:sp>
        <p:nvSpPr>
          <p:cNvPr id="454660" name="Rectangle 3"/>
          <p:cNvSpPr>
            <a:spLocks noGrp="1" noChangeArrowheads="1"/>
          </p:cNvSpPr>
          <p:nvPr>
            <p:ph type="body" idx="1"/>
          </p:nvPr>
        </p:nvSpPr>
        <p:spPr>
          <a:noFill/>
          <a:ln/>
        </p:spPr>
        <p:txBody>
          <a:bodyPr/>
          <a:lstStyle/>
          <a:p>
            <a:pPr eaLnBrk="1" hangingPunct="1"/>
            <a:r>
              <a:rPr lang="en-US"/>
              <a:t>&lt;DNA-TN-strands-unlock.jpg&gt;</a:t>
            </a: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7"/>
          <p:cNvSpPr>
            <a:spLocks noGrp="1" noChangeArrowheads="1"/>
          </p:cNvSpPr>
          <p:nvPr>
            <p:ph type="sldNum" sz="quarter" idx="5"/>
          </p:nvPr>
        </p:nvSpPr>
        <p:spPr>
          <a:noFill/>
        </p:spPr>
        <p:txBody>
          <a:bodyPr/>
          <a:lstStyle/>
          <a:p>
            <a:fld id="{87D036E0-5321-437A-A713-8CC70E1405D7}" type="slidenum">
              <a:rPr lang="en-US" smtClean="0"/>
              <a:pPr/>
              <a:t>220</a:t>
            </a:fld>
            <a:endParaRPr lang="en-US"/>
          </a:p>
        </p:txBody>
      </p:sp>
      <p:sp>
        <p:nvSpPr>
          <p:cNvPr id="589827" name="Rectangle 2"/>
          <p:cNvSpPr>
            <a:spLocks noGrp="1" noRot="1" noChangeAspect="1" noChangeArrowheads="1" noTextEdit="1"/>
          </p:cNvSpPr>
          <p:nvPr>
            <p:ph type="sldImg"/>
          </p:nvPr>
        </p:nvSpPr>
        <p:spPr>
          <a:solidFill>
            <a:srgbClr val="FFFFFF"/>
          </a:solidFill>
          <a:ln/>
        </p:spPr>
      </p:sp>
      <p:sp>
        <p:nvSpPr>
          <p:cNvPr id="589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7"/>
          <p:cNvSpPr>
            <a:spLocks noGrp="1" noChangeArrowheads="1"/>
          </p:cNvSpPr>
          <p:nvPr>
            <p:ph type="sldNum" sz="quarter" idx="5"/>
          </p:nvPr>
        </p:nvSpPr>
        <p:spPr>
          <a:noFill/>
        </p:spPr>
        <p:txBody>
          <a:bodyPr/>
          <a:lstStyle/>
          <a:p>
            <a:fld id="{9D027604-A80E-45B9-AF1F-B31414740BD9}" type="slidenum">
              <a:rPr lang="en-US" smtClean="0"/>
              <a:pPr/>
              <a:t>221</a:t>
            </a:fld>
            <a:endParaRPr lang="en-US"/>
          </a:p>
        </p:txBody>
      </p:sp>
      <p:sp>
        <p:nvSpPr>
          <p:cNvPr id="590851" name="Rectangle 2"/>
          <p:cNvSpPr>
            <a:spLocks noGrp="1" noRot="1" noChangeAspect="1" noChangeArrowheads="1" noTextEdit="1"/>
          </p:cNvSpPr>
          <p:nvPr>
            <p:ph type="sldImg"/>
          </p:nvPr>
        </p:nvSpPr>
        <p:spPr>
          <a:solidFill>
            <a:srgbClr val="FFFFFF"/>
          </a:solidFill>
          <a:ln/>
        </p:spPr>
      </p:sp>
      <p:sp>
        <p:nvSpPr>
          <p:cNvPr id="5908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7"/>
          <p:cNvSpPr>
            <a:spLocks noGrp="1" noChangeArrowheads="1"/>
          </p:cNvSpPr>
          <p:nvPr>
            <p:ph type="sldNum" sz="quarter" idx="5"/>
          </p:nvPr>
        </p:nvSpPr>
        <p:spPr>
          <a:noFill/>
        </p:spPr>
        <p:txBody>
          <a:bodyPr/>
          <a:lstStyle/>
          <a:p>
            <a:fld id="{09E4A6AC-D5BB-44F0-8108-346C9E3B1503}" type="slidenum">
              <a:rPr lang="en-US" smtClean="0"/>
              <a:pPr/>
              <a:t>222</a:t>
            </a:fld>
            <a:endParaRPr lang="en-US"/>
          </a:p>
        </p:txBody>
      </p:sp>
      <p:sp>
        <p:nvSpPr>
          <p:cNvPr id="591875" name="Rectangle 2"/>
          <p:cNvSpPr>
            <a:spLocks noGrp="1" noRot="1" noChangeAspect="1" noChangeArrowheads="1" noTextEdit="1"/>
          </p:cNvSpPr>
          <p:nvPr>
            <p:ph type="sldImg"/>
          </p:nvPr>
        </p:nvSpPr>
        <p:spPr>
          <a:solidFill>
            <a:srgbClr val="FFFFFF"/>
          </a:solidFill>
          <a:ln/>
        </p:spPr>
      </p:sp>
      <p:sp>
        <p:nvSpPr>
          <p:cNvPr id="5918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7"/>
          <p:cNvSpPr>
            <a:spLocks noGrp="1" noChangeArrowheads="1"/>
          </p:cNvSpPr>
          <p:nvPr>
            <p:ph type="sldNum" sz="quarter" idx="5"/>
          </p:nvPr>
        </p:nvSpPr>
        <p:spPr>
          <a:noFill/>
        </p:spPr>
        <p:txBody>
          <a:bodyPr/>
          <a:lstStyle/>
          <a:p>
            <a:fld id="{86D62DB6-829A-4E7F-9A60-5F98BA7C8149}" type="slidenum">
              <a:rPr lang="en-US" smtClean="0"/>
              <a:pPr/>
              <a:t>223</a:t>
            </a:fld>
            <a:endParaRPr lang="en-US"/>
          </a:p>
        </p:txBody>
      </p:sp>
      <p:sp>
        <p:nvSpPr>
          <p:cNvPr id="592899" name="Rectangle 2"/>
          <p:cNvSpPr>
            <a:spLocks noGrp="1" noRot="1" noChangeAspect="1" noChangeArrowheads="1" noTextEdit="1"/>
          </p:cNvSpPr>
          <p:nvPr>
            <p:ph type="sldImg"/>
          </p:nvPr>
        </p:nvSpPr>
        <p:spPr>
          <a:solidFill>
            <a:srgbClr val="FFFFFF"/>
          </a:solidFill>
          <a:ln/>
        </p:spPr>
      </p:sp>
      <p:sp>
        <p:nvSpPr>
          <p:cNvPr id="5929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7"/>
          <p:cNvSpPr>
            <a:spLocks noGrp="1" noChangeArrowheads="1"/>
          </p:cNvSpPr>
          <p:nvPr>
            <p:ph type="sldNum" sz="quarter" idx="5"/>
          </p:nvPr>
        </p:nvSpPr>
        <p:spPr>
          <a:noFill/>
        </p:spPr>
        <p:txBody>
          <a:bodyPr/>
          <a:lstStyle/>
          <a:p>
            <a:fld id="{E7EBE4D4-D304-4796-9704-93CF6A8EA950}" type="slidenum">
              <a:rPr lang="en-US" smtClean="0"/>
              <a:pPr/>
              <a:t>224</a:t>
            </a:fld>
            <a:endParaRPr lang="en-US"/>
          </a:p>
        </p:txBody>
      </p:sp>
      <p:sp>
        <p:nvSpPr>
          <p:cNvPr id="593923" name="Rectangle 1026"/>
          <p:cNvSpPr>
            <a:spLocks noGrp="1" noRot="1" noChangeAspect="1" noChangeArrowheads="1" noTextEdit="1"/>
          </p:cNvSpPr>
          <p:nvPr>
            <p:ph type="sldImg"/>
          </p:nvPr>
        </p:nvSpPr>
        <p:spPr>
          <a:ln/>
        </p:spPr>
      </p:sp>
      <p:sp>
        <p:nvSpPr>
          <p:cNvPr id="593924" name="Rectangle 1027"/>
          <p:cNvSpPr>
            <a:spLocks noGrp="1" noChangeArrowheads="1"/>
          </p:cNvSpPr>
          <p:nvPr>
            <p:ph type="body" idx="1"/>
          </p:nvPr>
        </p:nvSpPr>
        <p:spPr>
          <a:noFill/>
          <a:ln/>
        </p:spPr>
        <p:txBody>
          <a:bodyPr/>
          <a:lstStyle/>
          <a:p>
            <a:pPr eaLnBrk="1" hangingPunct="1"/>
            <a:r>
              <a:rPr lang="en-US"/>
              <a:t>&lt;strand_separation.avi&gt;</a:t>
            </a: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225</a:t>
            </a:fld>
            <a:endParaRPr lang="en-US"/>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226</a:t>
            </a:fld>
            <a:endParaRPr lang="en-US"/>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227</a:t>
            </a:fld>
            <a:endParaRPr lang="en-US"/>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228</a:t>
            </a:fld>
            <a:endParaRPr lang="en-US"/>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7"/>
          <p:cNvSpPr>
            <a:spLocks noGrp="1" noChangeArrowheads="1"/>
          </p:cNvSpPr>
          <p:nvPr>
            <p:ph type="sldNum" sz="quarter" idx="5"/>
          </p:nvPr>
        </p:nvSpPr>
        <p:spPr>
          <a:noFill/>
        </p:spPr>
        <p:txBody>
          <a:bodyPr/>
          <a:lstStyle/>
          <a:p>
            <a:fld id="{36B9B077-9428-43CC-A620-E8CCA19DB767}" type="slidenum">
              <a:rPr lang="en-US" smtClean="0"/>
              <a:pPr/>
              <a:t>229</a:t>
            </a:fld>
            <a:endParaRPr lang="en-US"/>
          </a:p>
        </p:txBody>
      </p:sp>
      <p:sp>
        <p:nvSpPr>
          <p:cNvPr id="594947" name="Rectangle 2"/>
          <p:cNvSpPr>
            <a:spLocks noGrp="1" noRot="1" noChangeAspect="1" noChangeArrowheads="1" noTextEdit="1"/>
          </p:cNvSpPr>
          <p:nvPr>
            <p:ph type="sldImg"/>
          </p:nvPr>
        </p:nvSpPr>
        <p:spPr>
          <a:solidFill>
            <a:srgbClr val="FFFFFF"/>
          </a:solidFill>
          <a:ln/>
        </p:spPr>
      </p:sp>
      <p:sp>
        <p:nvSpPr>
          <p:cNvPr id="5949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7"/>
          <p:cNvSpPr>
            <a:spLocks noGrp="1" noChangeArrowheads="1"/>
          </p:cNvSpPr>
          <p:nvPr>
            <p:ph type="sldNum" sz="quarter" idx="5"/>
          </p:nvPr>
        </p:nvSpPr>
        <p:spPr>
          <a:noFill/>
        </p:spPr>
        <p:txBody>
          <a:bodyPr/>
          <a:lstStyle/>
          <a:p>
            <a:fld id="{90ACFE62-369E-4946-98BB-F575233B0E0A}" type="slidenum">
              <a:rPr lang="en-US" smtClean="0"/>
              <a:pPr/>
              <a:t>23</a:t>
            </a:fld>
            <a:endParaRPr lang="en-US"/>
          </a:p>
        </p:txBody>
      </p:sp>
      <p:sp>
        <p:nvSpPr>
          <p:cNvPr id="455683" name="Rectangle 2"/>
          <p:cNvSpPr>
            <a:spLocks noGrp="1" noRot="1" noChangeAspect="1" noChangeArrowheads="1" noTextEdit="1"/>
          </p:cNvSpPr>
          <p:nvPr>
            <p:ph type="sldImg"/>
          </p:nvPr>
        </p:nvSpPr>
        <p:spPr>
          <a:ln/>
        </p:spPr>
      </p:sp>
      <p:sp>
        <p:nvSpPr>
          <p:cNvPr id="455684" name="Rectangle 3"/>
          <p:cNvSpPr>
            <a:spLocks noGrp="1" noChangeArrowheads="1"/>
          </p:cNvSpPr>
          <p:nvPr>
            <p:ph type="body" idx="1"/>
          </p:nvPr>
        </p:nvSpPr>
        <p:spPr>
          <a:noFill/>
          <a:ln/>
        </p:spPr>
        <p:txBody>
          <a:bodyPr/>
          <a:lstStyle/>
          <a:p>
            <a:pPr eaLnBrk="1" hangingPunct="1"/>
            <a:r>
              <a:rPr lang="en-US"/>
              <a:t>&lt;tn_two_views.jpg&gt;</a:t>
            </a: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230</a:t>
            </a:fld>
            <a:endParaRPr lang="en-US"/>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7"/>
          <p:cNvSpPr>
            <a:spLocks noGrp="1" noChangeArrowheads="1"/>
          </p:cNvSpPr>
          <p:nvPr>
            <p:ph type="sldNum" sz="quarter" idx="5"/>
          </p:nvPr>
        </p:nvSpPr>
        <p:spPr>
          <a:noFill/>
        </p:spPr>
        <p:txBody>
          <a:bodyPr/>
          <a:lstStyle/>
          <a:p>
            <a:fld id="{70C9FCE3-82B5-4222-B592-8D639261C275}" type="slidenum">
              <a:rPr lang="en-US" smtClean="0"/>
              <a:pPr/>
              <a:t>231</a:t>
            </a:fld>
            <a:endParaRPr lang="en-US"/>
          </a:p>
        </p:txBody>
      </p:sp>
      <p:sp>
        <p:nvSpPr>
          <p:cNvPr id="595971" name="Rectangle 2"/>
          <p:cNvSpPr>
            <a:spLocks noGrp="1" noRot="1" noChangeAspect="1" noChangeArrowheads="1" noTextEdit="1"/>
          </p:cNvSpPr>
          <p:nvPr>
            <p:ph type="sldImg"/>
          </p:nvPr>
        </p:nvSpPr>
        <p:spPr>
          <a:solidFill>
            <a:srgbClr val="FFFFFF"/>
          </a:solidFill>
          <a:ln/>
        </p:spPr>
      </p:sp>
      <p:sp>
        <p:nvSpPr>
          <p:cNvPr id="5959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7"/>
          <p:cNvSpPr>
            <a:spLocks noGrp="1" noChangeArrowheads="1"/>
          </p:cNvSpPr>
          <p:nvPr>
            <p:ph type="sldNum" sz="quarter" idx="5"/>
          </p:nvPr>
        </p:nvSpPr>
        <p:spPr>
          <a:noFill/>
        </p:spPr>
        <p:txBody>
          <a:bodyPr/>
          <a:lstStyle/>
          <a:p>
            <a:fld id="{E2530EB8-8335-484A-B30E-C16C0FB4D41A}" type="slidenum">
              <a:rPr lang="en-US" smtClean="0"/>
              <a:pPr/>
              <a:t>232</a:t>
            </a:fld>
            <a:endParaRPr lang="en-US"/>
          </a:p>
        </p:txBody>
      </p:sp>
      <p:sp>
        <p:nvSpPr>
          <p:cNvPr id="596995" name="Rectangle 2"/>
          <p:cNvSpPr>
            <a:spLocks noGrp="1" noRot="1" noChangeAspect="1" noChangeArrowheads="1" noTextEdit="1"/>
          </p:cNvSpPr>
          <p:nvPr>
            <p:ph type="sldImg"/>
          </p:nvPr>
        </p:nvSpPr>
        <p:spPr>
          <a:solidFill>
            <a:srgbClr val="FFFFFF"/>
          </a:solidFill>
          <a:ln/>
        </p:spPr>
      </p:sp>
      <p:sp>
        <p:nvSpPr>
          <p:cNvPr id="5969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7"/>
          <p:cNvSpPr>
            <a:spLocks noGrp="1" noChangeArrowheads="1"/>
          </p:cNvSpPr>
          <p:nvPr>
            <p:ph type="sldNum" sz="quarter" idx="5"/>
          </p:nvPr>
        </p:nvSpPr>
        <p:spPr>
          <a:noFill/>
        </p:spPr>
        <p:txBody>
          <a:bodyPr/>
          <a:lstStyle/>
          <a:p>
            <a:fld id="{B11F5F8C-2569-4052-8139-752A6195412E}" type="slidenum">
              <a:rPr lang="en-US" smtClean="0"/>
              <a:pPr/>
              <a:t>233</a:t>
            </a:fld>
            <a:endParaRPr lang="en-US"/>
          </a:p>
        </p:txBody>
      </p:sp>
      <p:sp>
        <p:nvSpPr>
          <p:cNvPr id="598019" name="Rectangle 2"/>
          <p:cNvSpPr>
            <a:spLocks noGrp="1" noRot="1" noChangeAspect="1" noChangeArrowheads="1" noTextEdit="1"/>
          </p:cNvSpPr>
          <p:nvPr>
            <p:ph type="sldImg"/>
          </p:nvPr>
        </p:nvSpPr>
        <p:spPr>
          <a:solidFill>
            <a:srgbClr val="FFFFFF"/>
          </a:solidFill>
          <a:ln/>
        </p:spPr>
      </p:sp>
      <p:sp>
        <p:nvSpPr>
          <p:cNvPr id="5980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7"/>
          <p:cNvSpPr>
            <a:spLocks noGrp="1" noChangeArrowheads="1"/>
          </p:cNvSpPr>
          <p:nvPr>
            <p:ph type="sldNum" sz="quarter" idx="5"/>
          </p:nvPr>
        </p:nvSpPr>
        <p:spPr>
          <a:noFill/>
        </p:spPr>
        <p:txBody>
          <a:bodyPr/>
          <a:lstStyle/>
          <a:p>
            <a:fld id="{39A7B41A-69B3-4FEB-9E36-C281ACD7613F}" type="slidenum">
              <a:rPr lang="en-US" smtClean="0"/>
              <a:pPr/>
              <a:t>234</a:t>
            </a:fld>
            <a:endParaRPr lang="en-US"/>
          </a:p>
        </p:txBody>
      </p:sp>
      <p:sp>
        <p:nvSpPr>
          <p:cNvPr id="599043" name="Rectangle 2"/>
          <p:cNvSpPr>
            <a:spLocks noGrp="1" noRot="1" noChangeAspect="1" noChangeArrowheads="1" noTextEdit="1"/>
          </p:cNvSpPr>
          <p:nvPr>
            <p:ph type="sldImg"/>
          </p:nvPr>
        </p:nvSpPr>
        <p:spPr>
          <a:solidFill>
            <a:srgbClr val="FFFFFF"/>
          </a:solidFill>
          <a:ln/>
        </p:spPr>
      </p:sp>
      <p:sp>
        <p:nvSpPr>
          <p:cNvPr id="5990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235</a:t>
            </a:fld>
            <a:endParaRPr lang="en-US"/>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7"/>
          <p:cNvSpPr>
            <a:spLocks noGrp="1" noChangeArrowheads="1"/>
          </p:cNvSpPr>
          <p:nvPr>
            <p:ph type="sldNum" sz="quarter" idx="5"/>
          </p:nvPr>
        </p:nvSpPr>
        <p:spPr>
          <a:noFill/>
        </p:spPr>
        <p:txBody>
          <a:bodyPr/>
          <a:lstStyle/>
          <a:p>
            <a:fld id="{454E7F2A-E9F8-4264-8B5F-A1E8E0ACBD12}" type="slidenum">
              <a:rPr lang="en-US" smtClean="0"/>
              <a:pPr/>
              <a:t>236</a:t>
            </a:fld>
            <a:endParaRPr lang="en-US"/>
          </a:p>
        </p:txBody>
      </p:sp>
      <p:sp>
        <p:nvSpPr>
          <p:cNvPr id="600067" name="Rectangle 2"/>
          <p:cNvSpPr>
            <a:spLocks noGrp="1" noRot="1" noChangeAspect="1" noChangeArrowheads="1" noTextEdit="1"/>
          </p:cNvSpPr>
          <p:nvPr>
            <p:ph type="sldImg"/>
          </p:nvPr>
        </p:nvSpPr>
        <p:spPr>
          <a:solidFill>
            <a:srgbClr val="FFFFFF"/>
          </a:solidFill>
          <a:ln/>
        </p:spPr>
      </p:sp>
      <p:sp>
        <p:nvSpPr>
          <p:cNvPr id="6000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&lt;form_iv.jpg&gt;</a:t>
            </a:r>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7"/>
          <p:cNvSpPr>
            <a:spLocks noGrp="1" noChangeArrowheads="1"/>
          </p:cNvSpPr>
          <p:nvPr>
            <p:ph type="sldNum" sz="quarter" idx="5"/>
          </p:nvPr>
        </p:nvSpPr>
        <p:spPr>
          <a:noFill/>
        </p:spPr>
        <p:txBody>
          <a:bodyPr/>
          <a:lstStyle/>
          <a:p>
            <a:fld id="{C9B42B4D-E6F6-4746-96F7-EB9251DC6CF9}" type="slidenum">
              <a:rPr lang="en-US" smtClean="0"/>
              <a:pPr/>
              <a:t>237</a:t>
            </a:fld>
            <a:endParaRPr lang="en-US"/>
          </a:p>
        </p:txBody>
      </p:sp>
      <p:sp>
        <p:nvSpPr>
          <p:cNvPr id="601091" name="Rectangle 2"/>
          <p:cNvSpPr>
            <a:spLocks noGrp="1" noRot="1" noChangeAspect="1" noChangeArrowheads="1" noTextEdit="1"/>
          </p:cNvSpPr>
          <p:nvPr>
            <p:ph type="sldImg"/>
          </p:nvPr>
        </p:nvSpPr>
        <p:spPr>
          <a:solidFill>
            <a:srgbClr val="FFFFFF"/>
          </a:solidFill>
          <a:ln/>
        </p:spPr>
      </p:sp>
      <p:sp>
        <p:nvSpPr>
          <p:cNvPr id="6010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7"/>
          <p:cNvSpPr>
            <a:spLocks noGrp="1" noChangeArrowheads="1"/>
          </p:cNvSpPr>
          <p:nvPr>
            <p:ph type="sldNum" sz="quarter" idx="5"/>
          </p:nvPr>
        </p:nvSpPr>
        <p:spPr>
          <a:noFill/>
        </p:spPr>
        <p:txBody>
          <a:bodyPr/>
          <a:lstStyle/>
          <a:p>
            <a:fld id="{E2E1C19C-41A2-4AEA-94B4-F20BB67BB0BC}" type="slidenum">
              <a:rPr lang="en-US" smtClean="0"/>
              <a:pPr/>
              <a:t>238</a:t>
            </a:fld>
            <a:endParaRPr lang="en-US"/>
          </a:p>
        </p:txBody>
      </p:sp>
      <p:sp>
        <p:nvSpPr>
          <p:cNvPr id="602115" name="Rectangle 2"/>
          <p:cNvSpPr>
            <a:spLocks noGrp="1" noRot="1" noChangeAspect="1" noChangeArrowheads="1" noTextEdit="1"/>
          </p:cNvSpPr>
          <p:nvPr>
            <p:ph type="sldImg"/>
          </p:nvPr>
        </p:nvSpPr>
        <p:spPr>
          <a:ln/>
        </p:spPr>
      </p:sp>
      <p:sp>
        <p:nvSpPr>
          <p:cNvPr id="602116" name="Rectangle 3"/>
          <p:cNvSpPr>
            <a:spLocks noGrp="1" noChangeArrowheads="1"/>
          </p:cNvSpPr>
          <p:nvPr>
            <p:ph type="body" idx="1"/>
          </p:nvPr>
        </p:nvSpPr>
        <p:spPr>
          <a:noFill/>
          <a:ln/>
        </p:spPr>
        <p:txBody>
          <a:bodyPr/>
          <a:lstStyle/>
          <a:p>
            <a:pPr eaLnBrk="1" hangingPunct="1"/>
            <a:r>
              <a:rPr lang="en-US"/>
              <a:t>&lt;strider.jpg&gt;</a:t>
            </a:r>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239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7"/>
          <p:cNvSpPr>
            <a:spLocks noGrp="1" noChangeArrowheads="1"/>
          </p:cNvSpPr>
          <p:nvPr>
            <p:ph type="sldNum" sz="quarter" idx="5"/>
          </p:nvPr>
        </p:nvSpPr>
        <p:spPr>
          <a:noFill/>
        </p:spPr>
        <p:txBody>
          <a:bodyPr/>
          <a:lstStyle/>
          <a:p>
            <a:fld id="{81231B82-8056-42BA-901F-C9EA8E8985FD}" type="slidenum">
              <a:rPr lang="en-US" smtClean="0"/>
              <a:pPr/>
              <a:t>24</a:t>
            </a:fld>
            <a:endParaRPr lang="en-US"/>
          </a:p>
        </p:txBody>
      </p:sp>
      <p:sp>
        <p:nvSpPr>
          <p:cNvPr id="456707" name="Rectangle 1026"/>
          <p:cNvSpPr>
            <a:spLocks noGrp="1" noRot="1" noChangeAspect="1" noChangeArrowheads="1" noTextEdit="1"/>
          </p:cNvSpPr>
          <p:nvPr>
            <p:ph type="sldImg"/>
          </p:nvPr>
        </p:nvSpPr>
        <p:spPr>
          <a:solidFill>
            <a:srgbClr val="FFFFFF"/>
          </a:solidFill>
          <a:ln/>
        </p:spPr>
      </p:sp>
      <p:sp>
        <p:nvSpPr>
          <p:cNvPr id="456708"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&lt;tn_two_views.jpg&gt;</a:t>
            </a:r>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240</a:t>
            </a:fld>
            <a:endParaRPr lang="en-US"/>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241</a:t>
            </a:fld>
            <a:endParaRPr lang="en-US"/>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242</a:t>
            </a:fld>
            <a:endParaRPr lang="en-US"/>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243</a:t>
            </a:fld>
            <a:endParaRPr lang="en-US"/>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7"/>
          <p:cNvSpPr>
            <a:spLocks noGrp="1" noChangeArrowheads="1"/>
          </p:cNvSpPr>
          <p:nvPr>
            <p:ph type="sldNum" sz="quarter" idx="5"/>
          </p:nvPr>
        </p:nvSpPr>
        <p:spPr>
          <a:noFill/>
        </p:spPr>
        <p:txBody>
          <a:bodyPr/>
          <a:lstStyle/>
          <a:p>
            <a:fld id="{12B07B30-6A53-4ABB-AF88-FFA0E5E3D825}" type="slidenum">
              <a:rPr lang="en-US" smtClean="0"/>
              <a:pPr/>
              <a:t>244</a:t>
            </a:fld>
            <a:endParaRPr lang="en-US"/>
          </a:p>
        </p:txBody>
      </p:sp>
      <p:sp>
        <p:nvSpPr>
          <p:cNvPr id="603139" name="Rectangle 2"/>
          <p:cNvSpPr>
            <a:spLocks noGrp="1" noRot="1" noChangeAspect="1" noChangeArrowheads="1" noTextEdit="1"/>
          </p:cNvSpPr>
          <p:nvPr>
            <p:ph type="sldImg"/>
          </p:nvPr>
        </p:nvSpPr>
        <p:spPr>
          <a:solidFill>
            <a:srgbClr val="FFFFFF"/>
          </a:solidFill>
          <a:ln/>
        </p:spPr>
      </p:sp>
      <p:sp>
        <p:nvSpPr>
          <p:cNvPr id="6031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&lt;form_iv.jpg&gt;</a:t>
            </a:r>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7"/>
          <p:cNvSpPr>
            <a:spLocks noGrp="1" noChangeArrowheads="1"/>
          </p:cNvSpPr>
          <p:nvPr>
            <p:ph type="sldNum" sz="quarter" idx="5"/>
          </p:nvPr>
        </p:nvSpPr>
        <p:spPr>
          <a:noFill/>
        </p:spPr>
        <p:txBody>
          <a:bodyPr/>
          <a:lstStyle/>
          <a:p>
            <a:fld id="{67DD35BA-675E-492E-BF56-415150F5A632}" type="slidenum">
              <a:rPr lang="en-US" smtClean="0"/>
              <a:pPr/>
              <a:t>245</a:t>
            </a:fld>
            <a:endParaRPr lang="en-US"/>
          </a:p>
        </p:txBody>
      </p:sp>
      <p:sp>
        <p:nvSpPr>
          <p:cNvPr id="604163" name="Rectangle 2"/>
          <p:cNvSpPr>
            <a:spLocks noGrp="1" noRot="1" noChangeAspect="1" noChangeArrowheads="1" noTextEdit="1"/>
          </p:cNvSpPr>
          <p:nvPr>
            <p:ph type="sldImg"/>
          </p:nvPr>
        </p:nvSpPr>
        <p:spPr>
          <a:solidFill>
            <a:srgbClr val="FFFFFF"/>
          </a:solidFill>
          <a:ln/>
        </p:spPr>
      </p:sp>
      <p:sp>
        <p:nvSpPr>
          <p:cNvPr id="6041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7"/>
          <p:cNvSpPr>
            <a:spLocks noGrp="1" noChangeArrowheads="1"/>
          </p:cNvSpPr>
          <p:nvPr>
            <p:ph type="sldNum" sz="quarter" idx="5"/>
          </p:nvPr>
        </p:nvSpPr>
        <p:spPr>
          <a:noFill/>
        </p:spPr>
        <p:txBody>
          <a:bodyPr/>
          <a:lstStyle/>
          <a:p>
            <a:fld id="{2B86EC40-BAF5-46CF-9ECA-1FB97FB3C1B8}" type="slidenum">
              <a:rPr lang="en-US" smtClean="0"/>
              <a:pPr/>
              <a:t>246</a:t>
            </a:fld>
            <a:endParaRPr lang="en-US"/>
          </a:p>
        </p:txBody>
      </p:sp>
      <p:sp>
        <p:nvSpPr>
          <p:cNvPr id="605187" name="Rectangle 2"/>
          <p:cNvSpPr>
            <a:spLocks noGrp="1" noRot="1" noChangeAspect="1" noChangeArrowheads="1" noTextEdit="1"/>
          </p:cNvSpPr>
          <p:nvPr>
            <p:ph type="sldImg"/>
          </p:nvPr>
        </p:nvSpPr>
        <p:spPr>
          <a:solidFill>
            <a:srgbClr val="FFFFFF"/>
          </a:solidFill>
          <a:ln/>
        </p:spPr>
      </p:sp>
      <p:sp>
        <p:nvSpPr>
          <p:cNvPr id="6051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7"/>
          <p:cNvSpPr>
            <a:spLocks noGrp="1" noChangeArrowheads="1"/>
          </p:cNvSpPr>
          <p:nvPr>
            <p:ph type="sldNum" sz="quarter" idx="5"/>
          </p:nvPr>
        </p:nvSpPr>
        <p:spPr>
          <a:noFill/>
        </p:spPr>
        <p:txBody>
          <a:bodyPr/>
          <a:lstStyle/>
          <a:p>
            <a:fld id="{B1EC7AFE-7E63-42BE-99CE-0B8015781D7C}" type="slidenum">
              <a:rPr lang="en-US" smtClean="0"/>
              <a:pPr/>
              <a:t>247</a:t>
            </a:fld>
            <a:endParaRPr lang="en-US"/>
          </a:p>
        </p:txBody>
      </p:sp>
      <p:sp>
        <p:nvSpPr>
          <p:cNvPr id="606211" name="Rectangle 2"/>
          <p:cNvSpPr>
            <a:spLocks noGrp="1" noRot="1" noChangeAspect="1" noChangeArrowheads="1" noTextEdit="1"/>
          </p:cNvSpPr>
          <p:nvPr>
            <p:ph type="sldImg"/>
          </p:nvPr>
        </p:nvSpPr>
        <p:spPr>
          <a:solidFill>
            <a:srgbClr val="FFFFFF"/>
          </a:solidFill>
          <a:ln/>
        </p:spPr>
      </p:sp>
      <p:sp>
        <p:nvSpPr>
          <p:cNvPr id="606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7"/>
          <p:cNvSpPr>
            <a:spLocks noGrp="1" noChangeArrowheads="1"/>
          </p:cNvSpPr>
          <p:nvPr>
            <p:ph type="sldNum" sz="quarter" idx="5"/>
          </p:nvPr>
        </p:nvSpPr>
        <p:spPr>
          <a:noFill/>
        </p:spPr>
        <p:txBody>
          <a:bodyPr/>
          <a:lstStyle/>
          <a:p>
            <a:fld id="{3E6E74EF-7C52-468E-B427-26EDA276B1CD}" type="slidenum">
              <a:rPr lang="en-US" smtClean="0"/>
              <a:pPr/>
              <a:t>248</a:t>
            </a:fld>
            <a:endParaRPr lang="en-US"/>
          </a:p>
        </p:txBody>
      </p:sp>
      <p:sp>
        <p:nvSpPr>
          <p:cNvPr id="607235" name="Rectangle 2"/>
          <p:cNvSpPr>
            <a:spLocks noGrp="1" noRot="1" noChangeAspect="1" noChangeArrowheads="1" noTextEdit="1"/>
          </p:cNvSpPr>
          <p:nvPr>
            <p:ph type="sldImg"/>
          </p:nvPr>
        </p:nvSpPr>
        <p:spPr>
          <a:solidFill>
            <a:srgbClr val="FFFFFF"/>
          </a:solidFill>
          <a:ln/>
        </p:spPr>
      </p:sp>
      <p:sp>
        <p:nvSpPr>
          <p:cNvPr id="6072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&lt;Rush_w_formII_labels.jpg&gt;</a:t>
            </a:r>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7"/>
          <p:cNvSpPr>
            <a:spLocks noGrp="1" noChangeArrowheads="1"/>
          </p:cNvSpPr>
          <p:nvPr>
            <p:ph type="sldNum" sz="quarter" idx="5"/>
          </p:nvPr>
        </p:nvSpPr>
        <p:spPr>
          <a:noFill/>
        </p:spPr>
        <p:txBody>
          <a:bodyPr/>
          <a:lstStyle/>
          <a:p>
            <a:fld id="{55199152-1F8D-4AB5-B61A-B68BE9918968}" type="slidenum">
              <a:rPr lang="en-US" smtClean="0"/>
              <a:pPr/>
              <a:t>249</a:t>
            </a:fld>
            <a:endParaRPr lang="en-US"/>
          </a:p>
        </p:txBody>
      </p:sp>
      <p:sp>
        <p:nvSpPr>
          <p:cNvPr id="608259" name="Rectangle 2"/>
          <p:cNvSpPr>
            <a:spLocks noGrp="1" noRot="1" noChangeAspect="1" noChangeArrowheads="1" noTextEdit="1"/>
          </p:cNvSpPr>
          <p:nvPr>
            <p:ph type="sldImg"/>
          </p:nvPr>
        </p:nvSpPr>
        <p:spPr>
          <a:ln/>
        </p:spPr>
      </p:sp>
      <p:sp>
        <p:nvSpPr>
          <p:cNvPr id="608260" name="Rectangle 3"/>
          <p:cNvSpPr>
            <a:spLocks noGrp="1" noChangeArrowheads="1"/>
          </p:cNvSpPr>
          <p:nvPr>
            <p:ph type="body" idx="1"/>
          </p:nvPr>
        </p:nvSpPr>
        <p:spPr>
          <a:noFill/>
          <a:ln/>
        </p:spPr>
        <p:txBody>
          <a:bodyPr/>
          <a:lstStyle/>
          <a:p>
            <a:pPr eaLnBrk="1" hangingPunct="1"/>
            <a:r>
              <a:rPr lang="en-US"/>
              <a:t>&lt;pauling_formation.jpg&gt;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25</a:t>
            </a:fld>
            <a:endParaRPr lang="en-US"/>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7"/>
          <p:cNvSpPr>
            <a:spLocks noGrp="1" noChangeArrowheads="1"/>
          </p:cNvSpPr>
          <p:nvPr>
            <p:ph type="sldNum" sz="quarter" idx="5"/>
          </p:nvPr>
        </p:nvSpPr>
        <p:spPr>
          <a:noFill/>
        </p:spPr>
        <p:txBody>
          <a:bodyPr/>
          <a:lstStyle/>
          <a:p>
            <a:fld id="{1ED93F45-871C-4813-9796-0066CCADBD3D}" type="slidenum">
              <a:rPr lang="en-US" smtClean="0"/>
              <a:pPr/>
              <a:t>250</a:t>
            </a:fld>
            <a:endParaRPr lang="en-US"/>
          </a:p>
        </p:txBody>
      </p:sp>
      <p:sp>
        <p:nvSpPr>
          <p:cNvPr id="609283" name="Rectangle 1026"/>
          <p:cNvSpPr>
            <a:spLocks noGrp="1" noRot="1" noChangeAspect="1" noChangeArrowheads="1" noTextEdit="1"/>
          </p:cNvSpPr>
          <p:nvPr>
            <p:ph type="sldImg"/>
          </p:nvPr>
        </p:nvSpPr>
        <p:spPr>
          <a:ln/>
        </p:spPr>
      </p:sp>
      <p:sp>
        <p:nvSpPr>
          <p:cNvPr id="609284" name="Rectangle 1027"/>
          <p:cNvSpPr>
            <a:spLocks noGrp="1" noChangeArrowheads="1"/>
          </p:cNvSpPr>
          <p:nvPr>
            <p:ph type="body" idx="1"/>
          </p:nvPr>
        </p:nvSpPr>
        <p:spPr>
          <a:noFill/>
          <a:ln/>
        </p:spPr>
        <p:txBody>
          <a:bodyPr/>
          <a:lstStyle/>
          <a:p>
            <a:pPr eaLnBrk="1" hangingPunct="1"/>
            <a:r>
              <a:rPr lang="en-US"/>
              <a:t>&lt;pauling_pictures.jpg&gt;</a:t>
            </a:r>
            <a:endParaRPr lang="en-US" b="1"/>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7"/>
          <p:cNvSpPr>
            <a:spLocks noGrp="1" noChangeArrowheads="1"/>
          </p:cNvSpPr>
          <p:nvPr>
            <p:ph type="sldNum" sz="quarter" idx="5"/>
          </p:nvPr>
        </p:nvSpPr>
        <p:spPr>
          <a:noFill/>
        </p:spPr>
        <p:txBody>
          <a:bodyPr/>
          <a:lstStyle/>
          <a:p>
            <a:fld id="{D8BDD7D6-00E4-4D0B-B152-F9F920C16F64}" type="slidenum">
              <a:rPr lang="en-US" smtClean="0"/>
              <a:pPr/>
              <a:t>251</a:t>
            </a:fld>
            <a:endParaRPr lang="en-US"/>
          </a:p>
        </p:txBody>
      </p:sp>
      <p:sp>
        <p:nvSpPr>
          <p:cNvPr id="610307" name="Rectangle 2"/>
          <p:cNvSpPr>
            <a:spLocks noGrp="1" noRot="1" noChangeAspect="1" noChangeArrowheads="1" noTextEdit="1"/>
          </p:cNvSpPr>
          <p:nvPr>
            <p:ph type="sldImg"/>
          </p:nvPr>
        </p:nvSpPr>
        <p:spPr>
          <a:ln/>
        </p:spPr>
      </p:sp>
      <p:sp>
        <p:nvSpPr>
          <p:cNvPr id="610308" name="Rectangle 3"/>
          <p:cNvSpPr>
            <a:spLocks noGrp="1" noChangeArrowheads="1"/>
          </p:cNvSpPr>
          <p:nvPr>
            <p:ph type="body" idx="1"/>
          </p:nvPr>
        </p:nvSpPr>
        <p:spPr>
          <a:noFill/>
          <a:ln/>
        </p:spPr>
        <p:txBody>
          <a:bodyPr/>
          <a:lstStyle/>
          <a:p>
            <a:pPr eaLnBrk="1" hangingPunct="1"/>
            <a:r>
              <a:rPr lang="en-US"/>
              <a:t>&lt;pauling_pictures.jpg&gt;</a:t>
            </a:r>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7"/>
          <p:cNvSpPr>
            <a:spLocks noGrp="1" noChangeArrowheads="1"/>
          </p:cNvSpPr>
          <p:nvPr>
            <p:ph type="sldNum" sz="quarter" idx="5"/>
          </p:nvPr>
        </p:nvSpPr>
        <p:spPr>
          <a:noFill/>
        </p:spPr>
        <p:txBody>
          <a:bodyPr/>
          <a:lstStyle/>
          <a:p>
            <a:fld id="{AB133E9E-91CE-45FD-B3AE-AD86656DA86C}" type="slidenum">
              <a:rPr lang="en-US" smtClean="0"/>
              <a:pPr/>
              <a:t>252</a:t>
            </a:fld>
            <a:endParaRPr lang="en-US"/>
          </a:p>
        </p:txBody>
      </p:sp>
      <p:sp>
        <p:nvSpPr>
          <p:cNvPr id="611331" name="Rectangle 2"/>
          <p:cNvSpPr>
            <a:spLocks noGrp="1" noRot="1" noChangeAspect="1" noChangeArrowheads="1" noTextEdit="1"/>
          </p:cNvSpPr>
          <p:nvPr>
            <p:ph type="sldImg"/>
          </p:nvPr>
        </p:nvSpPr>
        <p:spPr>
          <a:ln/>
        </p:spPr>
      </p:sp>
      <p:sp>
        <p:nvSpPr>
          <p:cNvPr id="611332" name="Rectangle 3"/>
          <p:cNvSpPr>
            <a:spLocks noGrp="1" noChangeArrowheads="1"/>
          </p:cNvSpPr>
          <p:nvPr>
            <p:ph type="body" idx="1"/>
          </p:nvPr>
        </p:nvSpPr>
        <p:spPr>
          <a:noFill/>
          <a:ln/>
        </p:spPr>
        <p:txBody>
          <a:bodyPr/>
          <a:lstStyle/>
          <a:p>
            <a:pPr eaLnBrk="1" hangingPunct="1"/>
            <a:r>
              <a:rPr lang="en-US"/>
              <a:t>&lt;pauling_pictures.jpg&gt;</a:t>
            </a:r>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7"/>
          <p:cNvSpPr>
            <a:spLocks noGrp="1" noChangeArrowheads="1"/>
          </p:cNvSpPr>
          <p:nvPr>
            <p:ph type="sldNum" sz="quarter" idx="5"/>
          </p:nvPr>
        </p:nvSpPr>
        <p:spPr>
          <a:noFill/>
        </p:spPr>
        <p:txBody>
          <a:bodyPr/>
          <a:lstStyle/>
          <a:p>
            <a:fld id="{D1CCAAFA-8C4C-4AD8-84CA-A26B7DA69177}" type="slidenum">
              <a:rPr lang="en-US" smtClean="0"/>
              <a:pPr/>
              <a:t>253</a:t>
            </a:fld>
            <a:endParaRPr lang="en-US"/>
          </a:p>
        </p:txBody>
      </p:sp>
      <p:sp>
        <p:nvSpPr>
          <p:cNvPr id="612355" name="Rectangle 2"/>
          <p:cNvSpPr>
            <a:spLocks noGrp="1" noRot="1" noChangeAspect="1" noChangeArrowheads="1" noTextEdit="1"/>
          </p:cNvSpPr>
          <p:nvPr>
            <p:ph type="sldImg"/>
          </p:nvPr>
        </p:nvSpPr>
        <p:spPr>
          <a:ln/>
        </p:spPr>
      </p:sp>
      <p:sp>
        <p:nvSpPr>
          <p:cNvPr id="612356" name="Rectangle 3"/>
          <p:cNvSpPr>
            <a:spLocks noGrp="1" noChangeArrowheads="1"/>
          </p:cNvSpPr>
          <p:nvPr>
            <p:ph type="body" idx="1"/>
          </p:nvPr>
        </p:nvSpPr>
        <p:spPr>
          <a:noFill/>
          <a:ln/>
        </p:spPr>
        <p:txBody>
          <a:bodyPr/>
          <a:lstStyle/>
          <a:p>
            <a:pPr eaLnBrk="1" hangingPunct="1"/>
            <a:r>
              <a:rPr lang="en-US"/>
              <a:t>&lt;loren_day.jpg&gt;</a:t>
            </a:r>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7"/>
          <p:cNvSpPr>
            <a:spLocks noGrp="1" noChangeArrowheads="1"/>
          </p:cNvSpPr>
          <p:nvPr>
            <p:ph type="sldNum" sz="quarter" idx="5"/>
          </p:nvPr>
        </p:nvSpPr>
        <p:spPr>
          <a:noFill/>
        </p:spPr>
        <p:txBody>
          <a:bodyPr/>
          <a:lstStyle/>
          <a:p>
            <a:fld id="{B1BB596B-F46E-4D42-8EE5-21779DBE668C}" type="slidenum">
              <a:rPr lang="en-US" smtClean="0"/>
              <a:pPr/>
              <a:t>254</a:t>
            </a:fld>
            <a:endParaRPr lang="en-US"/>
          </a:p>
        </p:txBody>
      </p:sp>
      <p:sp>
        <p:nvSpPr>
          <p:cNvPr id="613379" name="Rectangle 2"/>
          <p:cNvSpPr>
            <a:spLocks noGrp="1" noRot="1" noChangeAspect="1" noChangeArrowheads="1" noTextEdit="1"/>
          </p:cNvSpPr>
          <p:nvPr>
            <p:ph type="sldImg"/>
          </p:nvPr>
        </p:nvSpPr>
        <p:spPr>
          <a:ln/>
        </p:spPr>
      </p:sp>
      <p:sp>
        <p:nvSpPr>
          <p:cNvPr id="613380" name="Rectangle 3"/>
          <p:cNvSpPr>
            <a:spLocks noGrp="1" noChangeArrowheads="1"/>
          </p:cNvSpPr>
          <p:nvPr>
            <p:ph type="body" idx="1"/>
          </p:nvPr>
        </p:nvSpPr>
        <p:spPr>
          <a:noFill/>
          <a:ln/>
        </p:spPr>
        <p:txBody>
          <a:bodyPr/>
          <a:lstStyle/>
          <a:p>
            <a:pPr eaLnBrk="1" hangingPunct="1"/>
            <a:r>
              <a:rPr lang="en-US"/>
              <a:t>&lt;form_iv_top_view.jpg&gt;, &lt;form_iv_xz.jpg&gt; and &lt;form_iv-zy.jpg&gt;</a:t>
            </a:r>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7"/>
          <p:cNvSpPr>
            <a:spLocks noGrp="1" noChangeArrowheads="1"/>
          </p:cNvSpPr>
          <p:nvPr>
            <p:ph type="sldNum" sz="quarter" idx="5"/>
          </p:nvPr>
        </p:nvSpPr>
        <p:spPr>
          <a:noFill/>
        </p:spPr>
        <p:txBody>
          <a:bodyPr/>
          <a:lstStyle/>
          <a:p>
            <a:fld id="{9546A3BD-972F-4E36-B890-1B2927A75B3C}" type="slidenum">
              <a:rPr lang="en-US" smtClean="0"/>
              <a:pPr/>
              <a:t>255</a:t>
            </a:fld>
            <a:endParaRPr lang="en-US"/>
          </a:p>
        </p:txBody>
      </p:sp>
      <p:sp>
        <p:nvSpPr>
          <p:cNvPr id="614403" name="Rectangle 2"/>
          <p:cNvSpPr>
            <a:spLocks noGrp="1" noRot="1" noChangeAspect="1" noChangeArrowheads="1" noTextEdit="1"/>
          </p:cNvSpPr>
          <p:nvPr>
            <p:ph type="sldImg"/>
          </p:nvPr>
        </p:nvSpPr>
        <p:spPr>
          <a:ln/>
        </p:spPr>
      </p:sp>
      <p:sp>
        <p:nvSpPr>
          <p:cNvPr id="614404" name="Rectangle 3"/>
          <p:cNvSpPr>
            <a:spLocks noGrp="1" noChangeArrowheads="1"/>
          </p:cNvSpPr>
          <p:nvPr>
            <p:ph type="body" idx="1"/>
          </p:nvPr>
        </p:nvSpPr>
        <p:spPr>
          <a:noFill/>
          <a:ln/>
        </p:spPr>
        <p:txBody>
          <a:bodyPr/>
          <a:lstStyle/>
          <a:p>
            <a:pPr eaLnBrk="1" hangingPunct="1"/>
            <a:r>
              <a:rPr lang="en-US"/>
              <a:t>&lt;form_iv.avi&gt;</a:t>
            </a:r>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7"/>
          <p:cNvSpPr>
            <a:spLocks noGrp="1" noChangeArrowheads="1"/>
          </p:cNvSpPr>
          <p:nvPr>
            <p:ph type="sldNum" sz="quarter" idx="5"/>
          </p:nvPr>
        </p:nvSpPr>
        <p:spPr>
          <a:noFill/>
        </p:spPr>
        <p:txBody>
          <a:bodyPr/>
          <a:lstStyle/>
          <a:p>
            <a:fld id="{9CB64166-1559-43FD-BF04-36CCE2FDBFC8}" type="slidenum">
              <a:rPr lang="en-US" smtClean="0"/>
              <a:pPr/>
              <a:t>256</a:t>
            </a:fld>
            <a:endParaRPr lang="en-US"/>
          </a:p>
        </p:txBody>
      </p:sp>
      <p:sp>
        <p:nvSpPr>
          <p:cNvPr id="615427" name="Rectangle 2"/>
          <p:cNvSpPr>
            <a:spLocks noGrp="1" noRot="1" noChangeAspect="1" noChangeArrowheads="1" noTextEdit="1"/>
          </p:cNvSpPr>
          <p:nvPr>
            <p:ph type="sldImg"/>
          </p:nvPr>
        </p:nvSpPr>
        <p:spPr>
          <a:solidFill>
            <a:srgbClr val="FFFFFF"/>
          </a:solidFill>
          <a:ln/>
        </p:spPr>
      </p:sp>
      <p:sp>
        <p:nvSpPr>
          <p:cNvPr id="615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257</a:t>
            </a:fld>
            <a:endParaRPr lang="en-US"/>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7"/>
          <p:cNvSpPr>
            <a:spLocks noGrp="1" noChangeArrowheads="1"/>
          </p:cNvSpPr>
          <p:nvPr>
            <p:ph type="sldNum" sz="quarter" idx="5"/>
          </p:nvPr>
        </p:nvSpPr>
        <p:spPr>
          <a:noFill/>
        </p:spPr>
        <p:txBody>
          <a:bodyPr/>
          <a:lstStyle/>
          <a:p>
            <a:fld id="{9014226E-C140-48AF-838D-AFA7B310916B}" type="slidenum">
              <a:rPr lang="en-US" smtClean="0"/>
              <a:pPr/>
              <a:t>258</a:t>
            </a:fld>
            <a:endParaRPr lang="en-US"/>
          </a:p>
        </p:txBody>
      </p:sp>
      <p:sp>
        <p:nvSpPr>
          <p:cNvPr id="616451" name="Rectangle 2"/>
          <p:cNvSpPr>
            <a:spLocks noGrp="1" noRot="1" noChangeAspect="1" noChangeArrowheads="1" noTextEdit="1"/>
          </p:cNvSpPr>
          <p:nvPr>
            <p:ph type="sldImg"/>
          </p:nvPr>
        </p:nvSpPr>
        <p:spPr>
          <a:solidFill>
            <a:srgbClr val="FFFFFF"/>
          </a:solidFill>
          <a:ln/>
        </p:spPr>
      </p:sp>
      <p:sp>
        <p:nvSpPr>
          <p:cNvPr id="6164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&lt;Mt_Everest5_hi-res.jpg&gt;</a:t>
            </a:r>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7"/>
          <p:cNvSpPr>
            <a:spLocks noGrp="1" noChangeArrowheads="1"/>
          </p:cNvSpPr>
          <p:nvPr>
            <p:ph type="sldNum" sz="quarter" idx="5"/>
          </p:nvPr>
        </p:nvSpPr>
        <p:spPr>
          <a:noFill/>
        </p:spPr>
        <p:txBody>
          <a:bodyPr/>
          <a:lstStyle/>
          <a:p>
            <a:fld id="{3EF7E2AC-5561-48F9-B988-F4D486F889D4}" type="slidenum">
              <a:rPr lang="en-US" smtClean="0"/>
              <a:pPr/>
              <a:t>259</a:t>
            </a:fld>
            <a:endParaRPr lang="en-US"/>
          </a:p>
        </p:txBody>
      </p:sp>
      <p:sp>
        <p:nvSpPr>
          <p:cNvPr id="617475" name="Rectangle 2"/>
          <p:cNvSpPr>
            <a:spLocks noGrp="1" noRot="1" noChangeAspect="1" noChangeArrowheads="1" noTextEdit="1"/>
          </p:cNvSpPr>
          <p:nvPr>
            <p:ph type="sldImg"/>
          </p:nvPr>
        </p:nvSpPr>
        <p:spPr>
          <a:ln/>
        </p:spPr>
      </p:sp>
      <p:sp>
        <p:nvSpPr>
          <p:cNvPr id="617476" name="Rectangle 3"/>
          <p:cNvSpPr>
            <a:spLocks noGrp="1" noChangeArrowheads="1"/>
          </p:cNvSpPr>
          <p:nvPr>
            <p:ph type="body" idx="1"/>
          </p:nvPr>
        </p:nvSpPr>
        <p:spPr>
          <a:noFill/>
          <a:ln/>
        </p:spPr>
        <p:txBody>
          <a:bodyPr/>
          <a:lstStyle/>
          <a:p>
            <a:pPr eaLnBrk="1" hangingPunct="1"/>
            <a:r>
              <a:rPr lang="en-US"/>
              <a:t>&lt;mt_everest_reverse.avi&gt;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26</a:t>
            </a:fld>
            <a:endParaRPr lang="en-US"/>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7"/>
          <p:cNvSpPr>
            <a:spLocks noGrp="1" noChangeArrowheads="1"/>
          </p:cNvSpPr>
          <p:nvPr>
            <p:ph type="sldNum" sz="quarter" idx="5"/>
          </p:nvPr>
        </p:nvSpPr>
        <p:spPr>
          <a:noFill/>
        </p:spPr>
        <p:txBody>
          <a:bodyPr/>
          <a:lstStyle/>
          <a:p>
            <a:fld id="{AEB4660D-5980-4CD8-9EC1-874975248308}" type="slidenum">
              <a:rPr lang="en-US" smtClean="0"/>
              <a:pPr/>
              <a:t>260</a:t>
            </a:fld>
            <a:endParaRPr lang="en-US"/>
          </a:p>
        </p:txBody>
      </p:sp>
      <p:sp>
        <p:nvSpPr>
          <p:cNvPr id="618499" name="Rectangle 2"/>
          <p:cNvSpPr>
            <a:spLocks noGrp="1" noRot="1" noChangeAspect="1" noChangeArrowheads="1" noTextEdit="1"/>
          </p:cNvSpPr>
          <p:nvPr>
            <p:ph type="sldImg"/>
          </p:nvPr>
        </p:nvSpPr>
        <p:spPr>
          <a:ln/>
        </p:spPr>
      </p:sp>
      <p:sp>
        <p:nvSpPr>
          <p:cNvPr id="618500" name="Rectangle 3"/>
          <p:cNvSpPr>
            <a:spLocks noGrp="1" noChangeArrowheads="1"/>
          </p:cNvSpPr>
          <p:nvPr>
            <p:ph type="body" idx="1"/>
          </p:nvPr>
        </p:nvSpPr>
        <p:spPr>
          <a:noFill/>
          <a:ln/>
        </p:spPr>
        <p:txBody>
          <a:bodyPr/>
          <a:lstStyle/>
          <a:p>
            <a:pPr eaLnBrk="1" hangingPunct="1"/>
            <a:r>
              <a:rPr lang="en-US"/>
              <a:t>&lt;Mt_Everst_start-hi_res.jpg&gt; (with green text box).</a:t>
            </a: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7"/>
          <p:cNvSpPr>
            <a:spLocks noGrp="1" noChangeArrowheads="1"/>
          </p:cNvSpPr>
          <p:nvPr>
            <p:ph type="sldNum" sz="quarter" idx="5"/>
          </p:nvPr>
        </p:nvSpPr>
        <p:spPr>
          <a:noFill/>
        </p:spPr>
        <p:txBody>
          <a:bodyPr/>
          <a:lstStyle/>
          <a:p>
            <a:fld id="{1E2A465E-6620-4D10-8606-9364890B3BFA}" type="slidenum">
              <a:rPr lang="en-US" smtClean="0"/>
              <a:pPr/>
              <a:t>261</a:t>
            </a:fld>
            <a:endParaRPr lang="en-US"/>
          </a:p>
        </p:txBody>
      </p:sp>
      <p:sp>
        <p:nvSpPr>
          <p:cNvPr id="619523" name="Rectangle 2"/>
          <p:cNvSpPr>
            <a:spLocks noGrp="1" noRot="1" noChangeAspect="1" noChangeArrowheads="1" noTextEdit="1"/>
          </p:cNvSpPr>
          <p:nvPr>
            <p:ph type="sldImg"/>
          </p:nvPr>
        </p:nvSpPr>
        <p:spPr>
          <a:ln/>
        </p:spPr>
      </p:sp>
      <p:sp>
        <p:nvSpPr>
          <p:cNvPr id="619524" name="Rectangle 3"/>
          <p:cNvSpPr>
            <a:spLocks noGrp="1" noChangeArrowheads="1"/>
          </p:cNvSpPr>
          <p:nvPr>
            <p:ph type="body" idx="1"/>
          </p:nvPr>
        </p:nvSpPr>
        <p:spPr>
          <a:noFill/>
          <a:ln/>
        </p:spPr>
        <p:txBody>
          <a:bodyPr/>
          <a:lstStyle/>
          <a:p>
            <a:pPr eaLnBrk="1" hangingPunct="1"/>
            <a:r>
              <a:rPr lang="en-US"/>
              <a:t>&lt;mt_everest.avi&gt;</a:t>
            </a:r>
          </a:p>
          <a:p>
            <a:pPr eaLnBrk="1" hangingPunct="1"/>
            <a:endParaRPr lang="en-US"/>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7"/>
          <p:cNvSpPr>
            <a:spLocks noGrp="1" noChangeArrowheads="1"/>
          </p:cNvSpPr>
          <p:nvPr>
            <p:ph type="sldNum" sz="quarter" idx="5"/>
          </p:nvPr>
        </p:nvSpPr>
        <p:spPr>
          <a:noFill/>
        </p:spPr>
        <p:txBody>
          <a:bodyPr/>
          <a:lstStyle/>
          <a:p>
            <a:fld id="{1BFBA0E0-0289-409C-BC78-9E85E84AC9ED}" type="slidenum">
              <a:rPr lang="en-US" smtClean="0"/>
              <a:pPr/>
              <a:t>262</a:t>
            </a:fld>
            <a:endParaRPr lang="en-US"/>
          </a:p>
        </p:txBody>
      </p:sp>
      <p:sp>
        <p:nvSpPr>
          <p:cNvPr id="620547" name="Rectangle 2"/>
          <p:cNvSpPr>
            <a:spLocks noGrp="1" noRot="1" noChangeAspect="1" noChangeArrowheads="1" noTextEdit="1"/>
          </p:cNvSpPr>
          <p:nvPr>
            <p:ph type="sldImg"/>
          </p:nvPr>
        </p:nvSpPr>
        <p:spPr>
          <a:ln/>
        </p:spPr>
      </p:sp>
      <p:sp>
        <p:nvSpPr>
          <p:cNvPr id="620548" name="Rectangle 3"/>
          <p:cNvSpPr>
            <a:spLocks noGrp="1" noChangeArrowheads="1"/>
          </p:cNvSpPr>
          <p:nvPr>
            <p:ph type="body" idx="1"/>
          </p:nvPr>
        </p:nvSpPr>
        <p:spPr>
          <a:noFill/>
          <a:ln/>
        </p:spPr>
        <p:txBody>
          <a:bodyPr/>
          <a:lstStyle/>
          <a:p>
            <a:pPr eaLnBrk="1" hangingPunct="1"/>
            <a:r>
              <a:rPr lang="en-US"/>
              <a:t>&lt;Mt_Everest5_hi-res.jpg&gt;</a:t>
            </a:r>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7"/>
          <p:cNvSpPr>
            <a:spLocks noGrp="1" noChangeArrowheads="1"/>
          </p:cNvSpPr>
          <p:nvPr>
            <p:ph type="sldNum" sz="quarter" idx="5"/>
          </p:nvPr>
        </p:nvSpPr>
        <p:spPr>
          <a:noFill/>
        </p:spPr>
        <p:txBody>
          <a:bodyPr/>
          <a:lstStyle/>
          <a:p>
            <a:fld id="{697E1721-88D3-491D-8A2B-0D5397528002}" type="slidenum">
              <a:rPr lang="en-US" smtClean="0"/>
              <a:pPr/>
              <a:t>263</a:t>
            </a:fld>
            <a:endParaRPr lang="en-US"/>
          </a:p>
        </p:txBody>
      </p:sp>
      <p:sp>
        <p:nvSpPr>
          <p:cNvPr id="621571" name="Rectangle 2"/>
          <p:cNvSpPr>
            <a:spLocks noGrp="1" noRot="1" noChangeAspect="1" noChangeArrowheads="1" noTextEdit="1"/>
          </p:cNvSpPr>
          <p:nvPr>
            <p:ph type="sldImg"/>
          </p:nvPr>
        </p:nvSpPr>
        <p:spPr>
          <a:ln/>
        </p:spPr>
      </p:sp>
      <p:sp>
        <p:nvSpPr>
          <p:cNvPr id="621572" name="Rectangle 3"/>
          <p:cNvSpPr>
            <a:spLocks noGrp="1" noChangeArrowheads="1"/>
          </p:cNvSpPr>
          <p:nvPr>
            <p:ph type="body" idx="1"/>
          </p:nvPr>
        </p:nvSpPr>
        <p:spPr>
          <a:noFill/>
          <a:ln/>
        </p:spPr>
        <p:txBody>
          <a:bodyPr/>
          <a:lstStyle/>
          <a:p>
            <a:pPr eaLnBrk="1" hangingPunct="1"/>
            <a:r>
              <a:rPr lang="en-US"/>
              <a:t>&lt;linking_number.jpg&gt;</a:t>
            </a:r>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7"/>
          <p:cNvSpPr>
            <a:spLocks noGrp="1" noChangeArrowheads="1"/>
          </p:cNvSpPr>
          <p:nvPr>
            <p:ph type="sldNum" sz="quarter" idx="5"/>
          </p:nvPr>
        </p:nvSpPr>
        <p:spPr>
          <a:noFill/>
        </p:spPr>
        <p:txBody>
          <a:bodyPr/>
          <a:lstStyle/>
          <a:p>
            <a:fld id="{C05E8D3E-934F-4249-B453-BD79C1DB723A}" type="slidenum">
              <a:rPr lang="en-US" smtClean="0"/>
              <a:pPr/>
              <a:t>264</a:t>
            </a:fld>
            <a:endParaRPr lang="en-US"/>
          </a:p>
        </p:txBody>
      </p:sp>
      <p:sp>
        <p:nvSpPr>
          <p:cNvPr id="622595" name="Rectangle 2"/>
          <p:cNvSpPr>
            <a:spLocks noGrp="1" noRot="1" noChangeAspect="1" noChangeArrowheads="1" noTextEdit="1"/>
          </p:cNvSpPr>
          <p:nvPr>
            <p:ph type="sldImg"/>
          </p:nvPr>
        </p:nvSpPr>
        <p:spPr>
          <a:solidFill>
            <a:srgbClr val="FFFFFF"/>
          </a:solidFill>
          <a:ln/>
        </p:spPr>
      </p:sp>
      <p:sp>
        <p:nvSpPr>
          <p:cNvPr id="6225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&lt;linking_number.jpg&gt;</a:t>
            </a: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7"/>
          <p:cNvSpPr>
            <a:spLocks noGrp="1" noChangeArrowheads="1"/>
          </p:cNvSpPr>
          <p:nvPr>
            <p:ph type="sldNum" sz="quarter" idx="5"/>
          </p:nvPr>
        </p:nvSpPr>
        <p:spPr>
          <a:noFill/>
        </p:spPr>
        <p:txBody>
          <a:bodyPr/>
          <a:lstStyle/>
          <a:p>
            <a:fld id="{317FEDA5-443A-45E6-BAAD-8FCF9364D25B}" type="slidenum">
              <a:rPr lang="en-US" smtClean="0"/>
              <a:pPr/>
              <a:t>265</a:t>
            </a:fld>
            <a:endParaRPr lang="en-US"/>
          </a:p>
        </p:txBody>
      </p:sp>
      <p:sp>
        <p:nvSpPr>
          <p:cNvPr id="623619" name="Rectangle 2"/>
          <p:cNvSpPr>
            <a:spLocks noGrp="1" noRot="1" noChangeAspect="1" noChangeArrowheads="1" noTextEdit="1"/>
          </p:cNvSpPr>
          <p:nvPr>
            <p:ph type="sldImg"/>
          </p:nvPr>
        </p:nvSpPr>
        <p:spPr>
          <a:solidFill>
            <a:srgbClr val="FFFFFF"/>
          </a:solidFill>
          <a:ln/>
        </p:spPr>
      </p:sp>
      <p:sp>
        <p:nvSpPr>
          <p:cNvPr id="623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&lt;linking_number.jpg&gt;</a:t>
            </a: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7"/>
          <p:cNvSpPr>
            <a:spLocks noGrp="1" noChangeArrowheads="1"/>
          </p:cNvSpPr>
          <p:nvPr>
            <p:ph type="sldNum" sz="quarter" idx="5"/>
          </p:nvPr>
        </p:nvSpPr>
        <p:spPr>
          <a:noFill/>
        </p:spPr>
        <p:txBody>
          <a:bodyPr/>
          <a:lstStyle/>
          <a:p>
            <a:fld id="{457F943A-8F25-4E8A-8B02-4D414D11D54E}" type="slidenum">
              <a:rPr lang="en-US" smtClean="0"/>
              <a:pPr/>
              <a:t>266</a:t>
            </a:fld>
            <a:endParaRPr lang="en-US"/>
          </a:p>
        </p:txBody>
      </p:sp>
      <p:sp>
        <p:nvSpPr>
          <p:cNvPr id="624643" name="Rectangle 2"/>
          <p:cNvSpPr>
            <a:spLocks noGrp="1" noRot="1" noChangeAspect="1" noChangeArrowheads="1" noTextEdit="1"/>
          </p:cNvSpPr>
          <p:nvPr>
            <p:ph type="sldImg"/>
          </p:nvPr>
        </p:nvSpPr>
        <p:spPr>
          <a:solidFill>
            <a:srgbClr val="FFFFFF"/>
          </a:solidFill>
          <a:ln/>
        </p:spPr>
      </p:sp>
      <p:sp>
        <p:nvSpPr>
          <p:cNvPr id="6246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&lt;linking_number.jpg&gt;</a:t>
            </a:r>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267</a:t>
            </a:fld>
            <a:endParaRPr lang="en-US"/>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7"/>
          <p:cNvSpPr>
            <a:spLocks noGrp="1" noChangeArrowheads="1"/>
          </p:cNvSpPr>
          <p:nvPr>
            <p:ph type="sldNum" sz="quarter" idx="5"/>
          </p:nvPr>
        </p:nvSpPr>
        <p:spPr>
          <a:noFill/>
        </p:spPr>
        <p:txBody>
          <a:bodyPr/>
          <a:lstStyle/>
          <a:p>
            <a:fld id="{7231370C-1764-428D-9ED2-071C1696F27E}" type="slidenum">
              <a:rPr lang="en-US" smtClean="0"/>
              <a:pPr/>
              <a:t>268</a:t>
            </a:fld>
            <a:endParaRPr lang="en-US"/>
          </a:p>
        </p:txBody>
      </p:sp>
      <p:sp>
        <p:nvSpPr>
          <p:cNvPr id="625667" name="Rectangle 2"/>
          <p:cNvSpPr>
            <a:spLocks noGrp="1" noRot="1" noChangeAspect="1" noChangeArrowheads="1" noTextEdit="1"/>
          </p:cNvSpPr>
          <p:nvPr>
            <p:ph type="sldImg"/>
          </p:nvPr>
        </p:nvSpPr>
        <p:spPr>
          <a:solidFill>
            <a:srgbClr val="FFFFFF"/>
          </a:solidFill>
          <a:ln/>
        </p:spPr>
      </p:sp>
      <p:sp>
        <p:nvSpPr>
          <p:cNvPr id="6256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&lt;linking_number.jpg&gt;</a:t>
            </a:r>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269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27</a:t>
            </a:fld>
            <a:endParaRPr lang="en-US"/>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7"/>
          <p:cNvSpPr>
            <a:spLocks noGrp="1" noChangeArrowheads="1"/>
          </p:cNvSpPr>
          <p:nvPr>
            <p:ph type="sldNum" sz="quarter" idx="5"/>
          </p:nvPr>
        </p:nvSpPr>
        <p:spPr>
          <a:noFill/>
        </p:spPr>
        <p:txBody>
          <a:bodyPr/>
          <a:lstStyle/>
          <a:p>
            <a:fld id="{CDA1B5C8-019F-434A-9987-9C8B703B1D33}" type="slidenum">
              <a:rPr lang="en-US" smtClean="0"/>
              <a:pPr/>
              <a:t>270</a:t>
            </a:fld>
            <a:endParaRPr lang="en-US"/>
          </a:p>
        </p:txBody>
      </p:sp>
      <p:sp>
        <p:nvSpPr>
          <p:cNvPr id="626691" name="Rectangle 2"/>
          <p:cNvSpPr>
            <a:spLocks noGrp="1" noRot="1" noChangeAspect="1" noChangeArrowheads="1" noTextEdit="1"/>
          </p:cNvSpPr>
          <p:nvPr>
            <p:ph type="sldImg"/>
          </p:nvPr>
        </p:nvSpPr>
        <p:spPr>
          <a:ln/>
        </p:spPr>
      </p:sp>
      <p:sp>
        <p:nvSpPr>
          <p:cNvPr id="626692" name="Rectangle 3"/>
          <p:cNvSpPr>
            <a:spLocks noGrp="1" noChangeArrowheads="1"/>
          </p:cNvSpPr>
          <p:nvPr>
            <p:ph type="body" idx="1"/>
          </p:nvPr>
        </p:nvSpPr>
        <p:spPr>
          <a:noFill/>
          <a:ln/>
        </p:spPr>
        <p:txBody>
          <a:bodyPr/>
          <a:lstStyle/>
          <a:p>
            <a:pPr eaLnBrk="1" hangingPunct="1"/>
            <a:r>
              <a:rPr lang="en-US"/>
              <a:t>&lt;replicative_inter_1.jpg&gt;</a:t>
            </a:r>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271</a:t>
            </a:fld>
            <a:endParaRPr lang="en-US"/>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7"/>
          <p:cNvSpPr>
            <a:spLocks noGrp="1" noChangeArrowheads="1"/>
          </p:cNvSpPr>
          <p:nvPr>
            <p:ph type="sldNum" sz="quarter" idx="5"/>
          </p:nvPr>
        </p:nvSpPr>
        <p:spPr>
          <a:noFill/>
        </p:spPr>
        <p:txBody>
          <a:bodyPr/>
          <a:lstStyle/>
          <a:p>
            <a:fld id="{831F6150-BA1A-47B2-B582-CC73B74C3C7B}" type="slidenum">
              <a:rPr lang="en-US" smtClean="0"/>
              <a:pPr/>
              <a:t>272</a:t>
            </a:fld>
            <a:endParaRPr lang="en-US"/>
          </a:p>
        </p:txBody>
      </p:sp>
      <p:sp>
        <p:nvSpPr>
          <p:cNvPr id="627715" name="Rectangle 2"/>
          <p:cNvSpPr>
            <a:spLocks noGrp="1" noRot="1" noChangeAspect="1" noChangeArrowheads="1" noTextEdit="1"/>
          </p:cNvSpPr>
          <p:nvPr>
            <p:ph type="sldImg"/>
          </p:nvPr>
        </p:nvSpPr>
        <p:spPr>
          <a:solidFill>
            <a:srgbClr val="FFFFFF"/>
          </a:solidFill>
          <a:ln/>
        </p:spPr>
      </p:sp>
      <p:sp>
        <p:nvSpPr>
          <p:cNvPr id="6277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&lt;Planet of the Apes2.jpg&gt;.  Height 3.44”, width 9”.  &lt;3BNA-black.avi&gt; (MPEG better large, but at this size no difference, yet twice the file size).</a:t>
            </a:r>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7"/>
          <p:cNvSpPr>
            <a:spLocks noGrp="1" noChangeArrowheads="1"/>
          </p:cNvSpPr>
          <p:nvPr>
            <p:ph type="sldNum" sz="quarter" idx="5"/>
          </p:nvPr>
        </p:nvSpPr>
        <p:spPr>
          <a:noFill/>
        </p:spPr>
        <p:txBody>
          <a:bodyPr/>
          <a:lstStyle/>
          <a:p>
            <a:fld id="{EC62BBBE-5094-4718-98D1-43E30B424901}" type="slidenum">
              <a:rPr lang="en-US" smtClean="0"/>
              <a:pPr/>
              <a:t>273</a:t>
            </a:fld>
            <a:endParaRPr lang="en-US"/>
          </a:p>
        </p:txBody>
      </p:sp>
      <p:sp>
        <p:nvSpPr>
          <p:cNvPr id="628739" name="Rectangle 2"/>
          <p:cNvSpPr>
            <a:spLocks noGrp="1" noRot="1" noChangeAspect="1" noChangeArrowheads="1" noTextEdit="1"/>
          </p:cNvSpPr>
          <p:nvPr>
            <p:ph type="sldImg"/>
          </p:nvPr>
        </p:nvSpPr>
        <p:spPr>
          <a:solidFill>
            <a:srgbClr val="FFFFFF"/>
          </a:solidFill>
          <a:ln/>
        </p:spPr>
      </p:sp>
      <p:sp>
        <p:nvSpPr>
          <p:cNvPr id="6287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&lt;mt_everest.avi&gt;</a:t>
            </a:r>
          </a:p>
          <a:p>
            <a:pPr eaLnBrk="1" hangingPunct="1"/>
            <a:endParaRPr lang="en-US"/>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274</a:t>
            </a:fld>
            <a:endParaRPr lang="en-US"/>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275</a:t>
            </a:fld>
            <a:endParaRPr lang="en-US"/>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7"/>
          <p:cNvSpPr>
            <a:spLocks noGrp="1" noChangeArrowheads="1"/>
          </p:cNvSpPr>
          <p:nvPr>
            <p:ph type="sldNum" sz="quarter" idx="5"/>
          </p:nvPr>
        </p:nvSpPr>
        <p:spPr>
          <a:noFill/>
        </p:spPr>
        <p:txBody>
          <a:bodyPr/>
          <a:lstStyle/>
          <a:p>
            <a:fld id="{F2F1DD5F-6269-4009-B10B-51249281C5D3}" type="slidenum">
              <a:rPr lang="en-US" smtClean="0"/>
              <a:pPr/>
              <a:t>276</a:t>
            </a:fld>
            <a:endParaRPr lang="en-US"/>
          </a:p>
        </p:txBody>
      </p:sp>
      <p:sp>
        <p:nvSpPr>
          <p:cNvPr id="629763" name="Rectangle 2"/>
          <p:cNvSpPr>
            <a:spLocks noGrp="1" noRot="1" noChangeAspect="1" noChangeArrowheads="1" noTextEdit="1"/>
          </p:cNvSpPr>
          <p:nvPr>
            <p:ph type="sldImg"/>
          </p:nvPr>
        </p:nvSpPr>
        <p:spPr>
          <a:ln/>
        </p:spPr>
      </p:sp>
      <p:sp>
        <p:nvSpPr>
          <p:cNvPr id="629764" name="Rectangle 3"/>
          <p:cNvSpPr>
            <a:spLocks noGrp="1" noChangeArrowheads="1"/>
          </p:cNvSpPr>
          <p:nvPr>
            <p:ph type="body" idx="1"/>
          </p:nvPr>
        </p:nvSpPr>
        <p:spPr>
          <a:noFill/>
          <a:ln/>
        </p:spPr>
        <p:txBody>
          <a:bodyPr/>
          <a:lstStyle/>
          <a:p>
            <a:pPr eaLnBrk="1" hangingPunct="1"/>
            <a:r>
              <a:rPr lang="en-US"/>
              <a:t>&lt;topoisomerase.jpg&gt;</a:t>
            </a:r>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Rectangle 7"/>
          <p:cNvSpPr>
            <a:spLocks noGrp="1" noChangeArrowheads="1"/>
          </p:cNvSpPr>
          <p:nvPr>
            <p:ph type="sldNum" sz="quarter" idx="5"/>
          </p:nvPr>
        </p:nvSpPr>
        <p:spPr>
          <a:noFill/>
        </p:spPr>
        <p:txBody>
          <a:bodyPr/>
          <a:lstStyle/>
          <a:p>
            <a:fld id="{DF480B59-7FC7-4A68-8F65-9B749D6EBBD3}" type="slidenum">
              <a:rPr lang="en-US" smtClean="0"/>
              <a:pPr/>
              <a:t>277</a:t>
            </a:fld>
            <a:endParaRPr lang="en-US"/>
          </a:p>
        </p:txBody>
      </p:sp>
      <p:sp>
        <p:nvSpPr>
          <p:cNvPr id="630787" name="Rectangle 2"/>
          <p:cNvSpPr>
            <a:spLocks noGrp="1" noRot="1" noChangeAspect="1" noChangeArrowheads="1" noTextEdit="1"/>
          </p:cNvSpPr>
          <p:nvPr>
            <p:ph type="sldImg"/>
          </p:nvPr>
        </p:nvSpPr>
        <p:spPr>
          <a:solidFill>
            <a:srgbClr val="FFFFFF"/>
          </a:solidFill>
          <a:ln/>
        </p:spPr>
      </p:sp>
      <p:sp>
        <p:nvSpPr>
          <p:cNvPr id="630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7"/>
          <p:cNvSpPr>
            <a:spLocks noGrp="1" noChangeArrowheads="1"/>
          </p:cNvSpPr>
          <p:nvPr>
            <p:ph type="sldNum" sz="quarter" idx="5"/>
          </p:nvPr>
        </p:nvSpPr>
        <p:spPr>
          <a:noFill/>
        </p:spPr>
        <p:txBody>
          <a:bodyPr/>
          <a:lstStyle/>
          <a:p>
            <a:fld id="{21CE7566-557B-4905-82AB-68CD073EC228}" type="slidenum">
              <a:rPr lang="en-US" smtClean="0"/>
              <a:pPr/>
              <a:t>278</a:t>
            </a:fld>
            <a:endParaRPr lang="en-US"/>
          </a:p>
        </p:txBody>
      </p:sp>
      <p:sp>
        <p:nvSpPr>
          <p:cNvPr id="631811" name="Rectangle 2"/>
          <p:cNvSpPr>
            <a:spLocks noGrp="1" noRot="1" noChangeAspect="1" noChangeArrowheads="1" noTextEdit="1"/>
          </p:cNvSpPr>
          <p:nvPr>
            <p:ph type="sldImg"/>
          </p:nvPr>
        </p:nvSpPr>
        <p:spPr>
          <a:solidFill>
            <a:srgbClr val="FFFFFF"/>
          </a:solidFill>
          <a:ln/>
        </p:spPr>
      </p:sp>
      <p:sp>
        <p:nvSpPr>
          <p:cNvPr id="6318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&lt;topoisomerase.jpg&gt;</a:t>
            </a:r>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7"/>
          <p:cNvSpPr>
            <a:spLocks noGrp="1" noChangeArrowheads="1"/>
          </p:cNvSpPr>
          <p:nvPr>
            <p:ph type="sldNum" sz="quarter" idx="5"/>
          </p:nvPr>
        </p:nvSpPr>
        <p:spPr>
          <a:noFill/>
        </p:spPr>
        <p:txBody>
          <a:bodyPr/>
          <a:lstStyle/>
          <a:p>
            <a:fld id="{0AB21908-5625-4FF1-8DCF-D45CA71D393C}" type="slidenum">
              <a:rPr lang="en-US" smtClean="0"/>
              <a:pPr/>
              <a:t>279</a:t>
            </a:fld>
            <a:endParaRPr lang="en-US"/>
          </a:p>
        </p:txBody>
      </p:sp>
      <p:sp>
        <p:nvSpPr>
          <p:cNvPr id="632835" name="Rectangle 2"/>
          <p:cNvSpPr>
            <a:spLocks noGrp="1" noRot="1" noChangeAspect="1" noChangeArrowheads="1" noTextEdit="1"/>
          </p:cNvSpPr>
          <p:nvPr>
            <p:ph type="sldImg"/>
          </p:nvPr>
        </p:nvSpPr>
        <p:spPr>
          <a:solidFill>
            <a:srgbClr val="FFFFFF"/>
          </a:solidFill>
          <a:ln/>
        </p:spPr>
      </p:sp>
      <p:sp>
        <p:nvSpPr>
          <p:cNvPr id="6328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7"/>
          <p:cNvSpPr>
            <a:spLocks noGrp="1" noChangeArrowheads="1"/>
          </p:cNvSpPr>
          <p:nvPr>
            <p:ph type="sldNum" sz="quarter" idx="5"/>
          </p:nvPr>
        </p:nvSpPr>
        <p:spPr>
          <a:noFill/>
        </p:spPr>
        <p:txBody>
          <a:bodyPr/>
          <a:lstStyle/>
          <a:p>
            <a:fld id="{5E17111A-29D8-475F-B9B7-4CE706152511}" type="slidenum">
              <a:rPr lang="en-US" smtClean="0"/>
              <a:pPr/>
              <a:t>28</a:t>
            </a:fld>
            <a:endParaRPr lang="en-US"/>
          </a:p>
        </p:txBody>
      </p:sp>
      <p:sp>
        <p:nvSpPr>
          <p:cNvPr id="457731" name="Rectangle 2"/>
          <p:cNvSpPr>
            <a:spLocks noGrp="1" noRot="1" noChangeAspect="1" noChangeArrowheads="1" noTextEdit="1"/>
          </p:cNvSpPr>
          <p:nvPr>
            <p:ph type="sldImg"/>
          </p:nvPr>
        </p:nvSpPr>
        <p:spPr>
          <a:ln/>
        </p:spPr>
      </p:sp>
      <p:sp>
        <p:nvSpPr>
          <p:cNvPr id="457732" name="Rectangle 3"/>
          <p:cNvSpPr>
            <a:spLocks noGrp="1" noChangeArrowheads="1"/>
          </p:cNvSpPr>
          <p:nvPr>
            <p:ph type="body" idx="1"/>
          </p:nvPr>
        </p:nvSpPr>
        <p:spPr>
          <a:noFill/>
          <a:ln/>
        </p:spPr>
        <p:txBody>
          <a:bodyPr/>
          <a:lstStyle/>
          <a:p>
            <a:pPr eaLnBrk="1" hangingPunct="1"/>
            <a:r>
              <a:rPr lang="en-US"/>
              <a:t>&lt;cairns_cshsqb.jpg&gt;</a:t>
            </a:r>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7"/>
          <p:cNvSpPr>
            <a:spLocks noGrp="1" noChangeArrowheads="1"/>
          </p:cNvSpPr>
          <p:nvPr>
            <p:ph type="sldNum" sz="quarter" idx="5"/>
          </p:nvPr>
        </p:nvSpPr>
        <p:spPr>
          <a:noFill/>
        </p:spPr>
        <p:txBody>
          <a:bodyPr/>
          <a:lstStyle/>
          <a:p>
            <a:fld id="{6562FBDB-116B-4562-8B8E-6A60DCD65273}" type="slidenum">
              <a:rPr lang="en-US" smtClean="0"/>
              <a:pPr/>
              <a:t>280</a:t>
            </a:fld>
            <a:endParaRPr lang="en-US"/>
          </a:p>
        </p:txBody>
      </p:sp>
      <p:sp>
        <p:nvSpPr>
          <p:cNvPr id="633859" name="Rectangle 2"/>
          <p:cNvSpPr>
            <a:spLocks noGrp="1" noRot="1" noChangeAspect="1" noChangeArrowheads="1" noTextEdit="1"/>
          </p:cNvSpPr>
          <p:nvPr>
            <p:ph type="sldImg"/>
          </p:nvPr>
        </p:nvSpPr>
        <p:spPr>
          <a:solidFill>
            <a:srgbClr val="FFFFFF"/>
          </a:solidFill>
          <a:ln/>
        </p:spPr>
      </p:sp>
      <p:sp>
        <p:nvSpPr>
          <p:cNvPr id="6338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7"/>
          <p:cNvSpPr>
            <a:spLocks noGrp="1" noChangeArrowheads="1"/>
          </p:cNvSpPr>
          <p:nvPr>
            <p:ph type="sldNum" sz="quarter" idx="5"/>
          </p:nvPr>
        </p:nvSpPr>
        <p:spPr>
          <a:noFill/>
        </p:spPr>
        <p:txBody>
          <a:bodyPr/>
          <a:lstStyle/>
          <a:p>
            <a:fld id="{0346E7AA-87AE-4BE7-89CF-10892A5E1293}" type="slidenum">
              <a:rPr lang="en-US" smtClean="0"/>
              <a:pPr/>
              <a:t>281</a:t>
            </a:fld>
            <a:endParaRPr lang="en-US"/>
          </a:p>
        </p:txBody>
      </p:sp>
      <p:sp>
        <p:nvSpPr>
          <p:cNvPr id="634883" name="Rectangle 2"/>
          <p:cNvSpPr>
            <a:spLocks noGrp="1" noRot="1" noChangeAspect="1" noChangeArrowheads="1" noTextEdit="1"/>
          </p:cNvSpPr>
          <p:nvPr>
            <p:ph type="sldImg"/>
          </p:nvPr>
        </p:nvSpPr>
        <p:spPr>
          <a:solidFill>
            <a:srgbClr val="FFFFFF"/>
          </a:solidFill>
          <a:ln/>
        </p:spPr>
      </p:sp>
      <p:sp>
        <p:nvSpPr>
          <p:cNvPr id="6348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7"/>
          <p:cNvSpPr>
            <a:spLocks noGrp="1" noChangeArrowheads="1"/>
          </p:cNvSpPr>
          <p:nvPr>
            <p:ph type="sldNum" sz="quarter" idx="5"/>
          </p:nvPr>
        </p:nvSpPr>
        <p:spPr>
          <a:noFill/>
        </p:spPr>
        <p:txBody>
          <a:bodyPr/>
          <a:lstStyle/>
          <a:p>
            <a:fld id="{B5C69CA2-D442-410B-ACD6-BB1E8A1E55BD}" type="slidenum">
              <a:rPr lang="en-US" smtClean="0"/>
              <a:pPr/>
              <a:t>282</a:t>
            </a:fld>
            <a:endParaRPr lang="en-US"/>
          </a:p>
        </p:txBody>
      </p:sp>
      <p:sp>
        <p:nvSpPr>
          <p:cNvPr id="635907" name="Rectangle 2"/>
          <p:cNvSpPr>
            <a:spLocks noGrp="1" noRot="1" noChangeAspect="1" noChangeArrowheads="1" noTextEdit="1"/>
          </p:cNvSpPr>
          <p:nvPr>
            <p:ph type="sldImg"/>
          </p:nvPr>
        </p:nvSpPr>
        <p:spPr>
          <a:solidFill>
            <a:srgbClr val="FFFFFF"/>
          </a:solidFill>
          <a:ln/>
        </p:spPr>
      </p:sp>
      <p:sp>
        <p:nvSpPr>
          <p:cNvPr id="6359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7"/>
          <p:cNvSpPr>
            <a:spLocks noGrp="1" noChangeArrowheads="1"/>
          </p:cNvSpPr>
          <p:nvPr>
            <p:ph type="sldNum" sz="quarter" idx="5"/>
          </p:nvPr>
        </p:nvSpPr>
        <p:spPr>
          <a:noFill/>
        </p:spPr>
        <p:txBody>
          <a:bodyPr/>
          <a:lstStyle/>
          <a:p>
            <a:fld id="{63A930FF-5911-4B1B-8CF9-87C51DFB284F}" type="slidenum">
              <a:rPr lang="en-US" smtClean="0"/>
              <a:pPr/>
              <a:t>283</a:t>
            </a:fld>
            <a:endParaRPr lang="en-US"/>
          </a:p>
        </p:txBody>
      </p:sp>
      <p:sp>
        <p:nvSpPr>
          <p:cNvPr id="636931" name="Rectangle 2"/>
          <p:cNvSpPr>
            <a:spLocks noGrp="1" noRot="1" noChangeAspect="1" noChangeArrowheads="1" noTextEdit="1"/>
          </p:cNvSpPr>
          <p:nvPr>
            <p:ph type="sldImg"/>
          </p:nvPr>
        </p:nvSpPr>
        <p:spPr>
          <a:solidFill>
            <a:srgbClr val="FFFFFF"/>
          </a:solidFill>
          <a:ln/>
        </p:spPr>
      </p:sp>
      <p:sp>
        <p:nvSpPr>
          <p:cNvPr id="6369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7"/>
          <p:cNvSpPr>
            <a:spLocks noGrp="1" noChangeArrowheads="1"/>
          </p:cNvSpPr>
          <p:nvPr>
            <p:ph type="sldNum" sz="quarter" idx="5"/>
          </p:nvPr>
        </p:nvSpPr>
        <p:spPr>
          <a:noFill/>
        </p:spPr>
        <p:txBody>
          <a:bodyPr/>
          <a:lstStyle/>
          <a:p>
            <a:fld id="{650EB46D-EC7F-437D-B1B6-1479780F7460}" type="slidenum">
              <a:rPr lang="en-US" smtClean="0"/>
              <a:pPr/>
              <a:t>284</a:t>
            </a:fld>
            <a:endParaRPr lang="en-US"/>
          </a:p>
        </p:txBody>
      </p:sp>
      <p:sp>
        <p:nvSpPr>
          <p:cNvPr id="637955" name="Rectangle 2"/>
          <p:cNvSpPr>
            <a:spLocks noGrp="1" noRot="1" noChangeAspect="1" noChangeArrowheads="1" noTextEdit="1"/>
          </p:cNvSpPr>
          <p:nvPr>
            <p:ph type="sldImg"/>
          </p:nvPr>
        </p:nvSpPr>
        <p:spPr>
          <a:solidFill>
            <a:srgbClr val="FFFFFF"/>
          </a:solidFill>
          <a:ln/>
        </p:spPr>
      </p:sp>
      <p:sp>
        <p:nvSpPr>
          <p:cNvPr id="6379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7"/>
          <p:cNvSpPr>
            <a:spLocks noGrp="1" noChangeArrowheads="1"/>
          </p:cNvSpPr>
          <p:nvPr>
            <p:ph type="sldNum" sz="quarter" idx="5"/>
          </p:nvPr>
        </p:nvSpPr>
        <p:spPr>
          <a:noFill/>
        </p:spPr>
        <p:txBody>
          <a:bodyPr/>
          <a:lstStyle/>
          <a:p>
            <a:fld id="{5979F413-44C9-4547-97FA-28DF2FFD187C}" type="slidenum">
              <a:rPr lang="en-US" smtClean="0"/>
              <a:pPr/>
              <a:t>285</a:t>
            </a:fld>
            <a:endParaRPr lang="en-US"/>
          </a:p>
        </p:txBody>
      </p:sp>
      <p:sp>
        <p:nvSpPr>
          <p:cNvPr id="638979" name="Rectangle 2"/>
          <p:cNvSpPr>
            <a:spLocks noGrp="1" noRot="1" noChangeAspect="1" noChangeArrowheads="1" noTextEdit="1"/>
          </p:cNvSpPr>
          <p:nvPr>
            <p:ph type="sldImg"/>
          </p:nvPr>
        </p:nvSpPr>
        <p:spPr>
          <a:solidFill>
            <a:srgbClr val="FFFFFF"/>
          </a:solidFill>
          <a:ln/>
        </p:spPr>
      </p:sp>
      <p:sp>
        <p:nvSpPr>
          <p:cNvPr id="6389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286</a:t>
            </a:fld>
            <a:endParaRPr lang="en-US"/>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287</a:t>
            </a:fld>
            <a:endParaRPr lang="en-US"/>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288</a:t>
            </a:fld>
            <a:endParaRPr lang="en-US"/>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289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7"/>
          <p:cNvSpPr>
            <a:spLocks noGrp="1" noChangeArrowheads="1"/>
          </p:cNvSpPr>
          <p:nvPr>
            <p:ph type="sldNum" sz="quarter" idx="5"/>
          </p:nvPr>
        </p:nvSpPr>
        <p:spPr>
          <a:noFill/>
        </p:spPr>
        <p:txBody>
          <a:bodyPr/>
          <a:lstStyle/>
          <a:p>
            <a:fld id="{F44DD8E7-5A6F-41DF-A703-C4A8103C3463}" type="slidenum">
              <a:rPr lang="en-US" smtClean="0"/>
              <a:pPr/>
              <a:t>29</a:t>
            </a:fld>
            <a:endParaRPr lang="en-US"/>
          </a:p>
        </p:txBody>
      </p:sp>
      <p:sp>
        <p:nvSpPr>
          <p:cNvPr id="458755" name="Rectangle 2"/>
          <p:cNvSpPr>
            <a:spLocks noGrp="1" noRot="1" noChangeAspect="1" noChangeArrowheads="1" noTextEdit="1"/>
          </p:cNvSpPr>
          <p:nvPr>
            <p:ph type="sldImg"/>
          </p:nvPr>
        </p:nvSpPr>
        <p:spPr>
          <a:ln/>
        </p:spPr>
      </p:sp>
      <p:sp>
        <p:nvSpPr>
          <p:cNvPr id="458756" name="Rectangle 3"/>
          <p:cNvSpPr>
            <a:spLocks noGrp="1" noChangeArrowheads="1"/>
          </p:cNvSpPr>
          <p:nvPr>
            <p:ph type="body" idx="1"/>
          </p:nvPr>
        </p:nvSpPr>
        <p:spPr>
          <a:noFill/>
          <a:ln/>
        </p:spPr>
        <p:txBody>
          <a:bodyPr/>
          <a:lstStyle/>
          <a:p>
            <a:pPr eaLnBrk="1" hangingPunct="1"/>
            <a:r>
              <a:rPr lang="en-US"/>
              <a:t>&lt;cairns_cshsqb.jpg&gt;</a:t>
            </a:r>
          </a:p>
          <a:p>
            <a:pPr eaLnBrk="1" hangingPunct="1"/>
            <a:endParaRPr lang="en-US"/>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290</a:t>
            </a:fld>
            <a:endParaRPr lang="en-US"/>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291</a:t>
            </a:fld>
            <a:endParaRPr lang="en-US"/>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292</a:t>
            </a:fld>
            <a:endParaRPr lang="en-US"/>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293</a:t>
            </a:fld>
            <a:endParaRPr lang="en-US"/>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294</a:t>
            </a:fld>
            <a:endParaRPr lang="en-US"/>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295</a:t>
            </a:fld>
            <a:endParaRPr lang="en-US"/>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296</a:t>
            </a:fld>
            <a:endParaRPr lang="en-US"/>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7"/>
          <p:cNvSpPr>
            <a:spLocks noGrp="1" noChangeArrowheads="1"/>
          </p:cNvSpPr>
          <p:nvPr>
            <p:ph type="sldNum" sz="quarter" idx="5"/>
          </p:nvPr>
        </p:nvSpPr>
        <p:spPr>
          <a:noFill/>
        </p:spPr>
        <p:txBody>
          <a:bodyPr/>
          <a:lstStyle/>
          <a:p>
            <a:fld id="{5888C6FA-C993-41F3-8E40-D95D1722D0BA}" type="slidenum">
              <a:rPr lang="en-US" smtClean="0"/>
              <a:pPr/>
              <a:t>297</a:t>
            </a:fld>
            <a:endParaRPr lang="en-US"/>
          </a:p>
        </p:txBody>
      </p:sp>
      <p:sp>
        <p:nvSpPr>
          <p:cNvPr id="640003" name="Rectangle 2"/>
          <p:cNvSpPr>
            <a:spLocks noGrp="1" noRot="1" noChangeAspect="1" noChangeArrowheads="1" noTextEdit="1"/>
          </p:cNvSpPr>
          <p:nvPr>
            <p:ph type="sldImg"/>
          </p:nvPr>
        </p:nvSpPr>
        <p:spPr>
          <a:solidFill>
            <a:srgbClr val="FFFFFF"/>
          </a:solidFill>
          <a:ln/>
        </p:spPr>
      </p:sp>
      <p:sp>
        <p:nvSpPr>
          <p:cNvPr id="6400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7"/>
          <p:cNvSpPr>
            <a:spLocks noGrp="1" noChangeArrowheads="1"/>
          </p:cNvSpPr>
          <p:nvPr>
            <p:ph type="sldNum" sz="quarter" idx="5"/>
          </p:nvPr>
        </p:nvSpPr>
        <p:spPr>
          <a:noFill/>
        </p:spPr>
        <p:txBody>
          <a:bodyPr/>
          <a:lstStyle/>
          <a:p>
            <a:fld id="{3E8CFC3B-8578-4C20-B054-CD9DEFCC4853}" type="slidenum">
              <a:rPr lang="en-US" smtClean="0"/>
              <a:pPr/>
              <a:t>298</a:t>
            </a:fld>
            <a:endParaRPr lang="en-US"/>
          </a:p>
        </p:txBody>
      </p:sp>
      <p:sp>
        <p:nvSpPr>
          <p:cNvPr id="641027" name="Rectangle 2"/>
          <p:cNvSpPr>
            <a:spLocks noGrp="1" noRot="1" noChangeAspect="1" noChangeArrowheads="1" noTextEdit="1"/>
          </p:cNvSpPr>
          <p:nvPr>
            <p:ph type="sldImg"/>
          </p:nvPr>
        </p:nvSpPr>
        <p:spPr>
          <a:solidFill>
            <a:srgbClr val="FFFFFF"/>
          </a:solidFill>
          <a:ln/>
        </p:spPr>
      </p:sp>
      <p:sp>
        <p:nvSpPr>
          <p:cNvPr id="6410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7"/>
          <p:cNvSpPr>
            <a:spLocks noGrp="1" noChangeArrowheads="1"/>
          </p:cNvSpPr>
          <p:nvPr>
            <p:ph type="sldNum" sz="quarter" idx="5"/>
          </p:nvPr>
        </p:nvSpPr>
        <p:spPr>
          <a:noFill/>
        </p:spPr>
        <p:txBody>
          <a:bodyPr/>
          <a:lstStyle/>
          <a:p>
            <a:fld id="{364EBE33-7171-456D-BA4F-236D2CFAFFF5}" type="slidenum">
              <a:rPr lang="en-US" smtClean="0"/>
              <a:pPr/>
              <a:t>299</a:t>
            </a:fld>
            <a:endParaRPr lang="en-US"/>
          </a:p>
        </p:txBody>
      </p:sp>
      <p:sp>
        <p:nvSpPr>
          <p:cNvPr id="642051" name="Rectangle 2050"/>
          <p:cNvSpPr>
            <a:spLocks noGrp="1" noRot="1" noChangeAspect="1" noChangeArrowheads="1" noTextEdit="1"/>
          </p:cNvSpPr>
          <p:nvPr>
            <p:ph type="sldImg"/>
          </p:nvPr>
        </p:nvSpPr>
        <p:spPr>
          <a:solidFill>
            <a:srgbClr val="FFFFFF"/>
          </a:solidFill>
          <a:ln/>
        </p:spPr>
      </p:sp>
      <p:sp>
        <p:nvSpPr>
          <p:cNvPr id="642052" name="Rectangle 2051"/>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30</a:t>
            </a:fld>
            <a:endParaRPr lang="en-US"/>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7"/>
          <p:cNvSpPr>
            <a:spLocks noGrp="1" noChangeArrowheads="1"/>
          </p:cNvSpPr>
          <p:nvPr>
            <p:ph type="sldNum" sz="quarter" idx="5"/>
          </p:nvPr>
        </p:nvSpPr>
        <p:spPr>
          <a:noFill/>
        </p:spPr>
        <p:txBody>
          <a:bodyPr/>
          <a:lstStyle/>
          <a:p>
            <a:fld id="{B4A06EB3-A9C9-4A07-B9EC-4DE05F124DAD}" type="slidenum">
              <a:rPr lang="en-US" smtClean="0"/>
              <a:pPr/>
              <a:t>300</a:t>
            </a:fld>
            <a:endParaRPr lang="en-US"/>
          </a:p>
        </p:txBody>
      </p:sp>
      <p:sp>
        <p:nvSpPr>
          <p:cNvPr id="643075" name="Rectangle 2"/>
          <p:cNvSpPr>
            <a:spLocks noGrp="1" noRot="1" noChangeAspect="1" noChangeArrowheads="1" noTextEdit="1"/>
          </p:cNvSpPr>
          <p:nvPr>
            <p:ph type="sldImg"/>
          </p:nvPr>
        </p:nvSpPr>
        <p:spPr>
          <a:solidFill>
            <a:srgbClr val="FFFFFF"/>
          </a:solidFill>
          <a:ln/>
        </p:spPr>
      </p:sp>
      <p:sp>
        <p:nvSpPr>
          <p:cNvPr id="6430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301</a:t>
            </a:fld>
            <a:endParaRPr lang="en-US"/>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7"/>
          <p:cNvSpPr>
            <a:spLocks noGrp="1" noChangeArrowheads="1"/>
          </p:cNvSpPr>
          <p:nvPr>
            <p:ph type="sldNum" sz="quarter" idx="5"/>
          </p:nvPr>
        </p:nvSpPr>
        <p:spPr>
          <a:noFill/>
        </p:spPr>
        <p:txBody>
          <a:bodyPr/>
          <a:lstStyle/>
          <a:p>
            <a:fld id="{DC9586A2-F6B0-46D4-B41B-55A42B262D80}" type="slidenum">
              <a:rPr lang="en-US" smtClean="0"/>
              <a:pPr/>
              <a:t>302</a:t>
            </a:fld>
            <a:endParaRPr lang="en-US"/>
          </a:p>
        </p:txBody>
      </p:sp>
      <p:sp>
        <p:nvSpPr>
          <p:cNvPr id="644099" name="Rectangle 2"/>
          <p:cNvSpPr>
            <a:spLocks noGrp="1" noRot="1" noChangeAspect="1" noChangeArrowheads="1" noTextEdit="1"/>
          </p:cNvSpPr>
          <p:nvPr>
            <p:ph type="sldImg"/>
          </p:nvPr>
        </p:nvSpPr>
        <p:spPr>
          <a:solidFill>
            <a:srgbClr val="FFFFFF"/>
          </a:solidFill>
          <a:ln/>
        </p:spPr>
      </p:sp>
      <p:sp>
        <p:nvSpPr>
          <p:cNvPr id="6441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&lt;Mt_Everest5_hi-res.jpg&gt;</a:t>
            </a:r>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303</a:t>
            </a:fld>
            <a:endParaRPr lang="en-US"/>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304</a:t>
            </a:fld>
            <a:endParaRPr lang="en-US"/>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305</a:t>
            </a:fld>
            <a:endParaRPr lang="en-US"/>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7"/>
          <p:cNvSpPr>
            <a:spLocks noGrp="1" noChangeArrowheads="1"/>
          </p:cNvSpPr>
          <p:nvPr>
            <p:ph type="sldNum" sz="quarter" idx="5"/>
          </p:nvPr>
        </p:nvSpPr>
        <p:spPr>
          <a:noFill/>
        </p:spPr>
        <p:txBody>
          <a:bodyPr/>
          <a:lstStyle/>
          <a:p>
            <a:fld id="{464E9F22-4D7D-4316-9F8E-1ADEAD636F9C}" type="slidenum">
              <a:rPr lang="en-US" smtClean="0"/>
              <a:pPr/>
              <a:t>306</a:t>
            </a:fld>
            <a:endParaRPr lang="en-US"/>
          </a:p>
        </p:txBody>
      </p:sp>
      <p:sp>
        <p:nvSpPr>
          <p:cNvPr id="645123" name="Rectangle 2"/>
          <p:cNvSpPr>
            <a:spLocks noGrp="1" noRot="1" noChangeAspect="1" noChangeArrowheads="1" noTextEdit="1"/>
          </p:cNvSpPr>
          <p:nvPr>
            <p:ph type="sldImg"/>
          </p:nvPr>
        </p:nvSpPr>
        <p:spPr>
          <a:ln/>
        </p:spPr>
      </p:sp>
      <p:sp>
        <p:nvSpPr>
          <p:cNvPr id="645124" name="Rectangle 3"/>
          <p:cNvSpPr>
            <a:spLocks noGrp="1" noChangeArrowheads="1"/>
          </p:cNvSpPr>
          <p:nvPr>
            <p:ph type="body" idx="1"/>
          </p:nvPr>
        </p:nvSpPr>
        <p:spPr>
          <a:noFill/>
          <a:ln/>
        </p:spPr>
        <p:txBody>
          <a:bodyPr/>
          <a:lstStyle/>
          <a:p>
            <a:pPr eaLnBrk="1" hangingPunct="1"/>
            <a:r>
              <a:rPr lang="en-US"/>
              <a:t>&lt;weissmann-protocol-0.jpg&gt;</a:t>
            </a:r>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7"/>
          <p:cNvSpPr>
            <a:spLocks noGrp="1" noChangeArrowheads="1"/>
          </p:cNvSpPr>
          <p:nvPr>
            <p:ph type="sldNum" sz="quarter" idx="5"/>
          </p:nvPr>
        </p:nvSpPr>
        <p:spPr>
          <a:noFill/>
        </p:spPr>
        <p:txBody>
          <a:bodyPr/>
          <a:lstStyle/>
          <a:p>
            <a:fld id="{9FCD2D45-1C3E-48B8-81C0-DA236BD6738F}" type="slidenum">
              <a:rPr lang="en-US" smtClean="0"/>
              <a:pPr/>
              <a:t>307</a:t>
            </a:fld>
            <a:endParaRPr lang="en-US"/>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a:lstStyle/>
          <a:p>
            <a:pPr eaLnBrk="1" hangingPunct="1"/>
            <a:r>
              <a:rPr lang="en-US"/>
              <a:t>&lt;weissmann-protocol-0X.jpg&gt;</a:t>
            </a:r>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7"/>
          <p:cNvSpPr>
            <a:spLocks noGrp="1" noChangeArrowheads="1"/>
          </p:cNvSpPr>
          <p:nvPr>
            <p:ph type="sldNum" sz="quarter" idx="5"/>
          </p:nvPr>
        </p:nvSpPr>
        <p:spPr>
          <a:noFill/>
        </p:spPr>
        <p:txBody>
          <a:bodyPr/>
          <a:lstStyle/>
          <a:p>
            <a:fld id="{0298A063-39B6-4381-BD0A-60AA30331CA6}" type="slidenum">
              <a:rPr lang="en-US" smtClean="0"/>
              <a:pPr/>
              <a:t>308</a:t>
            </a:fld>
            <a:endParaRPr lang="en-US"/>
          </a:p>
        </p:txBody>
      </p:sp>
      <p:sp>
        <p:nvSpPr>
          <p:cNvPr id="647171" name="Rectangle 2"/>
          <p:cNvSpPr>
            <a:spLocks noGrp="1" noRot="1" noChangeAspect="1" noChangeArrowheads="1" noTextEdit="1"/>
          </p:cNvSpPr>
          <p:nvPr>
            <p:ph type="sldImg"/>
          </p:nvPr>
        </p:nvSpPr>
        <p:spPr>
          <a:ln/>
        </p:spPr>
      </p:sp>
      <p:sp>
        <p:nvSpPr>
          <p:cNvPr id="647172"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7"/>
          <p:cNvSpPr>
            <a:spLocks noGrp="1" noChangeArrowheads="1"/>
          </p:cNvSpPr>
          <p:nvPr>
            <p:ph type="sldNum" sz="quarter" idx="5"/>
          </p:nvPr>
        </p:nvSpPr>
        <p:spPr>
          <a:noFill/>
        </p:spPr>
        <p:txBody>
          <a:bodyPr/>
          <a:lstStyle/>
          <a:p>
            <a:fld id="{DDA3A34F-9C6F-4B97-BF02-56E0052819EA}" type="slidenum">
              <a:rPr lang="en-US" smtClean="0"/>
              <a:pPr/>
              <a:t>309</a:t>
            </a:fld>
            <a:endParaRPr lang="en-US"/>
          </a:p>
        </p:txBody>
      </p:sp>
      <p:sp>
        <p:nvSpPr>
          <p:cNvPr id="648195" name="Rectangle 2"/>
          <p:cNvSpPr>
            <a:spLocks noGrp="1" noRot="1" noChangeAspect="1" noChangeArrowheads="1" noTextEdit="1"/>
          </p:cNvSpPr>
          <p:nvPr>
            <p:ph type="sldImg"/>
          </p:nvPr>
        </p:nvSpPr>
        <p:spPr>
          <a:ln/>
        </p:spPr>
      </p:sp>
      <p:sp>
        <p:nvSpPr>
          <p:cNvPr id="648196"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7"/>
          <p:cNvSpPr>
            <a:spLocks noGrp="1" noChangeArrowheads="1"/>
          </p:cNvSpPr>
          <p:nvPr>
            <p:ph type="sldNum" sz="quarter" idx="5"/>
          </p:nvPr>
        </p:nvSpPr>
        <p:spPr>
          <a:noFill/>
        </p:spPr>
        <p:txBody>
          <a:bodyPr/>
          <a:lstStyle/>
          <a:p>
            <a:fld id="{C136EE5C-23D6-45C1-A48D-B6A0908677D3}" type="slidenum">
              <a:rPr lang="en-US" smtClean="0"/>
              <a:pPr/>
              <a:t>31</a:t>
            </a:fld>
            <a:endParaRPr lang="en-US"/>
          </a:p>
        </p:txBody>
      </p:sp>
      <p:sp>
        <p:nvSpPr>
          <p:cNvPr id="459779" name="Rectangle 2"/>
          <p:cNvSpPr>
            <a:spLocks noGrp="1" noRot="1" noChangeAspect="1" noChangeArrowheads="1" noTextEdit="1"/>
          </p:cNvSpPr>
          <p:nvPr>
            <p:ph type="sldImg"/>
          </p:nvPr>
        </p:nvSpPr>
        <p:spPr>
          <a:ln/>
        </p:spPr>
      </p:sp>
      <p:sp>
        <p:nvSpPr>
          <p:cNvPr id="459780" name="Rectangle 3"/>
          <p:cNvSpPr>
            <a:spLocks noGrp="1" noChangeArrowheads="1"/>
          </p:cNvSpPr>
          <p:nvPr>
            <p:ph type="body" idx="1"/>
          </p:nvPr>
        </p:nvSpPr>
        <p:spPr>
          <a:noFill/>
          <a:ln/>
        </p:spPr>
        <p:txBody>
          <a:bodyPr/>
          <a:lstStyle/>
          <a:p>
            <a:pPr eaLnBrk="1" hangingPunct="1"/>
            <a:r>
              <a:rPr lang="en-US"/>
              <a:t>&lt;cairns-swivel.jpg&gt;</a:t>
            </a:r>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7"/>
          <p:cNvSpPr>
            <a:spLocks noGrp="1" noChangeArrowheads="1"/>
          </p:cNvSpPr>
          <p:nvPr>
            <p:ph type="sldNum" sz="quarter" idx="5"/>
          </p:nvPr>
        </p:nvSpPr>
        <p:spPr>
          <a:noFill/>
        </p:spPr>
        <p:txBody>
          <a:bodyPr/>
          <a:lstStyle/>
          <a:p>
            <a:fld id="{EA10ED94-21A8-4560-8D27-0A68698D1E1A}" type="slidenum">
              <a:rPr lang="en-US" smtClean="0"/>
              <a:pPr/>
              <a:t>310</a:t>
            </a:fld>
            <a:endParaRPr lang="en-US"/>
          </a:p>
        </p:txBody>
      </p:sp>
      <p:sp>
        <p:nvSpPr>
          <p:cNvPr id="649219" name="Rectangle 2"/>
          <p:cNvSpPr>
            <a:spLocks noGrp="1" noRot="1" noChangeAspect="1" noChangeArrowheads="1" noTextEdit="1"/>
          </p:cNvSpPr>
          <p:nvPr>
            <p:ph type="sldImg"/>
          </p:nvPr>
        </p:nvSpPr>
        <p:spPr>
          <a:ln/>
        </p:spPr>
      </p:sp>
      <p:sp>
        <p:nvSpPr>
          <p:cNvPr id="649220"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7"/>
          <p:cNvSpPr>
            <a:spLocks noGrp="1" noChangeArrowheads="1"/>
          </p:cNvSpPr>
          <p:nvPr>
            <p:ph type="sldNum" sz="quarter" idx="5"/>
          </p:nvPr>
        </p:nvSpPr>
        <p:spPr>
          <a:noFill/>
        </p:spPr>
        <p:txBody>
          <a:bodyPr/>
          <a:lstStyle/>
          <a:p>
            <a:fld id="{2D122BFF-9718-41DB-9EEC-79158794CF98}" type="slidenum">
              <a:rPr lang="en-US" smtClean="0"/>
              <a:pPr/>
              <a:t>311</a:t>
            </a:fld>
            <a:endParaRPr lang="en-US"/>
          </a:p>
        </p:txBody>
      </p:sp>
      <p:sp>
        <p:nvSpPr>
          <p:cNvPr id="650243" name="Rectangle 2"/>
          <p:cNvSpPr>
            <a:spLocks noGrp="1" noRot="1" noChangeAspect="1" noChangeArrowheads="1" noTextEdit="1"/>
          </p:cNvSpPr>
          <p:nvPr>
            <p:ph type="sldImg"/>
          </p:nvPr>
        </p:nvSpPr>
        <p:spPr>
          <a:ln/>
        </p:spPr>
      </p:sp>
      <p:sp>
        <p:nvSpPr>
          <p:cNvPr id="650244"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a:p>
            <a:pPr eaLnBrk="1" hangingPunct="1"/>
            <a:endParaRPr lang="en-US"/>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7"/>
          <p:cNvSpPr>
            <a:spLocks noGrp="1" noChangeArrowheads="1"/>
          </p:cNvSpPr>
          <p:nvPr>
            <p:ph type="sldNum" sz="quarter" idx="5"/>
          </p:nvPr>
        </p:nvSpPr>
        <p:spPr>
          <a:noFill/>
        </p:spPr>
        <p:txBody>
          <a:bodyPr/>
          <a:lstStyle/>
          <a:p>
            <a:fld id="{EDA2A445-1111-4707-ADBF-40AB71BAD9B0}" type="slidenum">
              <a:rPr lang="en-US" smtClean="0"/>
              <a:pPr/>
              <a:t>312</a:t>
            </a:fld>
            <a:endParaRPr lang="en-US"/>
          </a:p>
        </p:txBody>
      </p:sp>
      <p:sp>
        <p:nvSpPr>
          <p:cNvPr id="651267" name="Rectangle 2"/>
          <p:cNvSpPr>
            <a:spLocks noGrp="1" noRot="1" noChangeAspect="1" noChangeArrowheads="1" noTextEdit="1"/>
          </p:cNvSpPr>
          <p:nvPr>
            <p:ph type="sldImg"/>
          </p:nvPr>
        </p:nvSpPr>
        <p:spPr>
          <a:ln/>
        </p:spPr>
      </p:sp>
      <p:sp>
        <p:nvSpPr>
          <p:cNvPr id="651268"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a:p>
            <a:pPr eaLnBrk="1" hangingPunct="1"/>
            <a:endParaRPr lang="en-US"/>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7"/>
          <p:cNvSpPr>
            <a:spLocks noGrp="1" noChangeArrowheads="1"/>
          </p:cNvSpPr>
          <p:nvPr>
            <p:ph type="sldNum" sz="quarter" idx="5"/>
          </p:nvPr>
        </p:nvSpPr>
        <p:spPr>
          <a:noFill/>
        </p:spPr>
        <p:txBody>
          <a:bodyPr/>
          <a:lstStyle/>
          <a:p>
            <a:fld id="{BB36BB41-981B-4B8E-AAB0-3777B0F1F731}" type="slidenum">
              <a:rPr lang="en-US" smtClean="0"/>
              <a:pPr/>
              <a:t>313</a:t>
            </a:fld>
            <a:endParaRPr lang="en-US"/>
          </a:p>
        </p:txBody>
      </p:sp>
      <p:sp>
        <p:nvSpPr>
          <p:cNvPr id="652291" name="Rectangle 2"/>
          <p:cNvSpPr>
            <a:spLocks noGrp="1" noRot="1" noChangeAspect="1" noChangeArrowheads="1" noTextEdit="1"/>
          </p:cNvSpPr>
          <p:nvPr>
            <p:ph type="sldImg"/>
          </p:nvPr>
        </p:nvSpPr>
        <p:spPr>
          <a:ln/>
        </p:spPr>
      </p:sp>
      <p:sp>
        <p:nvSpPr>
          <p:cNvPr id="652292" name="Rectangle 3"/>
          <p:cNvSpPr>
            <a:spLocks noGrp="1" noChangeArrowheads="1"/>
          </p:cNvSpPr>
          <p:nvPr>
            <p:ph type="body" idx="1"/>
          </p:nvPr>
        </p:nvSpPr>
        <p:spPr>
          <a:noFill/>
          <a:ln/>
        </p:spPr>
        <p:txBody>
          <a:bodyPr/>
          <a:lstStyle/>
          <a:p>
            <a:pPr eaLnBrk="1" hangingPunct="1"/>
            <a:r>
              <a:rPr lang="en-US"/>
              <a:t>LEFT:  &lt;weissmann-protocol1.jpg&gt;</a:t>
            </a:r>
          </a:p>
          <a:p>
            <a:pPr eaLnBrk="1" hangingPunct="1"/>
            <a:r>
              <a:rPr lang="en-US"/>
              <a:t>RIGHT:&lt;weissmann-protocol2.jpg&gt;</a:t>
            </a:r>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314</a:t>
            </a:fld>
            <a:endParaRPr lang="en-US"/>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7"/>
          <p:cNvSpPr>
            <a:spLocks noGrp="1" noChangeArrowheads="1"/>
          </p:cNvSpPr>
          <p:nvPr>
            <p:ph type="sldNum" sz="quarter" idx="5"/>
          </p:nvPr>
        </p:nvSpPr>
        <p:spPr>
          <a:noFill/>
        </p:spPr>
        <p:txBody>
          <a:bodyPr/>
          <a:lstStyle/>
          <a:p>
            <a:fld id="{A30CF184-3F98-4131-A3A5-77549BACB6A4}" type="slidenum">
              <a:rPr lang="en-US" smtClean="0"/>
              <a:pPr/>
              <a:t>315</a:t>
            </a:fld>
            <a:endParaRPr lang="en-US"/>
          </a:p>
        </p:txBody>
      </p:sp>
      <p:sp>
        <p:nvSpPr>
          <p:cNvPr id="653315" name="Rectangle 2"/>
          <p:cNvSpPr>
            <a:spLocks noGrp="1" noRot="1" noChangeAspect="1" noChangeArrowheads="1" noTextEdit="1"/>
          </p:cNvSpPr>
          <p:nvPr>
            <p:ph type="sldImg"/>
          </p:nvPr>
        </p:nvSpPr>
        <p:spPr>
          <a:ln/>
        </p:spPr>
      </p:sp>
      <p:sp>
        <p:nvSpPr>
          <p:cNvPr id="653316" name="Rectangle 3"/>
          <p:cNvSpPr>
            <a:spLocks noGrp="1" noChangeArrowheads="1"/>
          </p:cNvSpPr>
          <p:nvPr>
            <p:ph type="body" idx="1"/>
          </p:nvPr>
        </p:nvSpPr>
        <p:spPr>
          <a:noFill/>
          <a:ln/>
        </p:spPr>
        <p:txBody>
          <a:bodyPr/>
          <a:lstStyle/>
          <a:p>
            <a:pPr eaLnBrk="1" hangingPunct="1"/>
            <a:r>
              <a:rPr lang="en-US"/>
              <a:t>&lt;weissmann-protocol3.jpg&gt;</a:t>
            </a:r>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316</a:t>
            </a:fld>
            <a:endParaRPr lang="en-US"/>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7"/>
          <p:cNvSpPr>
            <a:spLocks noGrp="1" noChangeArrowheads="1"/>
          </p:cNvSpPr>
          <p:nvPr>
            <p:ph type="sldNum" sz="quarter" idx="5"/>
          </p:nvPr>
        </p:nvSpPr>
        <p:spPr>
          <a:noFill/>
        </p:spPr>
        <p:txBody>
          <a:bodyPr/>
          <a:lstStyle/>
          <a:p>
            <a:fld id="{E585A1EB-0A9A-4CB0-88F5-0964BF16C983}" type="slidenum">
              <a:rPr lang="en-US" smtClean="0"/>
              <a:pPr/>
              <a:t>317</a:t>
            </a:fld>
            <a:endParaRPr lang="en-US"/>
          </a:p>
        </p:txBody>
      </p:sp>
      <p:sp>
        <p:nvSpPr>
          <p:cNvPr id="654339" name="Rectangle 2"/>
          <p:cNvSpPr>
            <a:spLocks noGrp="1" noRot="1" noChangeAspect="1" noChangeArrowheads="1" noTextEdit="1"/>
          </p:cNvSpPr>
          <p:nvPr>
            <p:ph type="sldImg"/>
          </p:nvPr>
        </p:nvSpPr>
        <p:spPr>
          <a:solidFill>
            <a:srgbClr val="FFFFFF"/>
          </a:solidFill>
          <a:ln/>
        </p:spPr>
      </p:sp>
      <p:sp>
        <p:nvSpPr>
          <p:cNvPr id="6543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&lt;strider.jpg&gt;</a:t>
            </a:r>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7"/>
          <p:cNvSpPr>
            <a:spLocks noGrp="1" noChangeArrowheads="1"/>
          </p:cNvSpPr>
          <p:nvPr>
            <p:ph type="sldNum" sz="quarter" idx="5"/>
          </p:nvPr>
        </p:nvSpPr>
        <p:spPr>
          <a:noFill/>
        </p:spPr>
        <p:txBody>
          <a:bodyPr/>
          <a:lstStyle/>
          <a:p>
            <a:fld id="{7815A14A-341A-4C36-965D-847366E88151}" type="slidenum">
              <a:rPr lang="en-US" smtClean="0"/>
              <a:pPr/>
              <a:t>318</a:t>
            </a:fld>
            <a:endParaRPr lang="en-US"/>
          </a:p>
        </p:txBody>
      </p:sp>
      <p:sp>
        <p:nvSpPr>
          <p:cNvPr id="655363" name="Rectangle 2"/>
          <p:cNvSpPr>
            <a:spLocks noGrp="1" noRot="1" noChangeAspect="1" noChangeArrowheads="1" noTextEdit="1"/>
          </p:cNvSpPr>
          <p:nvPr>
            <p:ph type="sldImg"/>
          </p:nvPr>
        </p:nvSpPr>
        <p:spPr>
          <a:ln/>
        </p:spPr>
      </p:sp>
      <p:sp>
        <p:nvSpPr>
          <p:cNvPr id="655364" name="Rectangle 3"/>
          <p:cNvSpPr>
            <a:spLocks noGrp="1" noChangeArrowheads="1"/>
          </p:cNvSpPr>
          <p:nvPr>
            <p:ph type="body" idx="1"/>
          </p:nvPr>
        </p:nvSpPr>
        <p:spPr>
          <a:noFill/>
          <a:ln/>
        </p:spPr>
        <p:txBody>
          <a:bodyPr/>
          <a:lstStyle/>
          <a:p>
            <a:pPr eaLnBrk="1" hangingPunct="1"/>
            <a:r>
              <a:rPr lang="en-US"/>
              <a:t>&lt;strider-60-only.jpg&gt;</a:t>
            </a:r>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7"/>
          <p:cNvSpPr>
            <a:spLocks noGrp="1" noChangeArrowheads="1"/>
          </p:cNvSpPr>
          <p:nvPr>
            <p:ph type="sldNum" sz="quarter" idx="5"/>
          </p:nvPr>
        </p:nvSpPr>
        <p:spPr>
          <a:noFill/>
        </p:spPr>
        <p:txBody>
          <a:bodyPr/>
          <a:lstStyle/>
          <a:p>
            <a:fld id="{AEA478A6-B849-4F64-A67E-FD1086FA49AC}" type="slidenum">
              <a:rPr lang="en-US" smtClean="0"/>
              <a:pPr/>
              <a:t>319</a:t>
            </a:fld>
            <a:endParaRPr lang="en-US"/>
          </a:p>
        </p:txBody>
      </p:sp>
      <p:sp>
        <p:nvSpPr>
          <p:cNvPr id="656387" name="Rectangle 2"/>
          <p:cNvSpPr>
            <a:spLocks noGrp="1" noRot="1" noChangeAspect="1" noChangeArrowheads="1" noTextEdit="1"/>
          </p:cNvSpPr>
          <p:nvPr>
            <p:ph type="sldImg"/>
          </p:nvPr>
        </p:nvSpPr>
        <p:spPr>
          <a:solidFill>
            <a:srgbClr val="FFFFFF"/>
          </a:solidFill>
          <a:ln/>
        </p:spPr>
      </p:sp>
      <p:sp>
        <p:nvSpPr>
          <p:cNvPr id="6563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&lt;strider-60-only.jpg&gt;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7"/>
          <p:cNvSpPr>
            <a:spLocks noGrp="1" noChangeArrowheads="1"/>
          </p:cNvSpPr>
          <p:nvPr>
            <p:ph type="sldNum" sz="quarter" idx="5"/>
          </p:nvPr>
        </p:nvSpPr>
        <p:spPr>
          <a:noFill/>
        </p:spPr>
        <p:txBody>
          <a:bodyPr/>
          <a:lstStyle/>
          <a:p>
            <a:fld id="{D2C0C95C-5935-4D94-814D-7DFB6D524075}" type="slidenum">
              <a:rPr lang="en-US" smtClean="0"/>
              <a:pPr/>
              <a:t>32</a:t>
            </a:fld>
            <a:endParaRPr lang="en-US"/>
          </a:p>
        </p:txBody>
      </p:sp>
      <p:sp>
        <p:nvSpPr>
          <p:cNvPr id="460803" name="Rectangle 2"/>
          <p:cNvSpPr>
            <a:spLocks noGrp="1" noRot="1" noChangeAspect="1" noChangeArrowheads="1" noTextEdit="1"/>
          </p:cNvSpPr>
          <p:nvPr>
            <p:ph type="sldImg"/>
          </p:nvPr>
        </p:nvSpPr>
        <p:spPr>
          <a:ln/>
        </p:spPr>
      </p:sp>
      <p:sp>
        <p:nvSpPr>
          <p:cNvPr id="460804" name="Rectangle 3"/>
          <p:cNvSpPr>
            <a:spLocks noGrp="1" noChangeArrowheads="1"/>
          </p:cNvSpPr>
          <p:nvPr>
            <p:ph type="body" idx="1"/>
          </p:nvPr>
        </p:nvSpPr>
        <p:spPr>
          <a:noFill/>
          <a:ln/>
        </p:spPr>
        <p:txBody>
          <a:bodyPr/>
          <a:lstStyle/>
          <a:p>
            <a:pPr eaLnBrk="1" hangingPunct="1"/>
            <a:r>
              <a:rPr lang="en-US"/>
              <a:t>&lt;e_coli.jpg&gt;</a:t>
            </a:r>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7"/>
          <p:cNvSpPr>
            <a:spLocks noGrp="1" noChangeArrowheads="1"/>
          </p:cNvSpPr>
          <p:nvPr>
            <p:ph type="sldNum" sz="quarter" idx="5"/>
          </p:nvPr>
        </p:nvSpPr>
        <p:spPr>
          <a:noFill/>
        </p:spPr>
        <p:txBody>
          <a:bodyPr/>
          <a:lstStyle/>
          <a:p>
            <a:fld id="{7961F1DC-8784-4AD7-809F-4725A63197FB}" type="slidenum">
              <a:rPr lang="en-US" smtClean="0"/>
              <a:pPr/>
              <a:t>320</a:t>
            </a:fld>
            <a:endParaRPr lang="en-US"/>
          </a:p>
        </p:txBody>
      </p:sp>
      <p:sp>
        <p:nvSpPr>
          <p:cNvPr id="657411" name="Rectangle 2"/>
          <p:cNvSpPr>
            <a:spLocks noGrp="1" noRot="1" noChangeAspect="1" noChangeArrowheads="1" noTextEdit="1"/>
          </p:cNvSpPr>
          <p:nvPr>
            <p:ph type="sldImg"/>
          </p:nvPr>
        </p:nvSpPr>
        <p:spPr>
          <a:ln/>
        </p:spPr>
      </p:sp>
      <p:sp>
        <p:nvSpPr>
          <p:cNvPr id="657412" name="Rectangle 3"/>
          <p:cNvSpPr>
            <a:spLocks noGrp="1" noChangeArrowheads="1"/>
          </p:cNvSpPr>
          <p:nvPr>
            <p:ph type="body" idx="1"/>
          </p:nvPr>
        </p:nvSpPr>
        <p:spPr>
          <a:noFill/>
          <a:ln/>
        </p:spPr>
        <p:txBody>
          <a:bodyPr/>
          <a:lstStyle/>
          <a:p>
            <a:pPr eaLnBrk="1" hangingPunct="1"/>
            <a:r>
              <a:rPr lang="en-US"/>
              <a:t>&lt;strider-60-only-RED.jpg&gt;</a:t>
            </a:r>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7"/>
          <p:cNvSpPr>
            <a:spLocks noGrp="1" noChangeArrowheads="1"/>
          </p:cNvSpPr>
          <p:nvPr>
            <p:ph type="sldNum" sz="quarter" idx="5"/>
          </p:nvPr>
        </p:nvSpPr>
        <p:spPr>
          <a:noFill/>
        </p:spPr>
        <p:txBody>
          <a:bodyPr/>
          <a:lstStyle/>
          <a:p>
            <a:fld id="{9F99D183-6C64-499F-9E2B-7B3333C1D021}" type="slidenum">
              <a:rPr lang="en-US" smtClean="0"/>
              <a:pPr/>
              <a:t>321</a:t>
            </a:fld>
            <a:endParaRPr lang="en-US"/>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a:lstStyle/>
          <a:p>
            <a:pPr eaLnBrk="1" hangingPunct="1"/>
            <a:r>
              <a:rPr lang="en-US"/>
              <a:t>&lt;strider-60-only-RED.jpg&gt;</a:t>
            </a:r>
          </a:p>
          <a:p>
            <a:pPr eaLnBrk="1" hangingPunct="1"/>
            <a:endParaRPr lang="en-US"/>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7"/>
          <p:cNvSpPr>
            <a:spLocks noGrp="1" noChangeArrowheads="1"/>
          </p:cNvSpPr>
          <p:nvPr>
            <p:ph type="sldNum" sz="quarter" idx="5"/>
          </p:nvPr>
        </p:nvSpPr>
        <p:spPr>
          <a:noFill/>
        </p:spPr>
        <p:txBody>
          <a:bodyPr/>
          <a:lstStyle/>
          <a:p>
            <a:fld id="{3AC1C699-A234-4175-BE79-41E0201BC401}" type="slidenum">
              <a:rPr lang="en-US" smtClean="0"/>
              <a:pPr/>
              <a:t>322</a:t>
            </a:fld>
            <a:endParaRPr lang="en-US"/>
          </a:p>
        </p:txBody>
      </p:sp>
      <p:sp>
        <p:nvSpPr>
          <p:cNvPr id="659459" name="Rectangle 2"/>
          <p:cNvSpPr>
            <a:spLocks noGrp="1" noRot="1" noChangeAspect="1" noChangeArrowheads="1" noTextEdit="1"/>
          </p:cNvSpPr>
          <p:nvPr>
            <p:ph type="sldImg"/>
          </p:nvPr>
        </p:nvSpPr>
        <p:spPr>
          <a:ln/>
        </p:spPr>
      </p:sp>
      <p:sp>
        <p:nvSpPr>
          <p:cNvPr id="659460" name="Rectangle 3"/>
          <p:cNvSpPr>
            <a:spLocks noGrp="1" noChangeArrowheads="1"/>
          </p:cNvSpPr>
          <p:nvPr>
            <p:ph type="body" idx="1"/>
          </p:nvPr>
        </p:nvSpPr>
        <p:spPr>
          <a:noFill/>
          <a:ln/>
        </p:spPr>
        <p:txBody>
          <a:bodyPr/>
          <a:lstStyle/>
          <a:p>
            <a:pPr eaLnBrk="1" hangingPunct="1"/>
            <a:r>
              <a:rPr lang="en-US"/>
              <a:t>&lt;strider-60-only-RED.jpg&gt;</a:t>
            </a:r>
          </a:p>
          <a:p>
            <a:pPr eaLnBrk="1" hangingPunct="1"/>
            <a:endParaRPr lang="en-US"/>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323</a:t>
            </a:fld>
            <a:endParaRPr lang="en-US"/>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324</a:t>
            </a:fld>
            <a:endParaRPr lang="en-US"/>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325</a:t>
            </a:fld>
            <a:endParaRPr lang="en-US"/>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326</a:t>
            </a:fld>
            <a:endParaRPr lang="en-US"/>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7"/>
          <p:cNvSpPr>
            <a:spLocks noGrp="1" noChangeArrowheads="1"/>
          </p:cNvSpPr>
          <p:nvPr>
            <p:ph type="sldNum" sz="quarter" idx="5"/>
          </p:nvPr>
        </p:nvSpPr>
        <p:spPr>
          <a:noFill/>
        </p:spPr>
        <p:txBody>
          <a:bodyPr/>
          <a:lstStyle/>
          <a:p>
            <a:fld id="{E804F831-3C61-4EF0-850C-6C5D75AB8C08}" type="slidenum">
              <a:rPr lang="en-US" smtClean="0"/>
              <a:pPr/>
              <a:t>327</a:t>
            </a:fld>
            <a:endParaRPr lang="en-US"/>
          </a:p>
        </p:txBody>
      </p:sp>
      <p:sp>
        <p:nvSpPr>
          <p:cNvPr id="660483" name="Rectangle 2"/>
          <p:cNvSpPr>
            <a:spLocks noGrp="1" noRot="1" noChangeAspect="1" noChangeArrowheads="1" noTextEdit="1"/>
          </p:cNvSpPr>
          <p:nvPr>
            <p:ph type="sldImg"/>
          </p:nvPr>
        </p:nvSpPr>
        <p:spPr>
          <a:ln/>
        </p:spPr>
      </p:sp>
      <p:sp>
        <p:nvSpPr>
          <p:cNvPr id="660484" name="Rectangle 3"/>
          <p:cNvSpPr>
            <a:spLocks noGrp="1" noChangeArrowheads="1"/>
          </p:cNvSpPr>
          <p:nvPr>
            <p:ph type="body" idx="1"/>
          </p:nvPr>
        </p:nvSpPr>
        <p:spPr>
          <a:noFill/>
          <a:ln/>
        </p:spPr>
        <p:txBody>
          <a:bodyPr/>
          <a:lstStyle/>
          <a:p>
            <a:pPr eaLnBrk="1" hangingPunct="1"/>
            <a:r>
              <a:rPr lang="en-US"/>
              <a:t>&lt;wheel.avi&gt;</a:t>
            </a:r>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328</a:t>
            </a:fld>
            <a:endParaRPr lang="en-US"/>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7"/>
          <p:cNvSpPr>
            <a:spLocks noGrp="1" noChangeArrowheads="1"/>
          </p:cNvSpPr>
          <p:nvPr>
            <p:ph type="sldNum" sz="quarter" idx="5"/>
          </p:nvPr>
        </p:nvSpPr>
        <p:spPr>
          <a:noFill/>
        </p:spPr>
        <p:txBody>
          <a:bodyPr/>
          <a:lstStyle/>
          <a:p>
            <a:fld id="{C1FD6C0A-BFDA-46F5-9EFF-A4EC11CE531F}" type="slidenum">
              <a:rPr lang="en-US" smtClean="0"/>
              <a:pPr/>
              <a:t>329</a:t>
            </a:fld>
            <a:endParaRPr lang="en-US"/>
          </a:p>
        </p:txBody>
      </p:sp>
      <p:sp>
        <p:nvSpPr>
          <p:cNvPr id="661507" name="Rectangle 2"/>
          <p:cNvSpPr>
            <a:spLocks noGrp="1" noRot="1" noChangeAspect="1" noChangeArrowheads="1" noTextEdit="1"/>
          </p:cNvSpPr>
          <p:nvPr>
            <p:ph type="sldImg"/>
          </p:nvPr>
        </p:nvSpPr>
        <p:spPr>
          <a:solidFill>
            <a:srgbClr val="FFFFFF"/>
          </a:solidFill>
          <a:ln/>
        </p:spPr>
      </p:sp>
      <p:sp>
        <p:nvSpPr>
          <p:cNvPr id="6615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&lt;weissmann-protocol3.jpg&gt;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7"/>
          <p:cNvSpPr>
            <a:spLocks noGrp="1" noChangeArrowheads="1"/>
          </p:cNvSpPr>
          <p:nvPr>
            <p:ph type="sldNum" sz="quarter" idx="5"/>
          </p:nvPr>
        </p:nvSpPr>
        <p:spPr>
          <a:noFill/>
        </p:spPr>
        <p:txBody>
          <a:bodyPr/>
          <a:lstStyle/>
          <a:p>
            <a:fld id="{67A17E01-24AB-460E-9E5C-05ED863DD4FC}" type="slidenum">
              <a:rPr lang="en-US" smtClean="0"/>
              <a:pPr/>
              <a:t>33</a:t>
            </a:fld>
            <a:endParaRPr lang="en-US"/>
          </a:p>
        </p:txBody>
      </p:sp>
      <p:sp>
        <p:nvSpPr>
          <p:cNvPr id="461827" name="Rectangle 2"/>
          <p:cNvSpPr>
            <a:spLocks noGrp="1" noRot="1" noChangeAspect="1" noChangeArrowheads="1" noTextEdit="1"/>
          </p:cNvSpPr>
          <p:nvPr>
            <p:ph type="sldImg"/>
          </p:nvPr>
        </p:nvSpPr>
        <p:spPr>
          <a:solidFill>
            <a:srgbClr val="FFFFFF"/>
          </a:solidFill>
          <a:ln/>
        </p:spPr>
      </p:sp>
      <p:sp>
        <p:nvSpPr>
          <p:cNvPr id="461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&lt;e_coli.jpg&gt;</a:t>
            </a:r>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7"/>
          <p:cNvSpPr>
            <a:spLocks noGrp="1" noChangeArrowheads="1"/>
          </p:cNvSpPr>
          <p:nvPr>
            <p:ph type="sldNum" sz="quarter" idx="5"/>
          </p:nvPr>
        </p:nvSpPr>
        <p:spPr>
          <a:noFill/>
        </p:spPr>
        <p:txBody>
          <a:bodyPr/>
          <a:lstStyle/>
          <a:p>
            <a:fld id="{88F4D234-1374-4CB0-90A9-164AD7112721}" type="slidenum">
              <a:rPr lang="en-US" smtClean="0"/>
              <a:pPr/>
              <a:t>330</a:t>
            </a:fld>
            <a:endParaRPr lang="en-US"/>
          </a:p>
        </p:txBody>
      </p:sp>
      <p:sp>
        <p:nvSpPr>
          <p:cNvPr id="662531" name="Rectangle 2"/>
          <p:cNvSpPr>
            <a:spLocks noGrp="1" noRot="1" noChangeAspect="1" noChangeArrowheads="1" noTextEdit="1"/>
          </p:cNvSpPr>
          <p:nvPr>
            <p:ph type="sldImg"/>
          </p:nvPr>
        </p:nvSpPr>
        <p:spPr>
          <a:ln/>
        </p:spPr>
      </p:sp>
      <p:sp>
        <p:nvSpPr>
          <p:cNvPr id="662532" name="Rectangle 3"/>
          <p:cNvSpPr>
            <a:spLocks noGrp="1" noChangeArrowheads="1"/>
          </p:cNvSpPr>
          <p:nvPr>
            <p:ph type="body" idx="1"/>
          </p:nvPr>
        </p:nvSpPr>
        <p:spPr>
          <a:noFill/>
          <a:ln/>
        </p:spPr>
        <p:txBody>
          <a:bodyPr/>
          <a:lstStyle/>
          <a:p>
            <a:pPr eaLnBrk="1" hangingPunct="1"/>
            <a:r>
              <a:rPr lang="en-US"/>
              <a:t>&lt;biegel_heat_denatn.jpg&gt;</a:t>
            </a:r>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7"/>
          <p:cNvSpPr>
            <a:spLocks noGrp="1" noChangeArrowheads="1"/>
          </p:cNvSpPr>
          <p:nvPr>
            <p:ph type="sldNum" sz="quarter" idx="5"/>
          </p:nvPr>
        </p:nvSpPr>
        <p:spPr>
          <a:noFill/>
        </p:spPr>
        <p:txBody>
          <a:bodyPr/>
          <a:lstStyle/>
          <a:p>
            <a:fld id="{9EF4F6E2-B8CF-4572-994C-1DD6BA8F0D62}" type="slidenum">
              <a:rPr lang="en-US" smtClean="0"/>
              <a:pPr/>
              <a:t>331</a:t>
            </a:fld>
            <a:endParaRPr lang="en-US"/>
          </a:p>
        </p:txBody>
      </p:sp>
      <p:sp>
        <p:nvSpPr>
          <p:cNvPr id="663555" name="Rectangle 2"/>
          <p:cNvSpPr>
            <a:spLocks noGrp="1" noRot="1" noChangeAspect="1" noChangeArrowheads="1" noTextEdit="1"/>
          </p:cNvSpPr>
          <p:nvPr>
            <p:ph type="sldImg"/>
          </p:nvPr>
        </p:nvSpPr>
        <p:spPr>
          <a:ln/>
        </p:spPr>
      </p:sp>
      <p:sp>
        <p:nvSpPr>
          <p:cNvPr id="663556" name="Rectangle 3"/>
          <p:cNvSpPr>
            <a:spLocks noGrp="1" noChangeArrowheads="1"/>
          </p:cNvSpPr>
          <p:nvPr>
            <p:ph type="body" idx="1"/>
          </p:nvPr>
        </p:nvSpPr>
        <p:spPr>
          <a:noFill/>
          <a:ln/>
        </p:spPr>
        <p:txBody>
          <a:bodyPr/>
          <a:lstStyle/>
          <a:p>
            <a:pPr eaLnBrk="1" hangingPunct="1"/>
            <a:r>
              <a:rPr lang="en-US"/>
              <a:t>&lt;biegel_heat_denatn.jpg&gt;</a:t>
            </a:r>
          </a:p>
          <a:p>
            <a:pPr eaLnBrk="1" hangingPunct="1"/>
            <a:endParaRPr lang="en-US"/>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7"/>
          <p:cNvSpPr>
            <a:spLocks noGrp="1" noChangeArrowheads="1"/>
          </p:cNvSpPr>
          <p:nvPr>
            <p:ph type="sldNum" sz="quarter" idx="5"/>
          </p:nvPr>
        </p:nvSpPr>
        <p:spPr>
          <a:noFill/>
        </p:spPr>
        <p:txBody>
          <a:bodyPr/>
          <a:lstStyle/>
          <a:p>
            <a:fld id="{AEEAE6F2-857E-43A0-892A-CCF09693388F}" type="slidenum">
              <a:rPr lang="en-US" smtClean="0"/>
              <a:pPr/>
              <a:t>332</a:t>
            </a:fld>
            <a:endParaRPr lang="en-US"/>
          </a:p>
        </p:txBody>
      </p:sp>
      <p:sp>
        <p:nvSpPr>
          <p:cNvPr id="664579" name="Rectangle 2"/>
          <p:cNvSpPr>
            <a:spLocks noGrp="1" noRot="1" noChangeAspect="1" noChangeArrowheads="1" noTextEdit="1"/>
          </p:cNvSpPr>
          <p:nvPr>
            <p:ph type="sldImg"/>
          </p:nvPr>
        </p:nvSpPr>
        <p:spPr>
          <a:ln/>
        </p:spPr>
      </p:sp>
      <p:sp>
        <p:nvSpPr>
          <p:cNvPr id="664580" name="Rectangle 3"/>
          <p:cNvSpPr>
            <a:spLocks noGrp="1" noChangeArrowheads="1"/>
          </p:cNvSpPr>
          <p:nvPr>
            <p:ph type="body" idx="1"/>
          </p:nvPr>
        </p:nvSpPr>
        <p:spPr>
          <a:noFill/>
          <a:ln/>
        </p:spPr>
        <p:txBody>
          <a:bodyPr/>
          <a:lstStyle/>
          <a:p>
            <a:pPr eaLnBrk="1" hangingPunct="1"/>
            <a:r>
              <a:rPr lang="en-US"/>
              <a:t>&lt;biegel_heat_denatn.jpg&gt;</a:t>
            </a:r>
          </a:p>
          <a:p>
            <a:pPr eaLnBrk="1" hangingPunct="1"/>
            <a:endParaRPr lang="en-US"/>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7"/>
          <p:cNvSpPr>
            <a:spLocks noGrp="1" noChangeArrowheads="1"/>
          </p:cNvSpPr>
          <p:nvPr>
            <p:ph type="sldNum" sz="quarter" idx="5"/>
          </p:nvPr>
        </p:nvSpPr>
        <p:spPr>
          <a:noFill/>
        </p:spPr>
        <p:txBody>
          <a:bodyPr/>
          <a:lstStyle/>
          <a:p>
            <a:fld id="{238B4937-92E9-49C3-8563-1ABE0A0FD616}" type="slidenum">
              <a:rPr lang="en-US" smtClean="0"/>
              <a:pPr/>
              <a:t>333</a:t>
            </a:fld>
            <a:endParaRPr lang="en-US"/>
          </a:p>
        </p:txBody>
      </p:sp>
      <p:sp>
        <p:nvSpPr>
          <p:cNvPr id="665603" name="Rectangle 2"/>
          <p:cNvSpPr>
            <a:spLocks noGrp="1" noRot="1" noChangeAspect="1" noChangeArrowheads="1" noTextEdit="1"/>
          </p:cNvSpPr>
          <p:nvPr>
            <p:ph type="sldImg"/>
          </p:nvPr>
        </p:nvSpPr>
        <p:spPr>
          <a:solidFill>
            <a:srgbClr val="FFFFFF"/>
          </a:solidFill>
          <a:ln/>
        </p:spPr>
      </p:sp>
      <p:sp>
        <p:nvSpPr>
          <p:cNvPr id="665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&lt;biegel_heat_denatn.jpg&gt;</a:t>
            </a:r>
          </a:p>
          <a:p>
            <a:pPr eaLnBrk="1" hangingPunct="1"/>
            <a:endParaRPr lang="en-US"/>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7"/>
          <p:cNvSpPr>
            <a:spLocks noGrp="1" noChangeArrowheads="1"/>
          </p:cNvSpPr>
          <p:nvPr>
            <p:ph type="sldNum" sz="quarter" idx="5"/>
          </p:nvPr>
        </p:nvSpPr>
        <p:spPr>
          <a:noFill/>
        </p:spPr>
        <p:txBody>
          <a:bodyPr/>
          <a:lstStyle/>
          <a:p>
            <a:fld id="{C97CB83D-7357-44A8-82D6-C94CE78A67A4}" type="slidenum">
              <a:rPr lang="en-US" smtClean="0"/>
              <a:pPr/>
              <a:t>334</a:t>
            </a:fld>
            <a:endParaRPr lang="en-US"/>
          </a:p>
        </p:txBody>
      </p:sp>
      <p:sp>
        <p:nvSpPr>
          <p:cNvPr id="666627" name="Rectangle 2"/>
          <p:cNvSpPr>
            <a:spLocks noGrp="1" noRot="1" noChangeAspect="1" noChangeArrowheads="1" noTextEdit="1"/>
          </p:cNvSpPr>
          <p:nvPr>
            <p:ph type="sldImg"/>
          </p:nvPr>
        </p:nvSpPr>
        <p:spPr>
          <a:ln/>
        </p:spPr>
      </p:sp>
      <p:sp>
        <p:nvSpPr>
          <p:cNvPr id="666628" name="Rectangle 3"/>
          <p:cNvSpPr>
            <a:spLocks noGrp="1" noChangeArrowheads="1"/>
          </p:cNvSpPr>
          <p:nvPr>
            <p:ph type="body" idx="1"/>
          </p:nvPr>
        </p:nvSpPr>
        <p:spPr>
          <a:noFill/>
          <a:ln/>
        </p:spPr>
        <p:txBody>
          <a:bodyPr/>
          <a:lstStyle/>
          <a:p>
            <a:pPr eaLnBrk="1" hangingPunct="1"/>
            <a:r>
              <a:rPr lang="en-US"/>
              <a:t>&lt;biegel_heat_denatn.jpg&gt;</a:t>
            </a:r>
          </a:p>
          <a:p>
            <a:pPr eaLnBrk="1" hangingPunct="1"/>
            <a:endParaRPr lang="en-US"/>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7"/>
          <p:cNvSpPr>
            <a:spLocks noGrp="1" noChangeArrowheads="1"/>
          </p:cNvSpPr>
          <p:nvPr>
            <p:ph type="sldNum" sz="quarter" idx="5"/>
          </p:nvPr>
        </p:nvSpPr>
        <p:spPr>
          <a:noFill/>
        </p:spPr>
        <p:txBody>
          <a:bodyPr/>
          <a:lstStyle/>
          <a:p>
            <a:fld id="{3C18A258-BCCA-4558-8E72-5A7BB487453C}" type="slidenum">
              <a:rPr lang="en-US" smtClean="0"/>
              <a:pPr/>
              <a:t>335</a:t>
            </a:fld>
            <a:endParaRPr lang="en-US"/>
          </a:p>
        </p:txBody>
      </p:sp>
      <p:sp>
        <p:nvSpPr>
          <p:cNvPr id="667651" name="Rectangle 2"/>
          <p:cNvSpPr>
            <a:spLocks noGrp="1" noRot="1" noChangeAspect="1" noChangeArrowheads="1" noTextEdit="1"/>
          </p:cNvSpPr>
          <p:nvPr>
            <p:ph type="sldImg"/>
          </p:nvPr>
        </p:nvSpPr>
        <p:spPr>
          <a:ln/>
        </p:spPr>
      </p:sp>
      <p:sp>
        <p:nvSpPr>
          <p:cNvPr id="667652" name="Rectangle 3"/>
          <p:cNvSpPr>
            <a:spLocks noGrp="1" noChangeArrowheads="1"/>
          </p:cNvSpPr>
          <p:nvPr>
            <p:ph type="body" idx="1"/>
          </p:nvPr>
        </p:nvSpPr>
        <p:spPr>
          <a:noFill/>
          <a:ln/>
        </p:spPr>
        <p:txBody>
          <a:bodyPr/>
          <a:lstStyle/>
          <a:p>
            <a:pPr eaLnBrk="1" hangingPunct="1"/>
            <a:r>
              <a:rPr lang="en-US"/>
              <a:t>&lt;Biegeleisen_figure10.jpg&gt;</a:t>
            </a:r>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7"/>
          <p:cNvSpPr>
            <a:spLocks noGrp="1" noChangeArrowheads="1"/>
          </p:cNvSpPr>
          <p:nvPr>
            <p:ph type="sldNum" sz="quarter" idx="5"/>
          </p:nvPr>
        </p:nvSpPr>
        <p:spPr>
          <a:noFill/>
        </p:spPr>
        <p:txBody>
          <a:bodyPr/>
          <a:lstStyle/>
          <a:p>
            <a:fld id="{6687E83D-EA4C-4290-BDF1-193D8A33BD8C}" type="slidenum">
              <a:rPr lang="en-US" smtClean="0"/>
              <a:pPr/>
              <a:t>336</a:t>
            </a:fld>
            <a:endParaRPr lang="en-US"/>
          </a:p>
        </p:txBody>
      </p:sp>
      <p:sp>
        <p:nvSpPr>
          <p:cNvPr id="668675" name="Rectangle 2"/>
          <p:cNvSpPr>
            <a:spLocks noGrp="1" noRot="1" noChangeAspect="1" noChangeArrowheads="1" noTextEdit="1"/>
          </p:cNvSpPr>
          <p:nvPr>
            <p:ph type="sldImg"/>
          </p:nvPr>
        </p:nvSpPr>
        <p:spPr>
          <a:ln/>
        </p:spPr>
      </p:sp>
      <p:sp>
        <p:nvSpPr>
          <p:cNvPr id="668676" name="Rectangle 3"/>
          <p:cNvSpPr>
            <a:spLocks noGrp="1" noChangeArrowheads="1"/>
          </p:cNvSpPr>
          <p:nvPr>
            <p:ph type="body" idx="1"/>
          </p:nvPr>
        </p:nvSpPr>
        <p:spPr>
          <a:noFill/>
          <a:ln/>
        </p:spPr>
        <p:txBody>
          <a:bodyPr/>
          <a:lstStyle/>
          <a:p>
            <a:pPr eaLnBrk="1" hangingPunct="1"/>
            <a:r>
              <a:rPr lang="en-US"/>
              <a:t>&lt;Biegeleisen_figure10.jpg&gt;</a:t>
            </a:r>
          </a:p>
          <a:p>
            <a:pPr eaLnBrk="1" hangingPunct="1"/>
            <a:endParaRPr lang="en-US"/>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7"/>
          <p:cNvSpPr>
            <a:spLocks noGrp="1" noChangeArrowheads="1"/>
          </p:cNvSpPr>
          <p:nvPr>
            <p:ph type="sldNum" sz="quarter" idx="5"/>
          </p:nvPr>
        </p:nvSpPr>
        <p:spPr>
          <a:noFill/>
        </p:spPr>
        <p:txBody>
          <a:bodyPr/>
          <a:lstStyle/>
          <a:p>
            <a:fld id="{B694AAB7-8DA4-46AC-9A1D-E5A44F94FD0E}" type="slidenum">
              <a:rPr lang="en-US" smtClean="0"/>
              <a:pPr/>
              <a:t>337</a:t>
            </a:fld>
            <a:endParaRPr lang="en-US"/>
          </a:p>
        </p:txBody>
      </p:sp>
      <p:sp>
        <p:nvSpPr>
          <p:cNvPr id="669699" name="Rectangle 2"/>
          <p:cNvSpPr>
            <a:spLocks noGrp="1" noRot="1" noChangeAspect="1" noChangeArrowheads="1" noTextEdit="1"/>
          </p:cNvSpPr>
          <p:nvPr>
            <p:ph type="sldImg"/>
          </p:nvPr>
        </p:nvSpPr>
        <p:spPr>
          <a:ln/>
        </p:spPr>
      </p:sp>
      <p:sp>
        <p:nvSpPr>
          <p:cNvPr id="669700" name="Rectangle 3"/>
          <p:cNvSpPr>
            <a:spLocks noGrp="1" noChangeArrowheads="1"/>
          </p:cNvSpPr>
          <p:nvPr>
            <p:ph type="body" idx="1"/>
          </p:nvPr>
        </p:nvSpPr>
        <p:spPr>
          <a:noFill/>
          <a:ln/>
        </p:spPr>
        <p:txBody>
          <a:bodyPr/>
          <a:lstStyle/>
          <a:p>
            <a:pPr eaLnBrk="1" hangingPunct="1"/>
            <a:r>
              <a:rPr lang="en-US"/>
              <a:t>&lt;Biegeleisen_figure10.jpg&gt;</a:t>
            </a:r>
          </a:p>
          <a:p>
            <a:pPr eaLnBrk="1" hangingPunct="1"/>
            <a:endParaRPr lang="en-US"/>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7"/>
          <p:cNvSpPr>
            <a:spLocks noGrp="1" noChangeArrowheads="1"/>
          </p:cNvSpPr>
          <p:nvPr>
            <p:ph type="sldNum" sz="quarter" idx="5"/>
          </p:nvPr>
        </p:nvSpPr>
        <p:spPr>
          <a:noFill/>
        </p:spPr>
        <p:txBody>
          <a:bodyPr/>
          <a:lstStyle/>
          <a:p>
            <a:fld id="{19A42BCD-197B-4B23-AB1F-3AF5B4D49AC3}" type="slidenum">
              <a:rPr lang="en-US" smtClean="0"/>
              <a:pPr/>
              <a:t>338</a:t>
            </a:fld>
            <a:endParaRPr lang="en-US"/>
          </a:p>
        </p:txBody>
      </p:sp>
      <p:sp>
        <p:nvSpPr>
          <p:cNvPr id="670723" name="Rectangle 2"/>
          <p:cNvSpPr>
            <a:spLocks noGrp="1" noRot="1" noChangeAspect="1" noChangeArrowheads="1" noTextEdit="1"/>
          </p:cNvSpPr>
          <p:nvPr>
            <p:ph type="sldImg"/>
          </p:nvPr>
        </p:nvSpPr>
        <p:spPr>
          <a:ln/>
        </p:spPr>
      </p:sp>
      <p:sp>
        <p:nvSpPr>
          <p:cNvPr id="670724" name="Rectangle 3"/>
          <p:cNvSpPr>
            <a:spLocks noGrp="1" noChangeArrowheads="1"/>
          </p:cNvSpPr>
          <p:nvPr>
            <p:ph type="body" idx="1"/>
          </p:nvPr>
        </p:nvSpPr>
        <p:spPr>
          <a:noFill/>
          <a:ln/>
        </p:spPr>
        <p:txBody>
          <a:bodyPr/>
          <a:lstStyle/>
          <a:p>
            <a:pPr eaLnBrk="1" hangingPunct="1"/>
            <a:r>
              <a:rPr lang="en-US"/>
              <a:t>&lt;Biegeleisen_figure10.jpg&gt;</a:t>
            </a:r>
          </a:p>
          <a:p>
            <a:pPr eaLnBrk="1" hangingPunct="1"/>
            <a:endParaRPr lang="en-US"/>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7"/>
          <p:cNvSpPr>
            <a:spLocks noGrp="1" noChangeArrowheads="1"/>
          </p:cNvSpPr>
          <p:nvPr>
            <p:ph type="sldNum" sz="quarter" idx="5"/>
          </p:nvPr>
        </p:nvSpPr>
        <p:spPr>
          <a:noFill/>
        </p:spPr>
        <p:txBody>
          <a:bodyPr/>
          <a:lstStyle/>
          <a:p>
            <a:fld id="{EA8BB33A-6039-4C66-916B-1FB72760B083}" type="slidenum">
              <a:rPr lang="en-US" smtClean="0"/>
              <a:pPr/>
              <a:t>339</a:t>
            </a:fld>
            <a:endParaRPr lang="en-US"/>
          </a:p>
        </p:txBody>
      </p:sp>
      <p:sp>
        <p:nvSpPr>
          <p:cNvPr id="671747" name="Rectangle 2"/>
          <p:cNvSpPr>
            <a:spLocks noGrp="1" noRot="1" noChangeAspect="1" noChangeArrowheads="1" noTextEdit="1"/>
          </p:cNvSpPr>
          <p:nvPr>
            <p:ph type="sldImg"/>
          </p:nvPr>
        </p:nvSpPr>
        <p:spPr>
          <a:solidFill>
            <a:srgbClr val="FFFFFF"/>
          </a:solidFill>
          <a:ln/>
        </p:spPr>
      </p:sp>
      <p:sp>
        <p:nvSpPr>
          <p:cNvPr id="6717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&lt;weissmann-protocol3.jpg&gt;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7"/>
          <p:cNvSpPr>
            <a:spLocks noGrp="1" noChangeArrowheads="1"/>
          </p:cNvSpPr>
          <p:nvPr>
            <p:ph type="sldNum" sz="quarter" idx="5"/>
          </p:nvPr>
        </p:nvSpPr>
        <p:spPr>
          <a:noFill/>
        </p:spPr>
        <p:txBody>
          <a:bodyPr/>
          <a:lstStyle/>
          <a:p>
            <a:fld id="{F0DC5657-EEF2-4C73-AA5F-BBDE17CBF7D6}" type="slidenum">
              <a:rPr lang="en-US" smtClean="0"/>
              <a:pPr/>
              <a:t>34</a:t>
            </a:fld>
            <a:endParaRPr lang="en-US"/>
          </a:p>
        </p:txBody>
      </p:sp>
      <p:sp>
        <p:nvSpPr>
          <p:cNvPr id="462851" name="Rectangle 2"/>
          <p:cNvSpPr>
            <a:spLocks noGrp="1" noRot="1" noChangeAspect="1" noChangeArrowheads="1" noTextEdit="1"/>
          </p:cNvSpPr>
          <p:nvPr>
            <p:ph type="sldImg"/>
          </p:nvPr>
        </p:nvSpPr>
        <p:spPr>
          <a:solidFill>
            <a:srgbClr val="FFFFFF"/>
          </a:solidFill>
          <a:ln/>
        </p:spPr>
      </p:sp>
      <p:sp>
        <p:nvSpPr>
          <p:cNvPr id="4628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&lt;e_coli.jpg&gt;</a:t>
            </a:r>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340</a:t>
            </a:fld>
            <a:endParaRPr lang="en-US"/>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341</a:t>
            </a:fld>
            <a:endParaRPr lang="en-US"/>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342</a:t>
            </a:fld>
            <a:endParaRPr lang="en-US"/>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7"/>
          <p:cNvSpPr>
            <a:spLocks noGrp="1" noChangeArrowheads="1"/>
          </p:cNvSpPr>
          <p:nvPr>
            <p:ph type="sldNum" sz="quarter" idx="5"/>
          </p:nvPr>
        </p:nvSpPr>
        <p:spPr>
          <a:noFill/>
        </p:spPr>
        <p:txBody>
          <a:bodyPr/>
          <a:lstStyle/>
          <a:p>
            <a:fld id="{FB57F7D2-7EA7-4B34-B33B-768E70E639C3}" type="slidenum">
              <a:rPr lang="en-US" smtClean="0"/>
              <a:pPr/>
              <a:t>343</a:t>
            </a:fld>
            <a:endParaRPr lang="en-US"/>
          </a:p>
        </p:txBody>
      </p:sp>
      <p:sp>
        <p:nvSpPr>
          <p:cNvPr id="672771" name="Rectangle 2"/>
          <p:cNvSpPr>
            <a:spLocks noGrp="1" noRot="1" noChangeAspect="1" noChangeArrowheads="1" noTextEdit="1"/>
          </p:cNvSpPr>
          <p:nvPr>
            <p:ph type="sldImg"/>
          </p:nvPr>
        </p:nvSpPr>
        <p:spPr>
          <a:ln/>
        </p:spPr>
      </p:sp>
      <p:sp>
        <p:nvSpPr>
          <p:cNvPr id="672772" name="Rectangle 3"/>
          <p:cNvSpPr>
            <a:spLocks noGrp="1" noChangeArrowheads="1"/>
          </p:cNvSpPr>
          <p:nvPr>
            <p:ph type="body" idx="1"/>
          </p:nvPr>
        </p:nvSpPr>
        <p:spPr>
          <a:noFill/>
          <a:ln/>
        </p:spPr>
        <p:txBody>
          <a:bodyPr/>
          <a:lstStyle/>
          <a:p>
            <a:pPr eaLnBrk="1" hangingPunct="1"/>
            <a:r>
              <a:rPr lang="en-US"/>
              <a:t>&lt;weissman_prot_cooperat.jpg&gt;</a:t>
            </a:r>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7"/>
          <p:cNvSpPr>
            <a:spLocks noGrp="1" noChangeArrowheads="1"/>
          </p:cNvSpPr>
          <p:nvPr>
            <p:ph type="sldNum" sz="quarter" idx="5"/>
          </p:nvPr>
        </p:nvSpPr>
        <p:spPr>
          <a:noFill/>
        </p:spPr>
        <p:txBody>
          <a:bodyPr/>
          <a:lstStyle/>
          <a:p>
            <a:fld id="{6805DD88-E2D9-432A-B8CB-86AEF1108594}" type="slidenum">
              <a:rPr lang="en-US" smtClean="0"/>
              <a:pPr/>
              <a:t>344</a:t>
            </a:fld>
            <a:endParaRPr lang="en-US"/>
          </a:p>
        </p:txBody>
      </p:sp>
      <p:sp>
        <p:nvSpPr>
          <p:cNvPr id="673795" name="Rectangle 2"/>
          <p:cNvSpPr>
            <a:spLocks noGrp="1" noRot="1" noChangeAspect="1" noChangeArrowheads="1" noTextEdit="1"/>
          </p:cNvSpPr>
          <p:nvPr>
            <p:ph type="sldImg"/>
          </p:nvPr>
        </p:nvSpPr>
        <p:spPr>
          <a:solidFill>
            <a:srgbClr val="FFFFFF"/>
          </a:solidFill>
          <a:ln/>
        </p:spPr>
      </p:sp>
      <p:sp>
        <p:nvSpPr>
          <p:cNvPr id="6737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&lt;weissman_prot_cooperat.jpg&gt;</a:t>
            </a:r>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7"/>
          <p:cNvSpPr>
            <a:spLocks noGrp="1" noChangeArrowheads="1"/>
          </p:cNvSpPr>
          <p:nvPr>
            <p:ph type="sldNum" sz="quarter" idx="5"/>
          </p:nvPr>
        </p:nvSpPr>
        <p:spPr>
          <a:noFill/>
        </p:spPr>
        <p:txBody>
          <a:bodyPr/>
          <a:lstStyle/>
          <a:p>
            <a:fld id="{CB45C68F-F055-438A-ACF3-8DC6476ACB9D}" type="slidenum">
              <a:rPr lang="en-US" smtClean="0"/>
              <a:pPr/>
              <a:t>345</a:t>
            </a:fld>
            <a:endParaRPr lang="en-US"/>
          </a:p>
        </p:txBody>
      </p:sp>
      <p:sp>
        <p:nvSpPr>
          <p:cNvPr id="674819" name="Rectangle 2"/>
          <p:cNvSpPr>
            <a:spLocks noGrp="1" noRot="1" noChangeAspect="1" noChangeArrowheads="1" noTextEdit="1"/>
          </p:cNvSpPr>
          <p:nvPr>
            <p:ph type="sldImg"/>
          </p:nvPr>
        </p:nvSpPr>
        <p:spPr>
          <a:solidFill>
            <a:srgbClr val="FFFFFF"/>
          </a:solidFill>
          <a:ln/>
        </p:spPr>
      </p:sp>
      <p:sp>
        <p:nvSpPr>
          <p:cNvPr id="6748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&lt;weissman_prot_cooperat.jpg&gt;</a:t>
            </a:r>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346</a:t>
            </a:fld>
            <a:endParaRPr lang="en-US"/>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347</a:t>
            </a:fld>
            <a:endParaRPr lang="en-US"/>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348</a:t>
            </a:fld>
            <a:endParaRPr lang="en-US"/>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349</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7"/>
          <p:cNvSpPr>
            <a:spLocks noGrp="1" noChangeArrowheads="1"/>
          </p:cNvSpPr>
          <p:nvPr>
            <p:ph type="sldNum" sz="quarter" idx="5"/>
          </p:nvPr>
        </p:nvSpPr>
        <p:spPr>
          <a:noFill/>
        </p:spPr>
        <p:txBody>
          <a:bodyPr/>
          <a:lstStyle/>
          <a:p>
            <a:fld id="{96C37F52-60F3-4819-8B2F-795D5ECE1960}" type="slidenum">
              <a:rPr lang="en-US" smtClean="0"/>
              <a:pPr/>
              <a:t>35</a:t>
            </a:fld>
            <a:endParaRPr lang="en-US"/>
          </a:p>
        </p:txBody>
      </p:sp>
      <p:sp>
        <p:nvSpPr>
          <p:cNvPr id="463875" name="Rectangle 2"/>
          <p:cNvSpPr>
            <a:spLocks noGrp="1" noRot="1" noChangeAspect="1" noChangeArrowheads="1" noTextEdit="1"/>
          </p:cNvSpPr>
          <p:nvPr>
            <p:ph type="sldImg"/>
          </p:nvPr>
        </p:nvSpPr>
        <p:spPr>
          <a:solidFill>
            <a:srgbClr val="FFFFFF"/>
          </a:solidFill>
          <a:ln/>
        </p:spPr>
      </p:sp>
      <p:sp>
        <p:nvSpPr>
          <p:cNvPr id="4638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&lt;e_coli.jpg&gt;</a:t>
            </a:r>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7"/>
          <p:cNvSpPr>
            <a:spLocks noGrp="1" noChangeArrowheads="1"/>
          </p:cNvSpPr>
          <p:nvPr>
            <p:ph type="sldNum" sz="quarter" idx="5"/>
          </p:nvPr>
        </p:nvSpPr>
        <p:spPr>
          <a:noFill/>
        </p:spPr>
        <p:txBody>
          <a:bodyPr/>
          <a:lstStyle/>
          <a:p>
            <a:fld id="{6FDE3361-7F50-4687-90F7-82B990968DD4}" type="slidenum">
              <a:rPr lang="en-US" smtClean="0"/>
              <a:pPr/>
              <a:t>350</a:t>
            </a:fld>
            <a:endParaRPr lang="en-US"/>
          </a:p>
        </p:txBody>
      </p:sp>
      <p:sp>
        <p:nvSpPr>
          <p:cNvPr id="675843" name="Rectangle 2"/>
          <p:cNvSpPr>
            <a:spLocks noGrp="1" noRot="1" noChangeAspect="1" noChangeArrowheads="1" noTextEdit="1"/>
          </p:cNvSpPr>
          <p:nvPr>
            <p:ph type="sldImg"/>
          </p:nvPr>
        </p:nvSpPr>
        <p:spPr>
          <a:ln/>
        </p:spPr>
      </p:sp>
      <p:sp>
        <p:nvSpPr>
          <p:cNvPr id="675844" name="Rectangle 3"/>
          <p:cNvSpPr>
            <a:spLocks noGrp="1" noChangeArrowheads="1"/>
          </p:cNvSpPr>
          <p:nvPr>
            <p:ph type="body" idx="1"/>
          </p:nvPr>
        </p:nvSpPr>
        <p:spPr>
          <a:noFill/>
          <a:ln/>
        </p:spPr>
        <p:txBody>
          <a:bodyPr/>
          <a:lstStyle/>
          <a:p>
            <a:pPr eaLnBrk="1" hangingPunct="1"/>
            <a:r>
              <a:rPr lang="en-US"/>
              <a:t>2 files:  &lt;chambers1.jpg&gt; and &lt;chambers2.jpg&gt;</a:t>
            </a:r>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7"/>
          <p:cNvSpPr>
            <a:spLocks noGrp="1" noChangeArrowheads="1"/>
          </p:cNvSpPr>
          <p:nvPr>
            <p:ph type="sldNum" sz="quarter" idx="5"/>
          </p:nvPr>
        </p:nvSpPr>
        <p:spPr>
          <a:noFill/>
        </p:spPr>
        <p:txBody>
          <a:bodyPr/>
          <a:lstStyle/>
          <a:p>
            <a:fld id="{54AB8CE8-7A0E-44AC-AAB0-6002B8B64D7E}" type="slidenum">
              <a:rPr lang="en-US" smtClean="0"/>
              <a:pPr/>
              <a:t>351</a:t>
            </a:fld>
            <a:endParaRPr lang="en-US"/>
          </a:p>
        </p:txBody>
      </p:sp>
      <p:sp>
        <p:nvSpPr>
          <p:cNvPr id="676867" name="Rectangle 2"/>
          <p:cNvSpPr>
            <a:spLocks noGrp="1" noRot="1" noChangeAspect="1" noChangeArrowheads="1" noTextEdit="1"/>
          </p:cNvSpPr>
          <p:nvPr>
            <p:ph type="sldImg"/>
          </p:nvPr>
        </p:nvSpPr>
        <p:spPr>
          <a:ln/>
        </p:spPr>
      </p:sp>
      <p:sp>
        <p:nvSpPr>
          <p:cNvPr id="676868" name="Rectangle 3"/>
          <p:cNvSpPr>
            <a:spLocks noGrp="1" noChangeArrowheads="1"/>
          </p:cNvSpPr>
          <p:nvPr>
            <p:ph type="body" idx="1"/>
          </p:nvPr>
        </p:nvSpPr>
        <p:spPr>
          <a:noFill/>
          <a:ln/>
        </p:spPr>
        <p:txBody>
          <a:bodyPr/>
          <a:lstStyle/>
          <a:p>
            <a:pPr eaLnBrk="1" hangingPunct="1"/>
            <a:r>
              <a:rPr lang="en-US"/>
              <a:t>2 files:  &lt;chambers1.jpg&gt; and &lt;chambers2.jpg&gt;</a:t>
            </a:r>
          </a:p>
          <a:p>
            <a:pPr eaLnBrk="1" hangingPunct="1"/>
            <a:endParaRPr lang="en-US"/>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7"/>
          <p:cNvSpPr>
            <a:spLocks noGrp="1" noChangeArrowheads="1"/>
          </p:cNvSpPr>
          <p:nvPr>
            <p:ph type="sldNum" sz="quarter" idx="5"/>
          </p:nvPr>
        </p:nvSpPr>
        <p:spPr>
          <a:noFill/>
        </p:spPr>
        <p:txBody>
          <a:bodyPr/>
          <a:lstStyle/>
          <a:p>
            <a:fld id="{BA4D6784-71FC-4413-B46C-4985DF33DC98}" type="slidenum">
              <a:rPr lang="en-US" smtClean="0"/>
              <a:pPr/>
              <a:t>352</a:t>
            </a:fld>
            <a:endParaRPr lang="en-US"/>
          </a:p>
        </p:txBody>
      </p:sp>
      <p:sp>
        <p:nvSpPr>
          <p:cNvPr id="677891" name="Rectangle 2"/>
          <p:cNvSpPr>
            <a:spLocks noGrp="1" noRot="1" noChangeAspect="1" noChangeArrowheads="1" noTextEdit="1"/>
          </p:cNvSpPr>
          <p:nvPr>
            <p:ph type="sldImg"/>
          </p:nvPr>
        </p:nvSpPr>
        <p:spPr>
          <a:ln/>
        </p:spPr>
      </p:sp>
      <p:sp>
        <p:nvSpPr>
          <p:cNvPr id="677892" name="Rectangle 3"/>
          <p:cNvSpPr>
            <a:spLocks noGrp="1" noChangeArrowheads="1"/>
          </p:cNvSpPr>
          <p:nvPr>
            <p:ph type="body" idx="1"/>
          </p:nvPr>
        </p:nvSpPr>
        <p:spPr>
          <a:noFill/>
          <a:ln/>
        </p:spPr>
        <p:txBody>
          <a:bodyPr/>
          <a:lstStyle/>
          <a:p>
            <a:pPr eaLnBrk="1" hangingPunct="1"/>
            <a:r>
              <a:rPr lang="en-US"/>
              <a:t>2 files:  &lt;chambers1.jpg&gt; and &lt;chambers2.jpg&gt;</a:t>
            </a:r>
          </a:p>
          <a:p>
            <a:pPr eaLnBrk="1" hangingPunct="1"/>
            <a:endParaRPr lang="en-US"/>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7"/>
          <p:cNvSpPr>
            <a:spLocks noGrp="1" noChangeArrowheads="1"/>
          </p:cNvSpPr>
          <p:nvPr>
            <p:ph type="sldNum" sz="quarter" idx="5"/>
          </p:nvPr>
        </p:nvSpPr>
        <p:spPr>
          <a:noFill/>
        </p:spPr>
        <p:txBody>
          <a:bodyPr/>
          <a:lstStyle/>
          <a:p>
            <a:fld id="{524B8A16-6931-49C4-8412-140D5A44B835}" type="slidenum">
              <a:rPr lang="en-US" smtClean="0"/>
              <a:pPr/>
              <a:t>353</a:t>
            </a:fld>
            <a:endParaRPr lang="en-US"/>
          </a:p>
        </p:txBody>
      </p:sp>
      <p:sp>
        <p:nvSpPr>
          <p:cNvPr id="678915" name="Rectangle 2"/>
          <p:cNvSpPr>
            <a:spLocks noGrp="1" noRot="1" noChangeAspect="1" noChangeArrowheads="1" noTextEdit="1"/>
          </p:cNvSpPr>
          <p:nvPr>
            <p:ph type="sldImg"/>
          </p:nvPr>
        </p:nvSpPr>
        <p:spPr>
          <a:ln/>
        </p:spPr>
      </p:sp>
      <p:sp>
        <p:nvSpPr>
          <p:cNvPr id="678916" name="Rectangle 3"/>
          <p:cNvSpPr>
            <a:spLocks noGrp="1" noChangeArrowheads="1"/>
          </p:cNvSpPr>
          <p:nvPr>
            <p:ph type="body" idx="1"/>
          </p:nvPr>
        </p:nvSpPr>
        <p:spPr>
          <a:noFill/>
          <a:ln/>
        </p:spPr>
        <p:txBody>
          <a:bodyPr/>
          <a:lstStyle/>
          <a:p>
            <a:pPr eaLnBrk="1" hangingPunct="1"/>
            <a:r>
              <a:rPr lang="en-US"/>
              <a:t>2 files:  &lt;chambers1.jpg&gt; and &lt;chambers2.jpg&gt;</a:t>
            </a:r>
          </a:p>
          <a:p>
            <a:pPr eaLnBrk="1" hangingPunct="1"/>
            <a:endParaRPr lang="en-US"/>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7"/>
          <p:cNvSpPr>
            <a:spLocks noGrp="1" noChangeArrowheads="1"/>
          </p:cNvSpPr>
          <p:nvPr>
            <p:ph type="sldNum" sz="quarter" idx="5"/>
          </p:nvPr>
        </p:nvSpPr>
        <p:spPr>
          <a:noFill/>
        </p:spPr>
        <p:txBody>
          <a:bodyPr/>
          <a:lstStyle/>
          <a:p>
            <a:fld id="{3A75BB7A-8487-4F2B-804D-FEA484EE2EAE}" type="slidenum">
              <a:rPr lang="en-US" smtClean="0"/>
              <a:pPr/>
              <a:t>354</a:t>
            </a:fld>
            <a:endParaRPr lang="en-US"/>
          </a:p>
        </p:txBody>
      </p:sp>
      <p:sp>
        <p:nvSpPr>
          <p:cNvPr id="679939" name="Rectangle 2"/>
          <p:cNvSpPr>
            <a:spLocks noGrp="1" noRot="1" noChangeAspect="1" noChangeArrowheads="1" noTextEdit="1"/>
          </p:cNvSpPr>
          <p:nvPr>
            <p:ph type="sldImg"/>
          </p:nvPr>
        </p:nvSpPr>
        <p:spPr>
          <a:ln/>
        </p:spPr>
      </p:sp>
      <p:sp>
        <p:nvSpPr>
          <p:cNvPr id="679940" name="Rectangle 3"/>
          <p:cNvSpPr>
            <a:spLocks noGrp="1" noChangeArrowheads="1"/>
          </p:cNvSpPr>
          <p:nvPr>
            <p:ph type="body" idx="1"/>
          </p:nvPr>
        </p:nvSpPr>
        <p:spPr>
          <a:noFill/>
          <a:ln/>
        </p:spPr>
        <p:txBody>
          <a:bodyPr/>
          <a:lstStyle/>
          <a:p>
            <a:pPr eaLnBrk="1" hangingPunct="1"/>
            <a:r>
              <a:rPr lang="en-US"/>
              <a:t>2 files:  &lt;chambers1.jpg&gt; and &lt;chambers2.jpg&gt;</a:t>
            </a:r>
          </a:p>
          <a:p>
            <a:pPr eaLnBrk="1" hangingPunct="1"/>
            <a:endParaRPr lang="en-US"/>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7"/>
          <p:cNvSpPr>
            <a:spLocks noGrp="1" noChangeArrowheads="1"/>
          </p:cNvSpPr>
          <p:nvPr>
            <p:ph type="sldNum" sz="quarter" idx="5"/>
          </p:nvPr>
        </p:nvSpPr>
        <p:spPr>
          <a:noFill/>
        </p:spPr>
        <p:txBody>
          <a:bodyPr/>
          <a:lstStyle/>
          <a:p>
            <a:fld id="{875D89AB-58FE-4F31-8637-A53266F75E0B}" type="slidenum">
              <a:rPr lang="en-US" smtClean="0"/>
              <a:pPr/>
              <a:t>355</a:t>
            </a:fld>
            <a:endParaRPr lang="en-US"/>
          </a:p>
        </p:txBody>
      </p:sp>
      <p:sp>
        <p:nvSpPr>
          <p:cNvPr id="680963" name="Rectangle 2"/>
          <p:cNvSpPr>
            <a:spLocks noGrp="1" noRot="1" noChangeAspect="1" noChangeArrowheads="1" noTextEdit="1"/>
          </p:cNvSpPr>
          <p:nvPr>
            <p:ph type="sldImg"/>
          </p:nvPr>
        </p:nvSpPr>
        <p:spPr>
          <a:solidFill>
            <a:srgbClr val="FFFFFF"/>
          </a:solidFill>
          <a:ln/>
        </p:spPr>
      </p:sp>
      <p:sp>
        <p:nvSpPr>
          <p:cNvPr id="6809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2 files:  &lt;chambers1.jpg&gt; and &lt;chambers2.jpg&gt;</a:t>
            </a:r>
          </a:p>
          <a:p>
            <a:pPr eaLnBrk="1" hangingPunct="1"/>
            <a:endParaRPr lang="en-US"/>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7"/>
          <p:cNvSpPr>
            <a:spLocks noGrp="1" noChangeArrowheads="1"/>
          </p:cNvSpPr>
          <p:nvPr>
            <p:ph type="sldNum" sz="quarter" idx="5"/>
          </p:nvPr>
        </p:nvSpPr>
        <p:spPr>
          <a:noFill/>
        </p:spPr>
        <p:txBody>
          <a:bodyPr/>
          <a:lstStyle/>
          <a:p>
            <a:fld id="{46204C57-B640-46B4-883B-6E1BA4E5D3B3}" type="slidenum">
              <a:rPr lang="en-US" smtClean="0"/>
              <a:pPr/>
              <a:t>356</a:t>
            </a:fld>
            <a:endParaRPr lang="en-US"/>
          </a:p>
        </p:txBody>
      </p:sp>
      <p:sp>
        <p:nvSpPr>
          <p:cNvPr id="681987" name="Rectangle 2"/>
          <p:cNvSpPr>
            <a:spLocks noGrp="1" noRot="1" noChangeAspect="1" noChangeArrowheads="1" noTextEdit="1"/>
          </p:cNvSpPr>
          <p:nvPr>
            <p:ph type="sldImg"/>
          </p:nvPr>
        </p:nvSpPr>
        <p:spPr>
          <a:ln/>
        </p:spPr>
      </p:sp>
      <p:sp>
        <p:nvSpPr>
          <p:cNvPr id="681988" name="Rectangle 3"/>
          <p:cNvSpPr>
            <a:spLocks noGrp="1" noChangeArrowheads="1"/>
          </p:cNvSpPr>
          <p:nvPr>
            <p:ph type="body" idx="1"/>
          </p:nvPr>
        </p:nvSpPr>
        <p:spPr>
          <a:noFill/>
          <a:ln/>
        </p:spPr>
        <p:txBody>
          <a:bodyPr/>
          <a:lstStyle/>
          <a:p>
            <a:pPr eaLnBrk="1" hangingPunct="1"/>
            <a:r>
              <a:rPr lang="en-US"/>
              <a:t>&lt;chambers_bad_explan.jpg&gt;</a:t>
            </a:r>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7"/>
          <p:cNvSpPr>
            <a:spLocks noGrp="1" noChangeArrowheads="1"/>
          </p:cNvSpPr>
          <p:nvPr>
            <p:ph type="sldNum" sz="quarter" idx="5"/>
          </p:nvPr>
        </p:nvSpPr>
        <p:spPr>
          <a:noFill/>
        </p:spPr>
        <p:txBody>
          <a:bodyPr/>
          <a:lstStyle/>
          <a:p>
            <a:fld id="{1D5931A7-60A6-4A0D-BB8F-A2A203065C3F}" type="slidenum">
              <a:rPr lang="en-US" smtClean="0"/>
              <a:pPr/>
              <a:t>357</a:t>
            </a:fld>
            <a:endParaRPr lang="en-US"/>
          </a:p>
        </p:txBody>
      </p:sp>
      <p:sp>
        <p:nvSpPr>
          <p:cNvPr id="683011" name="Rectangle 2"/>
          <p:cNvSpPr>
            <a:spLocks noGrp="1" noRot="1" noChangeAspect="1" noChangeArrowheads="1" noTextEdit="1"/>
          </p:cNvSpPr>
          <p:nvPr>
            <p:ph type="sldImg"/>
          </p:nvPr>
        </p:nvSpPr>
        <p:spPr>
          <a:solidFill>
            <a:srgbClr val="FFFFFF"/>
          </a:solidFill>
          <a:ln/>
        </p:spPr>
      </p:sp>
      <p:sp>
        <p:nvSpPr>
          <p:cNvPr id="6830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&lt;chambers_bad_explan.jpg&gt;</a:t>
            </a:r>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358</a:t>
            </a:fld>
            <a:endParaRPr lang="en-US"/>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359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7"/>
          <p:cNvSpPr>
            <a:spLocks noGrp="1" noChangeArrowheads="1"/>
          </p:cNvSpPr>
          <p:nvPr>
            <p:ph type="sldNum" sz="quarter" idx="5"/>
          </p:nvPr>
        </p:nvSpPr>
        <p:spPr>
          <a:noFill/>
        </p:spPr>
        <p:txBody>
          <a:bodyPr/>
          <a:lstStyle/>
          <a:p>
            <a:fld id="{954A8BC2-D886-4C44-A3CA-12B279AF642F}" type="slidenum">
              <a:rPr lang="en-US" smtClean="0"/>
              <a:pPr/>
              <a:t>36</a:t>
            </a:fld>
            <a:endParaRPr lang="en-US"/>
          </a:p>
        </p:txBody>
      </p:sp>
      <p:sp>
        <p:nvSpPr>
          <p:cNvPr id="464899" name="Rectangle 2"/>
          <p:cNvSpPr>
            <a:spLocks noGrp="1" noRot="1" noChangeAspect="1" noChangeArrowheads="1" noTextEdit="1"/>
          </p:cNvSpPr>
          <p:nvPr>
            <p:ph type="sldImg"/>
          </p:nvPr>
        </p:nvSpPr>
        <p:spPr>
          <a:solidFill>
            <a:srgbClr val="FFFFFF"/>
          </a:solidFill>
          <a:ln/>
        </p:spPr>
      </p:sp>
      <p:sp>
        <p:nvSpPr>
          <p:cNvPr id="4649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&lt;e_coli.jpg&gt;</a:t>
            </a:r>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360</a:t>
            </a:fld>
            <a:endParaRPr lang="en-US"/>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361</a:t>
            </a:fld>
            <a:endParaRPr lang="en-US"/>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362</a:t>
            </a:fld>
            <a:endParaRPr lang="en-US"/>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363</a:t>
            </a:fld>
            <a:endParaRPr lang="en-US"/>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364</a:t>
            </a:fld>
            <a:endParaRPr lang="en-US"/>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365</a:t>
            </a:fld>
            <a:endParaRPr lang="en-US"/>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366</a:t>
            </a:fld>
            <a:endParaRPr lang="en-US"/>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7"/>
          <p:cNvSpPr>
            <a:spLocks noGrp="1" noChangeArrowheads="1"/>
          </p:cNvSpPr>
          <p:nvPr>
            <p:ph type="sldNum" sz="quarter" idx="5"/>
          </p:nvPr>
        </p:nvSpPr>
        <p:spPr>
          <a:noFill/>
        </p:spPr>
        <p:txBody>
          <a:bodyPr/>
          <a:lstStyle/>
          <a:p>
            <a:fld id="{9150BB65-E2CF-404C-867F-CE5889DFDC20}" type="slidenum">
              <a:rPr lang="en-US" smtClean="0"/>
              <a:pPr/>
              <a:t>367</a:t>
            </a:fld>
            <a:endParaRPr lang="en-US"/>
          </a:p>
        </p:txBody>
      </p:sp>
      <p:sp>
        <p:nvSpPr>
          <p:cNvPr id="684035" name="Rectangle 2"/>
          <p:cNvSpPr>
            <a:spLocks noGrp="1" noRot="1" noChangeAspect="1" noChangeArrowheads="1" noTextEdit="1"/>
          </p:cNvSpPr>
          <p:nvPr>
            <p:ph type="sldImg"/>
          </p:nvPr>
        </p:nvSpPr>
        <p:spPr>
          <a:solidFill>
            <a:srgbClr val="FFFFFF"/>
          </a:solidFill>
          <a:ln/>
        </p:spPr>
      </p:sp>
      <p:sp>
        <p:nvSpPr>
          <p:cNvPr id="6840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&lt;pauling_formation2-R.jpg&gt;</a:t>
            </a:r>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7"/>
          <p:cNvSpPr>
            <a:spLocks noGrp="1" noChangeArrowheads="1"/>
          </p:cNvSpPr>
          <p:nvPr>
            <p:ph type="sldNum" sz="quarter" idx="5"/>
          </p:nvPr>
        </p:nvSpPr>
        <p:spPr>
          <a:noFill/>
        </p:spPr>
        <p:txBody>
          <a:bodyPr/>
          <a:lstStyle/>
          <a:p>
            <a:fld id="{B3074E99-5734-4F0F-8470-E70676216621}" type="slidenum">
              <a:rPr lang="en-US" smtClean="0"/>
              <a:pPr/>
              <a:t>368</a:t>
            </a:fld>
            <a:endParaRPr lang="en-US"/>
          </a:p>
        </p:txBody>
      </p:sp>
      <p:sp>
        <p:nvSpPr>
          <p:cNvPr id="685059" name="Rectangle 2"/>
          <p:cNvSpPr>
            <a:spLocks noGrp="1" noRot="1" noChangeAspect="1" noChangeArrowheads="1" noTextEdit="1"/>
          </p:cNvSpPr>
          <p:nvPr>
            <p:ph type="sldImg"/>
          </p:nvPr>
        </p:nvSpPr>
        <p:spPr>
          <a:solidFill>
            <a:srgbClr val="FFFFFF"/>
          </a:solidFill>
          <a:ln/>
        </p:spPr>
      </p:sp>
      <p:sp>
        <p:nvSpPr>
          <p:cNvPr id="6850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&lt;wu_structure1.jpg&gt;</a:t>
            </a:r>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7"/>
          <p:cNvSpPr>
            <a:spLocks noGrp="1" noChangeArrowheads="1"/>
          </p:cNvSpPr>
          <p:nvPr>
            <p:ph type="sldNum" sz="quarter" idx="5"/>
          </p:nvPr>
        </p:nvSpPr>
        <p:spPr>
          <a:noFill/>
        </p:spPr>
        <p:txBody>
          <a:bodyPr/>
          <a:lstStyle/>
          <a:p>
            <a:fld id="{2C9393FD-3D5E-45F4-B748-66C4E9E6EED0}" type="slidenum">
              <a:rPr lang="en-US" smtClean="0"/>
              <a:pPr/>
              <a:t>369</a:t>
            </a:fld>
            <a:endParaRPr lang="en-US"/>
          </a:p>
        </p:txBody>
      </p:sp>
      <p:sp>
        <p:nvSpPr>
          <p:cNvPr id="686083" name="Rectangle 2"/>
          <p:cNvSpPr>
            <a:spLocks noGrp="1" noRot="1" noChangeAspect="1" noChangeArrowheads="1" noTextEdit="1"/>
          </p:cNvSpPr>
          <p:nvPr>
            <p:ph type="sldImg"/>
          </p:nvPr>
        </p:nvSpPr>
        <p:spPr>
          <a:solidFill>
            <a:srgbClr val="FFFFFF"/>
          </a:solidFill>
          <a:ln/>
        </p:spPr>
      </p:sp>
      <p:sp>
        <p:nvSpPr>
          <p:cNvPr id="6860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&lt;wu-CD.tif&gt;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37</a:t>
            </a:fld>
            <a:endParaRPr lang="en-US"/>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7"/>
          <p:cNvSpPr>
            <a:spLocks noGrp="1" noChangeArrowheads="1"/>
          </p:cNvSpPr>
          <p:nvPr>
            <p:ph type="sldNum" sz="quarter" idx="5"/>
          </p:nvPr>
        </p:nvSpPr>
        <p:spPr>
          <a:noFill/>
        </p:spPr>
        <p:txBody>
          <a:bodyPr/>
          <a:lstStyle/>
          <a:p>
            <a:fld id="{91571CEF-3131-486B-AF74-6BBED387CF85}" type="slidenum">
              <a:rPr lang="en-US" smtClean="0"/>
              <a:pPr/>
              <a:t>370</a:t>
            </a:fld>
            <a:endParaRPr lang="en-US"/>
          </a:p>
        </p:txBody>
      </p:sp>
      <p:sp>
        <p:nvSpPr>
          <p:cNvPr id="687107" name="Rectangle 2"/>
          <p:cNvSpPr>
            <a:spLocks noGrp="1" noRot="1" noChangeAspect="1" noChangeArrowheads="1" noTextEdit="1"/>
          </p:cNvSpPr>
          <p:nvPr>
            <p:ph type="sldImg"/>
          </p:nvPr>
        </p:nvSpPr>
        <p:spPr>
          <a:solidFill>
            <a:srgbClr val="FFFFFF"/>
          </a:solidFill>
          <a:ln/>
        </p:spPr>
      </p:sp>
      <p:sp>
        <p:nvSpPr>
          <p:cNvPr id="6871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&lt;wu-CD_only.avi&gt;  The movie.</a:t>
            </a:r>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7"/>
          <p:cNvSpPr>
            <a:spLocks noGrp="1" noChangeArrowheads="1"/>
          </p:cNvSpPr>
          <p:nvPr>
            <p:ph type="sldNum" sz="quarter" idx="5"/>
          </p:nvPr>
        </p:nvSpPr>
        <p:spPr>
          <a:noFill/>
        </p:spPr>
        <p:txBody>
          <a:bodyPr/>
          <a:lstStyle/>
          <a:p>
            <a:fld id="{413D7F3A-4B35-49EB-A183-B35570E82103}" type="slidenum">
              <a:rPr lang="en-US" smtClean="0"/>
              <a:pPr/>
              <a:t>371</a:t>
            </a:fld>
            <a:endParaRPr lang="en-US"/>
          </a:p>
        </p:txBody>
      </p:sp>
      <p:sp>
        <p:nvSpPr>
          <p:cNvPr id="688131" name="Rectangle 2"/>
          <p:cNvSpPr>
            <a:spLocks noGrp="1" noRot="1" noChangeAspect="1" noChangeArrowheads="1" noTextEdit="1"/>
          </p:cNvSpPr>
          <p:nvPr>
            <p:ph type="sldImg"/>
          </p:nvPr>
        </p:nvSpPr>
        <p:spPr>
          <a:solidFill>
            <a:srgbClr val="FFFFFF"/>
          </a:solidFill>
          <a:ln/>
        </p:spPr>
      </p:sp>
      <p:sp>
        <p:nvSpPr>
          <p:cNvPr id="6881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&lt;wu-EF.tif&gt;</a:t>
            </a:r>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7"/>
          <p:cNvSpPr>
            <a:spLocks noGrp="1" noChangeArrowheads="1"/>
          </p:cNvSpPr>
          <p:nvPr>
            <p:ph type="sldNum" sz="quarter" idx="5"/>
          </p:nvPr>
        </p:nvSpPr>
        <p:spPr>
          <a:noFill/>
        </p:spPr>
        <p:txBody>
          <a:bodyPr/>
          <a:lstStyle/>
          <a:p>
            <a:fld id="{78A840BC-23E7-454F-9C80-9CD6FEE0867A}" type="slidenum">
              <a:rPr lang="en-US" smtClean="0"/>
              <a:pPr/>
              <a:t>372</a:t>
            </a:fld>
            <a:endParaRPr lang="en-US"/>
          </a:p>
        </p:txBody>
      </p:sp>
      <p:sp>
        <p:nvSpPr>
          <p:cNvPr id="689155" name="Rectangle 2"/>
          <p:cNvSpPr>
            <a:spLocks noGrp="1" noRot="1" noChangeAspect="1" noChangeArrowheads="1" noTextEdit="1"/>
          </p:cNvSpPr>
          <p:nvPr>
            <p:ph type="sldImg"/>
          </p:nvPr>
        </p:nvSpPr>
        <p:spPr>
          <a:solidFill>
            <a:srgbClr val="FFFFFF"/>
          </a:solidFill>
          <a:ln/>
        </p:spPr>
      </p:sp>
      <p:sp>
        <p:nvSpPr>
          <p:cNvPr id="6891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&lt;wu-CDEF.tif&gt;</a:t>
            </a:r>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7"/>
          <p:cNvSpPr>
            <a:spLocks noGrp="1" noChangeArrowheads="1"/>
          </p:cNvSpPr>
          <p:nvPr>
            <p:ph type="sldNum" sz="quarter" idx="5"/>
          </p:nvPr>
        </p:nvSpPr>
        <p:spPr>
          <a:noFill/>
        </p:spPr>
        <p:txBody>
          <a:bodyPr/>
          <a:lstStyle/>
          <a:p>
            <a:fld id="{67B801D7-BDAB-45C5-91DB-332C10694761}" type="slidenum">
              <a:rPr lang="en-US" smtClean="0"/>
              <a:pPr/>
              <a:t>373</a:t>
            </a:fld>
            <a:endParaRPr lang="en-US"/>
          </a:p>
        </p:txBody>
      </p:sp>
      <p:sp>
        <p:nvSpPr>
          <p:cNvPr id="690179" name="Rectangle 2"/>
          <p:cNvSpPr>
            <a:spLocks noGrp="1" noRot="1" noChangeAspect="1" noChangeArrowheads="1" noTextEdit="1"/>
          </p:cNvSpPr>
          <p:nvPr>
            <p:ph type="sldImg"/>
          </p:nvPr>
        </p:nvSpPr>
        <p:spPr>
          <a:solidFill>
            <a:srgbClr val="FFFFFF"/>
          </a:solidFill>
          <a:ln/>
        </p:spPr>
      </p:sp>
      <p:sp>
        <p:nvSpPr>
          <p:cNvPr id="6901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&lt;wu-CDEF.avi&gt;  Movie of whole Wu structure.</a:t>
            </a:r>
          </a:p>
          <a:p>
            <a:pPr eaLnBrk="1" hangingPunct="1"/>
            <a:endParaRPr lang="en-US"/>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374</a:t>
            </a:fld>
            <a:endParaRPr lang="en-US"/>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375</a:t>
            </a:fld>
            <a:endParaRPr lang="en-US"/>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376</a:t>
            </a:fld>
            <a:endParaRPr lang="en-US"/>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377</a:t>
            </a:fld>
            <a:endParaRPr lang="en-US"/>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7"/>
          <p:cNvSpPr>
            <a:spLocks noGrp="1" noChangeArrowheads="1"/>
          </p:cNvSpPr>
          <p:nvPr>
            <p:ph type="sldNum" sz="quarter" idx="5"/>
          </p:nvPr>
        </p:nvSpPr>
        <p:spPr>
          <a:noFill/>
        </p:spPr>
        <p:txBody>
          <a:bodyPr/>
          <a:lstStyle/>
          <a:p>
            <a:fld id="{A640AE4D-99F4-4C5C-B09D-ED28D975759E}" type="slidenum">
              <a:rPr lang="en-US" smtClean="0"/>
              <a:pPr/>
              <a:t>378</a:t>
            </a:fld>
            <a:endParaRPr lang="en-US"/>
          </a:p>
        </p:txBody>
      </p:sp>
      <p:sp>
        <p:nvSpPr>
          <p:cNvPr id="691203" name="Rectangle 2"/>
          <p:cNvSpPr>
            <a:spLocks noGrp="1" noRot="1" noChangeAspect="1" noChangeArrowheads="1" noTextEdit="1"/>
          </p:cNvSpPr>
          <p:nvPr>
            <p:ph type="sldImg"/>
          </p:nvPr>
        </p:nvSpPr>
        <p:spPr>
          <a:ln/>
        </p:spPr>
      </p:sp>
      <p:sp>
        <p:nvSpPr>
          <p:cNvPr id="691204" name="Rectangle 3"/>
          <p:cNvSpPr>
            <a:spLocks noGrp="1" noChangeArrowheads="1"/>
          </p:cNvSpPr>
          <p:nvPr>
            <p:ph type="body" idx="1"/>
          </p:nvPr>
        </p:nvSpPr>
        <p:spPr>
          <a:noFill/>
          <a:ln/>
        </p:spPr>
        <p:txBody>
          <a:bodyPr/>
          <a:lstStyle/>
          <a:p>
            <a:pPr eaLnBrk="1" hangingPunct="1"/>
            <a:r>
              <a:rPr lang="en-US"/>
              <a:t>&lt;Wu_DNA_RNA1.jpg&gt;</a:t>
            </a:r>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7"/>
          <p:cNvSpPr>
            <a:spLocks noGrp="1" noChangeArrowheads="1"/>
          </p:cNvSpPr>
          <p:nvPr>
            <p:ph type="sldNum" sz="quarter" idx="5"/>
          </p:nvPr>
        </p:nvSpPr>
        <p:spPr>
          <a:noFill/>
        </p:spPr>
        <p:txBody>
          <a:bodyPr/>
          <a:lstStyle/>
          <a:p>
            <a:fld id="{7B07D0CE-A754-4FEE-9552-35D01DB51E84}" type="slidenum">
              <a:rPr lang="en-US" smtClean="0"/>
              <a:pPr/>
              <a:t>379</a:t>
            </a:fld>
            <a:endParaRPr lang="en-US"/>
          </a:p>
        </p:txBody>
      </p:sp>
      <p:sp>
        <p:nvSpPr>
          <p:cNvPr id="692227" name="Rectangle 2"/>
          <p:cNvSpPr>
            <a:spLocks noGrp="1" noRot="1" noChangeAspect="1" noChangeArrowheads="1" noTextEdit="1"/>
          </p:cNvSpPr>
          <p:nvPr>
            <p:ph type="sldImg"/>
          </p:nvPr>
        </p:nvSpPr>
        <p:spPr>
          <a:solidFill>
            <a:srgbClr val="FFFFFF"/>
          </a:solidFill>
          <a:ln/>
        </p:spPr>
      </p:sp>
      <p:sp>
        <p:nvSpPr>
          <p:cNvPr id="6922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&lt;Wu_DNA_RNA1.jpg&gt;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38</a:t>
            </a:fld>
            <a:endParaRPr lang="en-US"/>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7"/>
          <p:cNvSpPr>
            <a:spLocks noGrp="1" noChangeArrowheads="1"/>
          </p:cNvSpPr>
          <p:nvPr>
            <p:ph type="sldNum" sz="quarter" idx="5"/>
          </p:nvPr>
        </p:nvSpPr>
        <p:spPr>
          <a:noFill/>
        </p:spPr>
        <p:txBody>
          <a:bodyPr/>
          <a:lstStyle/>
          <a:p>
            <a:fld id="{32BCC3E1-56DE-484C-A167-4025155006A1}" type="slidenum">
              <a:rPr lang="en-US" smtClean="0"/>
              <a:pPr/>
              <a:t>380</a:t>
            </a:fld>
            <a:endParaRPr lang="en-US"/>
          </a:p>
        </p:txBody>
      </p:sp>
      <p:sp>
        <p:nvSpPr>
          <p:cNvPr id="693251" name="Rectangle 2"/>
          <p:cNvSpPr>
            <a:spLocks noGrp="1" noRot="1" noChangeAspect="1" noChangeArrowheads="1" noTextEdit="1"/>
          </p:cNvSpPr>
          <p:nvPr>
            <p:ph type="sldImg"/>
          </p:nvPr>
        </p:nvSpPr>
        <p:spPr>
          <a:solidFill>
            <a:srgbClr val="FFFFFF"/>
          </a:solidFill>
          <a:ln/>
        </p:spPr>
      </p:sp>
      <p:sp>
        <p:nvSpPr>
          <p:cNvPr id="6932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&lt;Wu_DNA_RNA2.jpg&gt;</a:t>
            </a:r>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7"/>
          <p:cNvSpPr>
            <a:spLocks noGrp="1" noChangeArrowheads="1"/>
          </p:cNvSpPr>
          <p:nvPr>
            <p:ph type="sldNum" sz="quarter" idx="5"/>
          </p:nvPr>
        </p:nvSpPr>
        <p:spPr>
          <a:noFill/>
        </p:spPr>
        <p:txBody>
          <a:bodyPr/>
          <a:lstStyle/>
          <a:p>
            <a:fld id="{904C8948-63AC-4890-8A8B-A74E2FFC4922}" type="slidenum">
              <a:rPr lang="en-US" smtClean="0"/>
              <a:pPr/>
              <a:t>381</a:t>
            </a:fld>
            <a:endParaRPr lang="en-US"/>
          </a:p>
        </p:txBody>
      </p:sp>
      <p:sp>
        <p:nvSpPr>
          <p:cNvPr id="694275" name="Rectangle 2"/>
          <p:cNvSpPr>
            <a:spLocks noGrp="1" noRot="1" noChangeAspect="1" noChangeArrowheads="1" noTextEdit="1"/>
          </p:cNvSpPr>
          <p:nvPr>
            <p:ph type="sldImg"/>
          </p:nvPr>
        </p:nvSpPr>
        <p:spPr>
          <a:ln/>
        </p:spPr>
      </p:sp>
      <p:sp>
        <p:nvSpPr>
          <p:cNvPr id="694276" name="Rectangle 3"/>
          <p:cNvSpPr>
            <a:spLocks noGrp="1" noChangeArrowheads="1"/>
          </p:cNvSpPr>
          <p:nvPr>
            <p:ph type="body" idx="1"/>
          </p:nvPr>
        </p:nvSpPr>
        <p:spPr>
          <a:noFill/>
          <a:ln/>
        </p:spPr>
        <p:txBody>
          <a:bodyPr/>
          <a:lstStyle/>
          <a:p>
            <a:pPr eaLnBrk="1" hangingPunct="1"/>
            <a:r>
              <a:rPr lang="en-US"/>
              <a:t>&lt;wu_electrophoresis.jpg&gt;</a:t>
            </a:r>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7"/>
          <p:cNvSpPr>
            <a:spLocks noGrp="1" noChangeArrowheads="1"/>
          </p:cNvSpPr>
          <p:nvPr>
            <p:ph type="sldNum" sz="quarter" idx="5"/>
          </p:nvPr>
        </p:nvSpPr>
        <p:spPr>
          <a:noFill/>
        </p:spPr>
        <p:txBody>
          <a:bodyPr/>
          <a:lstStyle/>
          <a:p>
            <a:fld id="{E044B77A-5648-4F9D-9FEC-05A62165F9C5}" type="slidenum">
              <a:rPr lang="en-US" smtClean="0"/>
              <a:pPr/>
              <a:t>382</a:t>
            </a:fld>
            <a:endParaRPr lang="en-US"/>
          </a:p>
        </p:txBody>
      </p:sp>
      <p:sp>
        <p:nvSpPr>
          <p:cNvPr id="695299" name="Rectangle 2"/>
          <p:cNvSpPr>
            <a:spLocks noGrp="1" noRot="1" noChangeAspect="1" noChangeArrowheads="1" noTextEdit="1"/>
          </p:cNvSpPr>
          <p:nvPr>
            <p:ph type="sldImg"/>
          </p:nvPr>
        </p:nvSpPr>
        <p:spPr>
          <a:ln/>
        </p:spPr>
      </p:sp>
      <p:sp>
        <p:nvSpPr>
          <p:cNvPr id="695300" name="Rectangle 3"/>
          <p:cNvSpPr>
            <a:spLocks noGrp="1" noChangeArrowheads="1"/>
          </p:cNvSpPr>
          <p:nvPr>
            <p:ph type="body" idx="1"/>
          </p:nvPr>
        </p:nvSpPr>
        <p:spPr>
          <a:noFill/>
          <a:ln/>
        </p:spPr>
        <p:txBody>
          <a:bodyPr/>
          <a:lstStyle/>
          <a:p>
            <a:pPr eaLnBrk="1" hangingPunct="1"/>
            <a:r>
              <a:rPr lang="en-US"/>
              <a:t>&lt;wu-separate-lanes.jpg&gt;</a:t>
            </a:r>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7"/>
          <p:cNvSpPr>
            <a:spLocks noGrp="1" noChangeArrowheads="1"/>
          </p:cNvSpPr>
          <p:nvPr>
            <p:ph type="sldNum" sz="quarter" idx="5"/>
          </p:nvPr>
        </p:nvSpPr>
        <p:spPr>
          <a:noFill/>
        </p:spPr>
        <p:txBody>
          <a:bodyPr/>
          <a:lstStyle/>
          <a:p>
            <a:fld id="{A4C839B0-6115-4D7F-9DFD-54A400AF43EB}" type="slidenum">
              <a:rPr lang="en-US" smtClean="0"/>
              <a:pPr/>
              <a:t>383</a:t>
            </a:fld>
            <a:endParaRPr lang="en-US"/>
          </a:p>
        </p:txBody>
      </p:sp>
      <p:sp>
        <p:nvSpPr>
          <p:cNvPr id="696323" name="Rectangle 2"/>
          <p:cNvSpPr>
            <a:spLocks noGrp="1" noRot="1" noChangeAspect="1" noChangeArrowheads="1" noTextEdit="1"/>
          </p:cNvSpPr>
          <p:nvPr>
            <p:ph type="sldImg"/>
          </p:nvPr>
        </p:nvSpPr>
        <p:spPr>
          <a:ln/>
        </p:spPr>
      </p:sp>
      <p:sp>
        <p:nvSpPr>
          <p:cNvPr id="696324" name="Rectangle 3"/>
          <p:cNvSpPr>
            <a:spLocks noGrp="1" noChangeArrowheads="1"/>
          </p:cNvSpPr>
          <p:nvPr>
            <p:ph type="body" idx="1"/>
          </p:nvPr>
        </p:nvSpPr>
        <p:spPr>
          <a:noFill/>
          <a:ln/>
        </p:spPr>
        <p:txBody>
          <a:bodyPr/>
          <a:lstStyle/>
          <a:p>
            <a:pPr eaLnBrk="1" hangingPunct="1"/>
            <a:r>
              <a:rPr lang="en-US"/>
              <a:t>&lt;wu-separate-lanes.jpg&gt;  with PowerPoint labels</a:t>
            </a:r>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7"/>
          <p:cNvSpPr>
            <a:spLocks noGrp="1" noChangeArrowheads="1"/>
          </p:cNvSpPr>
          <p:nvPr>
            <p:ph type="sldNum" sz="quarter" idx="5"/>
          </p:nvPr>
        </p:nvSpPr>
        <p:spPr>
          <a:noFill/>
        </p:spPr>
        <p:txBody>
          <a:bodyPr/>
          <a:lstStyle/>
          <a:p>
            <a:fld id="{97CFCCB9-DD80-451C-825A-567A14A59371}" type="slidenum">
              <a:rPr lang="en-US" smtClean="0"/>
              <a:pPr/>
              <a:t>384</a:t>
            </a:fld>
            <a:endParaRPr lang="en-US"/>
          </a:p>
        </p:txBody>
      </p:sp>
      <p:sp>
        <p:nvSpPr>
          <p:cNvPr id="697347" name="Rectangle 2"/>
          <p:cNvSpPr>
            <a:spLocks noGrp="1" noRot="1" noChangeAspect="1" noChangeArrowheads="1" noTextEdit="1"/>
          </p:cNvSpPr>
          <p:nvPr>
            <p:ph type="sldImg"/>
          </p:nvPr>
        </p:nvSpPr>
        <p:spPr>
          <a:solidFill>
            <a:srgbClr val="FFFFFF"/>
          </a:solidFill>
          <a:ln/>
        </p:spPr>
      </p:sp>
      <p:sp>
        <p:nvSpPr>
          <p:cNvPr id="6973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&lt;wu-separate-lanes.jpg&gt;  with PowerPoint labels</a:t>
            </a:r>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7"/>
          <p:cNvSpPr>
            <a:spLocks noGrp="1" noChangeArrowheads="1"/>
          </p:cNvSpPr>
          <p:nvPr>
            <p:ph type="sldNum" sz="quarter" idx="5"/>
          </p:nvPr>
        </p:nvSpPr>
        <p:spPr>
          <a:noFill/>
        </p:spPr>
        <p:txBody>
          <a:bodyPr/>
          <a:lstStyle/>
          <a:p>
            <a:fld id="{2DB625BE-6460-4D51-94FF-5C60BF8F1642}" type="slidenum">
              <a:rPr lang="en-US" smtClean="0"/>
              <a:pPr/>
              <a:t>385</a:t>
            </a:fld>
            <a:endParaRPr lang="en-US"/>
          </a:p>
        </p:txBody>
      </p:sp>
      <p:sp>
        <p:nvSpPr>
          <p:cNvPr id="698371" name="Rectangle 2"/>
          <p:cNvSpPr>
            <a:spLocks noGrp="1" noRot="1" noChangeAspect="1" noChangeArrowheads="1" noTextEdit="1"/>
          </p:cNvSpPr>
          <p:nvPr>
            <p:ph type="sldImg"/>
          </p:nvPr>
        </p:nvSpPr>
        <p:spPr>
          <a:solidFill>
            <a:srgbClr val="FFFFFF"/>
          </a:solidFill>
          <a:ln/>
        </p:spPr>
      </p:sp>
      <p:sp>
        <p:nvSpPr>
          <p:cNvPr id="698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&lt;wu-separate-lanes.jpg&gt;  with PowerPoint labels</a:t>
            </a:r>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7"/>
          <p:cNvSpPr>
            <a:spLocks noGrp="1" noChangeArrowheads="1"/>
          </p:cNvSpPr>
          <p:nvPr>
            <p:ph type="sldNum" sz="quarter" idx="5"/>
          </p:nvPr>
        </p:nvSpPr>
        <p:spPr>
          <a:noFill/>
        </p:spPr>
        <p:txBody>
          <a:bodyPr/>
          <a:lstStyle/>
          <a:p>
            <a:fld id="{2A869D70-865C-4BB8-99E1-705AD2D47DDC}" type="slidenum">
              <a:rPr lang="en-US" smtClean="0"/>
              <a:pPr/>
              <a:t>386</a:t>
            </a:fld>
            <a:endParaRPr lang="en-US"/>
          </a:p>
        </p:txBody>
      </p:sp>
      <p:sp>
        <p:nvSpPr>
          <p:cNvPr id="699395" name="Rectangle 2"/>
          <p:cNvSpPr>
            <a:spLocks noGrp="1" noRot="1" noChangeAspect="1" noChangeArrowheads="1" noTextEdit="1"/>
          </p:cNvSpPr>
          <p:nvPr>
            <p:ph type="sldImg"/>
          </p:nvPr>
        </p:nvSpPr>
        <p:spPr>
          <a:ln/>
        </p:spPr>
      </p:sp>
      <p:sp>
        <p:nvSpPr>
          <p:cNvPr id="699396" name="Rectangle 3"/>
          <p:cNvSpPr>
            <a:spLocks noGrp="1" noChangeArrowheads="1"/>
          </p:cNvSpPr>
          <p:nvPr>
            <p:ph type="body" idx="1"/>
          </p:nvPr>
        </p:nvSpPr>
        <p:spPr>
          <a:noFill/>
          <a:ln/>
        </p:spPr>
        <p:txBody>
          <a:bodyPr/>
          <a:lstStyle/>
          <a:p>
            <a:pPr eaLnBrk="1" hangingPunct="1"/>
            <a:r>
              <a:rPr lang="en-US"/>
              <a:t>&lt;wu-separate-lanes.jpg&gt;  with PowerPoint arrows.</a:t>
            </a:r>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7"/>
          <p:cNvSpPr>
            <a:spLocks noGrp="1" noChangeArrowheads="1"/>
          </p:cNvSpPr>
          <p:nvPr>
            <p:ph type="sldNum" sz="quarter" idx="5"/>
          </p:nvPr>
        </p:nvSpPr>
        <p:spPr>
          <a:noFill/>
        </p:spPr>
        <p:txBody>
          <a:bodyPr/>
          <a:lstStyle/>
          <a:p>
            <a:fld id="{99F6C12E-0C74-49C2-9CCB-EC0B390C4CDC}" type="slidenum">
              <a:rPr lang="en-US" smtClean="0"/>
              <a:pPr/>
              <a:t>387</a:t>
            </a:fld>
            <a:endParaRPr lang="en-US"/>
          </a:p>
        </p:txBody>
      </p:sp>
      <p:sp>
        <p:nvSpPr>
          <p:cNvPr id="700419" name="Rectangle 2"/>
          <p:cNvSpPr>
            <a:spLocks noGrp="1" noRot="1" noChangeAspect="1" noChangeArrowheads="1" noTextEdit="1"/>
          </p:cNvSpPr>
          <p:nvPr>
            <p:ph type="sldImg"/>
          </p:nvPr>
        </p:nvSpPr>
        <p:spPr>
          <a:solidFill>
            <a:srgbClr val="FFFFFF"/>
          </a:solidFill>
          <a:ln/>
        </p:spPr>
      </p:sp>
      <p:sp>
        <p:nvSpPr>
          <p:cNvPr id="7004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&lt;wu-separate-lanes.jpg&gt;  with PowerPoint arrows.</a:t>
            </a:r>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7"/>
          <p:cNvSpPr>
            <a:spLocks noGrp="1" noChangeArrowheads="1"/>
          </p:cNvSpPr>
          <p:nvPr>
            <p:ph type="sldNum" sz="quarter" idx="5"/>
          </p:nvPr>
        </p:nvSpPr>
        <p:spPr>
          <a:noFill/>
        </p:spPr>
        <p:txBody>
          <a:bodyPr/>
          <a:lstStyle/>
          <a:p>
            <a:fld id="{9C76B87F-0498-454A-B0FB-4E8C9F2D5F0F}" type="slidenum">
              <a:rPr lang="en-US" smtClean="0"/>
              <a:pPr/>
              <a:t>388</a:t>
            </a:fld>
            <a:endParaRPr lang="en-US"/>
          </a:p>
        </p:txBody>
      </p:sp>
      <p:sp>
        <p:nvSpPr>
          <p:cNvPr id="701443" name="Rectangle 2"/>
          <p:cNvSpPr>
            <a:spLocks noGrp="1" noRot="1" noChangeAspect="1" noChangeArrowheads="1" noTextEdit="1"/>
          </p:cNvSpPr>
          <p:nvPr>
            <p:ph type="sldImg"/>
          </p:nvPr>
        </p:nvSpPr>
        <p:spPr>
          <a:solidFill>
            <a:srgbClr val="FFFFFF"/>
          </a:solidFill>
          <a:ln/>
        </p:spPr>
      </p:sp>
      <p:sp>
        <p:nvSpPr>
          <p:cNvPr id="7014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&lt;wu-separate-lanes.jpg&gt;  with PowerPoint arrows.</a:t>
            </a:r>
          </a:p>
        </p:txBody>
      </p:sp>
    </p:spTree>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7"/>
          <p:cNvSpPr>
            <a:spLocks noGrp="1" noChangeArrowheads="1"/>
          </p:cNvSpPr>
          <p:nvPr>
            <p:ph type="sldNum" sz="quarter" idx="5"/>
          </p:nvPr>
        </p:nvSpPr>
        <p:spPr>
          <a:noFill/>
        </p:spPr>
        <p:txBody>
          <a:bodyPr/>
          <a:lstStyle/>
          <a:p>
            <a:fld id="{CB2C2E7B-4AB5-44BC-A675-C31996D51596}" type="slidenum">
              <a:rPr lang="en-US" smtClean="0"/>
              <a:pPr/>
              <a:t>389</a:t>
            </a:fld>
            <a:endParaRPr lang="en-US"/>
          </a:p>
        </p:txBody>
      </p:sp>
      <p:sp>
        <p:nvSpPr>
          <p:cNvPr id="702467" name="Rectangle 2"/>
          <p:cNvSpPr>
            <a:spLocks noGrp="1" noRot="1" noChangeAspect="1" noChangeArrowheads="1" noTextEdit="1"/>
          </p:cNvSpPr>
          <p:nvPr>
            <p:ph type="sldImg"/>
          </p:nvPr>
        </p:nvSpPr>
        <p:spPr>
          <a:ln/>
        </p:spPr>
      </p:sp>
      <p:sp>
        <p:nvSpPr>
          <p:cNvPr id="702468" name="Rectangle 3"/>
          <p:cNvSpPr>
            <a:spLocks noGrp="1" noChangeArrowheads="1"/>
          </p:cNvSpPr>
          <p:nvPr>
            <p:ph type="body" idx="1"/>
          </p:nvPr>
        </p:nvSpPr>
        <p:spPr>
          <a:noFill/>
          <a:ln/>
        </p:spPr>
        <p:txBody>
          <a:bodyPr/>
          <a:lstStyle/>
          <a:p>
            <a:pPr eaLnBrk="1" hangingPunct="1"/>
            <a:r>
              <a:rPr lang="en-US"/>
              <a:t>Pseudo-movie from 3 superimposed graphic files:  &lt;wu-form_i_12hours.jpg&gt;, wu-form_i_24hours.jpg&gt;, and &lt;wu-form_i_36hours.jpg&gt;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a:t>
            </a:fld>
            <a:endParaRPr lang="en-US"/>
          </a:p>
        </p:txBody>
      </p:sp>
    </p:spTree>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7"/>
          <p:cNvSpPr>
            <a:spLocks noGrp="1" noChangeArrowheads="1"/>
          </p:cNvSpPr>
          <p:nvPr>
            <p:ph type="sldNum" sz="quarter" idx="5"/>
          </p:nvPr>
        </p:nvSpPr>
        <p:spPr>
          <a:noFill/>
        </p:spPr>
        <p:txBody>
          <a:bodyPr/>
          <a:lstStyle/>
          <a:p>
            <a:fld id="{63586D12-11C5-499A-9BFD-01CED6B545BA}" type="slidenum">
              <a:rPr lang="en-US" smtClean="0"/>
              <a:pPr/>
              <a:t>390</a:t>
            </a:fld>
            <a:endParaRPr lang="en-US"/>
          </a:p>
        </p:txBody>
      </p:sp>
      <p:sp>
        <p:nvSpPr>
          <p:cNvPr id="703491" name="Rectangle 2"/>
          <p:cNvSpPr>
            <a:spLocks noGrp="1" noRot="1" noChangeAspect="1" noChangeArrowheads="1" noTextEdit="1"/>
          </p:cNvSpPr>
          <p:nvPr>
            <p:ph type="sldImg"/>
          </p:nvPr>
        </p:nvSpPr>
        <p:spPr>
          <a:ln/>
        </p:spPr>
      </p:sp>
      <p:sp>
        <p:nvSpPr>
          <p:cNvPr id="703492" name="Rectangle 3"/>
          <p:cNvSpPr>
            <a:spLocks noGrp="1" noChangeArrowheads="1"/>
          </p:cNvSpPr>
          <p:nvPr>
            <p:ph type="body" idx="1"/>
          </p:nvPr>
        </p:nvSpPr>
        <p:spPr>
          <a:noFill/>
          <a:ln/>
        </p:spPr>
        <p:txBody>
          <a:bodyPr/>
          <a:lstStyle/>
          <a:p>
            <a:pPr eaLnBrk="1" hangingPunct="1"/>
            <a:r>
              <a:rPr lang="en-US"/>
              <a:t>(REPEAT)  Pseudo-movie from 3 superimposed graphic files:  &lt;wu-form_i_12hours.jpg&gt;, wu-form_i_24hours.jpg&gt;, and &lt;wu-form_i_36hours.jpg&gt;</a:t>
            </a:r>
          </a:p>
        </p:txBody>
      </p:sp>
    </p:spTree>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7"/>
          <p:cNvSpPr>
            <a:spLocks noGrp="1" noChangeArrowheads="1"/>
          </p:cNvSpPr>
          <p:nvPr>
            <p:ph type="sldNum" sz="quarter" idx="5"/>
          </p:nvPr>
        </p:nvSpPr>
        <p:spPr>
          <a:noFill/>
        </p:spPr>
        <p:txBody>
          <a:bodyPr/>
          <a:lstStyle/>
          <a:p>
            <a:fld id="{714016FD-1328-4D01-B1DD-424AD3900132}" type="slidenum">
              <a:rPr lang="en-US" smtClean="0"/>
              <a:pPr/>
              <a:t>391</a:t>
            </a:fld>
            <a:endParaRPr lang="en-US"/>
          </a:p>
        </p:txBody>
      </p:sp>
      <p:sp>
        <p:nvSpPr>
          <p:cNvPr id="704515" name="Rectangle 2"/>
          <p:cNvSpPr>
            <a:spLocks noGrp="1" noRot="1" noChangeAspect="1" noChangeArrowheads="1" noTextEdit="1"/>
          </p:cNvSpPr>
          <p:nvPr>
            <p:ph type="sldImg"/>
          </p:nvPr>
        </p:nvSpPr>
        <p:spPr>
          <a:ln/>
        </p:spPr>
      </p:sp>
      <p:sp>
        <p:nvSpPr>
          <p:cNvPr id="704516" name="Rectangle 3"/>
          <p:cNvSpPr>
            <a:spLocks noGrp="1" noChangeArrowheads="1"/>
          </p:cNvSpPr>
          <p:nvPr>
            <p:ph type="body" idx="1"/>
          </p:nvPr>
        </p:nvSpPr>
        <p:spPr>
          <a:noFill/>
          <a:ln/>
        </p:spPr>
        <p:txBody>
          <a:bodyPr/>
          <a:lstStyle/>
          <a:p>
            <a:pPr eaLnBrk="1" hangingPunct="1"/>
            <a:r>
              <a:rPr lang="en-US"/>
              <a:t>(REPEAT)  Pseudo-movie from 3 superimposed graphic files:  &lt;wu-form_i_12hours.jpg&gt;, wu-form_i_24hours.jpg&gt;, and &lt;wu-form_i_36hours.jpg&gt;</a:t>
            </a:r>
          </a:p>
        </p:txBody>
      </p:sp>
    </p:spTree>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392</a:t>
            </a:fld>
            <a:endParaRPr lang="en-US"/>
          </a:p>
        </p:txBody>
      </p:sp>
    </p:spTree>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393</a:t>
            </a:fld>
            <a:endParaRPr lang="en-US"/>
          </a:p>
        </p:txBody>
      </p:sp>
    </p:spTree>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394</a:t>
            </a:fld>
            <a:endParaRPr lang="en-US"/>
          </a:p>
        </p:txBody>
      </p:sp>
    </p:spTree>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395</a:t>
            </a:fld>
            <a:endParaRPr lang="en-US"/>
          </a:p>
        </p:txBody>
      </p:sp>
    </p:spTree>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396</a:t>
            </a:fld>
            <a:endParaRPr lang="en-US"/>
          </a:p>
        </p:txBody>
      </p:sp>
    </p:spTree>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397</a:t>
            </a:fld>
            <a:endParaRPr lang="en-US"/>
          </a:p>
        </p:txBody>
      </p:sp>
    </p:spTree>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398</a:t>
            </a:fld>
            <a:endParaRPr lang="en-US"/>
          </a:p>
        </p:txBody>
      </p:sp>
    </p:spTree>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399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40</a:t>
            </a:fld>
            <a:endParaRPr lang="en-US"/>
          </a:p>
        </p:txBody>
      </p:sp>
    </p:spTree>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400</a:t>
            </a:fld>
            <a:endParaRPr lang="en-US"/>
          </a:p>
        </p:txBody>
      </p:sp>
    </p:spTree>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401</a:t>
            </a:fld>
            <a:endParaRPr lang="en-US"/>
          </a:p>
        </p:txBody>
      </p:sp>
    </p:spTree>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402</a:t>
            </a:fld>
            <a:endParaRPr lang="en-US"/>
          </a:p>
        </p:txBody>
      </p:sp>
    </p:spTree>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403</a:t>
            </a:fld>
            <a:endParaRPr lang="en-US"/>
          </a:p>
        </p:txBody>
      </p:sp>
    </p:spTree>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7"/>
          <p:cNvSpPr>
            <a:spLocks noGrp="1" noChangeArrowheads="1"/>
          </p:cNvSpPr>
          <p:nvPr>
            <p:ph type="sldNum" sz="quarter" idx="5"/>
          </p:nvPr>
        </p:nvSpPr>
        <p:spPr>
          <a:noFill/>
        </p:spPr>
        <p:txBody>
          <a:bodyPr/>
          <a:lstStyle/>
          <a:p>
            <a:fld id="{CBA2FD17-D12A-4355-BC87-9CF5B92F3626}" type="slidenum">
              <a:rPr lang="en-US" smtClean="0"/>
              <a:pPr/>
              <a:t>404</a:t>
            </a:fld>
            <a:endParaRPr lang="en-US"/>
          </a:p>
        </p:txBody>
      </p:sp>
      <p:sp>
        <p:nvSpPr>
          <p:cNvPr id="705539" name="Rectangle 2"/>
          <p:cNvSpPr>
            <a:spLocks noGrp="1" noRot="1" noChangeAspect="1" noChangeArrowheads="1" noTextEdit="1"/>
          </p:cNvSpPr>
          <p:nvPr>
            <p:ph type="sldImg"/>
          </p:nvPr>
        </p:nvSpPr>
        <p:spPr>
          <a:solidFill>
            <a:srgbClr val="FFFFFF"/>
          </a:solidFill>
          <a:ln/>
        </p:spPr>
      </p:sp>
      <p:sp>
        <p:nvSpPr>
          <p:cNvPr id="705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&lt;DNA_unwinding-fast.avi&gt;</a:t>
            </a:r>
          </a:p>
        </p:txBody>
      </p:sp>
    </p:spTree>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7"/>
          <p:cNvSpPr>
            <a:spLocks noGrp="1" noChangeArrowheads="1"/>
          </p:cNvSpPr>
          <p:nvPr>
            <p:ph type="sldNum" sz="quarter" idx="5"/>
          </p:nvPr>
        </p:nvSpPr>
        <p:spPr>
          <a:noFill/>
        </p:spPr>
        <p:txBody>
          <a:bodyPr/>
          <a:lstStyle/>
          <a:p>
            <a:fld id="{1647F8AF-ADF4-4344-9052-5F1315FC981E}" type="slidenum">
              <a:rPr lang="en-US" smtClean="0"/>
              <a:pPr/>
              <a:t>405</a:t>
            </a:fld>
            <a:endParaRPr lang="en-US"/>
          </a:p>
        </p:txBody>
      </p:sp>
      <p:sp>
        <p:nvSpPr>
          <p:cNvPr id="706563" name="Rectangle 2"/>
          <p:cNvSpPr>
            <a:spLocks noGrp="1" noRot="1" noChangeAspect="1" noChangeArrowheads="1" noTextEdit="1"/>
          </p:cNvSpPr>
          <p:nvPr>
            <p:ph type="sldImg"/>
          </p:nvPr>
        </p:nvSpPr>
        <p:spPr>
          <a:solidFill>
            <a:srgbClr val="FFFFFF"/>
          </a:solidFill>
          <a:ln/>
        </p:spPr>
      </p:sp>
      <p:sp>
        <p:nvSpPr>
          <p:cNvPr id="7065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&lt;DNA-TN-strands-unlock.jpg&gt;.  SAY:  “Wouldn’t it be nice if the strands were TN?  But we’re getting ahead of ourselves…”</a:t>
            </a:r>
          </a:p>
        </p:txBody>
      </p:sp>
    </p:spTree>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7"/>
          <p:cNvSpPr>
            <a:spLocks noGrp="1" noChangeArrowheads="1"/>
          </p:cNvSpPr>
          <p:nvPr>
            <p:ph type="sldNum" sz="quarter" idx="5"/>
          </p:nvPr>
        </p:nvSpPr>
        <p:spPr>
          <a:noFill/>
        </p:spPr>
        <p:txBody>
          <a:bodyPr/>
          <a:lstStyle/>
          <a:p>
            <a:fld id="{B9ABC0C0-D278-4FBD-BBD3-BB2E6C2CD756}" type="slidenum">
              <a:rPr lang="en-US" smtClean="0"/>
              <a:pPr/>
              <a:t>406</a:t>
            </a:fld>
            <a:endParaRPr lang="en-US"/>
          </a:p>
        </p:txBody>
      </p:sp>
      <p:sp>
        <p:nvSpPr>
          <p:cNvPr id="707587" name="Rectangle 1026"/>
          <p:cNvSpPr>
            <a:spLocks noGrp="1" noRot="1" noChangeAspect="1" noChangeArrowheads="1" noTextEdit="1"/>
          </p:cNvSpPr>
          <p:nvPr>
            <p:ph type="sldImg"/>
          </p:nvPr>
        </p:nvSpPr>
        <p:spPr>
          <a:solidFill>
            <a:srgbClr val="FFFFFF"/>
          </a:solidFill>
          <a:ln/>
        </p:spPr>
      </p:sp>
      <p:sp>
        <p:nvSpPr>
          <p:cNvPr id="707588"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&lt;logic_of_superhelix.jpg&gt;</a:t>
            </a:r>
          </a:p>
        </p:txBody>
      </p:sp>
    </p:spTree>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7"/>
          <p:cNvSpPr>
            <a:spLocks noGrp="1" noChangeArrowheads="1"/>
          </p:cNvSpPr>
          <p:nvPr>
            <p:ph type="sldNum" sz="quarter" idx="5"/>
          </p:nvPr>
        </p:nvSpPr>
        <p:spPr>
          <a:noFill/>
        </p:spPr>
        <p:txBody>
          <a:bodyPr/>
          <a:lstStyle/>
          <a:p>
            <a:fld id="{3CB3B350-2B00-4B02-95A2-8A0E708A2979}" type="slidenum">
              <a:rPr lang="en-US" smtClean="0"/>
              <a:pPr/>
              <a:t>407</a:t>
            </a:fld>
            <a:endParaRPr lang="en-US"/>
          </a:p>
        </p:txBody>
      </p:sp>
      <p:sp>
        <p:nvSpPr>
          <p:cNvPr id="708611" name="Rectangle 2"/>
          <p:cNvSpPr>
            <a:spLocks noGrp="1" noRot="1" noChangeAspect="1" noChangeArrowheads="1" noTextEdit="1"/>
          </p:cNvSpPr>
          <p:nvPr>
            <p:ph type="sldImg"/>
          </p:nvPr>
        </p:nvSpPr>
        <p:spPr>
          <a:solidFill>
            <a:srgbClr val="FFFFFF"/>
          </a:solidFill>
          <a:ln/>
        </p:spPr>
      </p:sp>
      <p:sp>
        <p:nvSpPr>
          <p:cNvPr id="7086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&lt;logic_of_superhelix.jpg&gt;</a:t>
            </a:r>
          </a:p>
        </p:txBody>
      </p:sp>
    </p:spTree>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7"/>
          <p:cNvSpPr>
            <a:spLocks noGrp="1" noChangeArrowheads="1"/>
          </p:cNvSpPr>
          <p:nvPr>
            <p:ph type="sldNum" sz="quarter" idx="5"/>
          </p:nvPr>
        </p:nvSpPr>
        <p:spPr>
          <a:noFill/>
        </p:spPr>
        <p:txBody>
          <a:bodyPr/>
          <a:lstStyle/>
          <a:p>
            <a:fld id="{404E7A3B-5FC5-4ADC-90A9-3450F523999D}" type="slidenum">
              <a:rPr lang="en-US" smtClean="0"/>
              <a:pPr/>
              <a:t>408</a:t>
            </a:fld>
            <a:endParaRPr lang="en-US"/>
          </a:p>
        </p:txBody>
      </p:sp>
      <p:sp>
        <p:nvSpPr>
          <p:cNvPr id="709635" name="Rectangle 2"/>
          <p:cNvSpPr>
            <a:spLocks noGrp="1" noRot="1" noChangeAspect="1" noChangeArrowheads="1" noTextEdit="1"/>
          </p:cNvSpPr>
          <p:nvPr>
            <p:ph type="sldImg"/>
          </p:nvPr>
        </p:nvSpPr>
        <p:spPr>
          <a:solidFill>
            <a:srgbClr val="FFFFFF"/>
          </a:solidFill>
          <a:ln/>
        </p:spPr>
      </p:sp>
      <p:sp>
        <p:nvSpPr>
          <p:cNvPr id="7096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&lt;form_iv.avi&gt;</a:t>
            </a:r>
          </a:p>
        </p:txBody>
      </p:sp>
    </p:spTree>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7"/>
          <p:cNvSpPr>
            <a:spLocks noGrp="1" noChangeArrowheads="1"/>
          </p:cNvSpPr>
          <p:nvPr>
            <p:ph type="sldNum" sz="quarter" idx="5"/>
          </p:nvPr>
        </p:nvSpPr>
        <p:spPr>
          <a:noFill/>
        </p:spPr>
        <p:txBody>
          <a:bodyPr/>
          <a:lstStyle/>
          <a:p>
            <a:fld id="{D60C88CA-FAEC-4E77-862E-B5FCC77251F7}" type="slidenum">
              <a:rPr lang="en-US" smtClean="0"/>
              <a:pPr/>
              <a:t>409</a:t>
            </a:fld>
            <a:endParaRPr lang="en-US"/>
          </a:p>
        </p:txBody>
      </p:sp>
      <p:sp>
        <p:nvSpPr>
          <p:cNvPr id="710659" name="Rectangle 1026"/>
          <p:cNvSpPr>
            <a:spLocks noGrp="1" noRot="1" noChangeAspect="1" noChangeArrowheads="1" noTextEdit="1"/>
          </p:cNvSpPr>
          <p:nvPr>
            <p:ph type="sldImg"/>
          </p:nvPr>
        </p:nvSpPr>
        <p:spPr>
          <a:solidFill>
            <a:srgbClr val="FFFFFF"/>
          </a:solidFill>
          <a:ln/>
        </p:spPr>
      </p:sp>
      <p:sp>
        <p:nvSpPr>
          <p:cNvPr id="710660"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&lt;pauling_pictures.jpg&gt;</a:t>
            </a:r>
            <a:endParaRPr lang="en-US" b="1"/>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a:t>
            </a:fld>
            <a:endParaRPr lang="en-US"/>
          </a:p>
        </p:txBody>
      </p:sp>
    </p:spTree>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7"/>
          <p:cNvSpPr>
            <a:spLocks noGrp="1" noChangeArrowheads="1"/>
          </p:cNvSpPr>
          <p:nvPr>
            <p:ph type="sldNum" sz="quarter" idx="5"/>
          </p:nvPr>
        </p:nvSpPr>
        <p:spPr>
          <a:noFill/>
        </p:spPr>
        <p:txBody>
          <a:bodyPr/>
          <a:lstStyle/>
          <a:p>
            <a:fld id="{956115E1-C5ED-4788-BA76-0175255AD762}" type="slidenum">
              <a:rPr lang="en-US" smtClean="0"/>
              <a:pPr/>
              <a:t>410</a:t>
            </a:fld>
            <a:endParaRPr lang="en-US"/>
          </a:p>
        </p:txBody>
      </p:sp>
      <p:sp>
        <p:nvSpPr>
          <p:cNvPr id="711683" name="Rectangle 2"/>
          <p:cNvSpPr>
            <a:spLocks noGrp="1" noRot="1" noChangeAspect="1" noChangeArrowheads="1" noTextEdit="1"/>
          </p:cNvSpPr>
          <p:nvPr>
            <p:ph type="sldImg"/>
          </p:nvPr>
        </p:nvSpPr>
        <p:spPr>
          <a:solidFill>
            <a:srgbClr val="FFFFFF"/>
          </a:solidFill>
          <a:ln/>
        </p:spPr>
      </p:sp>
      <p:sp>
        <p:nvSpPr>
          <p:cNvPr id="7116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&lt;form_iv.jpg&gt;</a:t>
            </a:r>
          </a:p>
        </p:txBody>
      </p:sp>
    </p:spTree>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7"/>
          <p:cNvSpPr>
            <a:spLocks noGrp="1" noChangeArrowheads="1"/>
          </p:cNvSpPr>
          <p:nvPr>
            <p:ph type="sldNum" sz="quarter" idx="5"/>
          </p:nvPr>
        </p:nvSpPr>
        <p:spPr>
          <a:noFill/>
        </p:spPr>
        <p:txBody>
          <a:bodyPr/>
          <a:lstStyle/>
          <a:p>
            <a:fld id="{CAB8F908-96AF-47CB-89B9-76C156F404EB}" type="slidenum">
              <a:rPr lang="en-US" smtClean="0"/>
              <a:pPr/>
              <a:t>411</a:t>
            </a:fld>
            <a:endParaRPr lang="en-US"/>
          </a:p>
        </p:txBody>
      </p:sp>
      <p:sp>
        <p:nvSpPr>
          <p:cNvPr id="712707" name="Rectangle 2"/>
          <p:cNvSpPr>
            <a:spLocks noGrp="1" noRot="1" noChangeAspect="1" noChangeArrowheads="1" noTextEdit="1"/>
          </p:cNvSpPr>
          <p:nvPr>
            <p:ph type="sldImg"/>
          </p:nvPr>
        </p:nvSpPr>
        <p:spPr>
          <a:solidFill>
            <a:srgbClr val="FFFFFF"/>
          </a:solidFill>
          <a:ln/>
        </p:spPr>
      </p:sp>
      <p:sp>
        <p:nvSpPr>
          <p:cNvPr id="7127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&lt;topoisomerase.jpg&gt;</a:t>
            </a:r>
          </a:p>
        </p:txBody>
      </p:sp>
    </p:spTree>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412</a:t>
            </a:fld>
            <a:endParaRPr lang="en-US"/>
          </a:p>
        </p:txBody>
      </p:sp>
    </p:spTree>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7"/>
          <p:cNvSpPr>
            <a:spLocks noGrp="1" noChangeArrowheads="1"/>
          </p:cNvSpPr>
          <p:nvPr>
            <p:ph type="sldNum" sz="quarter" idx="5"/>
          </p:nvPr>
        </p:nvSpPr>
        <p:spPr>
          <a:noFill/>
        </p:spPr>
        <p:txBody>
          <a:bodyPr/>
          <a:lstStyle/>
          <a:p>
            <a:fld id="{D47CFACB-3272-4A5E-9DB8-5BA2186EA8E2}" type="slidenum">
              <a:rPr lang="en-US" smtClean="0"/>
              <a:pPr/>
              <a:t>413</a:t>
            </a:fld>
            <a:endParaRPr lang="en-US"/>
          </a:p>
        </p:txBody>
      </p:sp>
      <p:sp>
        <p:nvSpPr>
          <p:cNvPr id="713731" name="Rectangle 2"/>
          <p:cNvSpPr>
            <a:spLocks noGrp="1" noRot="1" noChangeAspect="1" noChangeArrowheads="1" noTextEdit="1"/>
          </p:cNvSpPr>
          <p:nvPr>
            <p:ph type="sldImg"/>
          </p:nvPr>
        </p:nvSpPr>
        <p:spPr>
          <a:solidFill>
            <a:srgbClr val="FFFFFF"/>
          </a:solidFill>
          <a:ln/>
        </p:spPr>
      </p:sp>
      <p:sp>
        <p:nvSpPr>
          <p:cNvPr id="7137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2 files:  &lt;chambers1.jpg&gt; and &lt;chambers2.jpg&gt;</a:t>
            </a:r>
          </a:p>
        </p:txBody>
      </p:sp>
    </p:spTree>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7"/>
          <p:cNvSpPr>
            <a:spLocks noGrp="1" noChangeArrowheads="1"/>
          </p:cNvSpPr>
          <p:nvPr>
            <p:ph type="sldNum" sz="quarter" idx="5"/>
          </p:nvPr>
        </p:nvSpPr>
        <p:spPr>
          <a:noFill/>
        </p:spPr>
        <p:txBody>
          <a:bodyPr/>
          <a:lstStyle/>
          <a:p>
            <a:fld id="{37E3FD92-396E-4272-A937-DA337CFF033F}" type="slidenum">
              <a:rPr lang="en-US" smtClean="0"/>
              <a:pPr/>
              <a:t>414</a:t>
            </a:fld>
            <a:endParaRPr lang="en-US"/>
          </a:p>
        </p:txBody>
      </p:sp>
      <p:sp>
        <p:nvSpPr>
          <p:cNvPr id="714755" name="Rectangle 2"/>
          <p:cNvSpPr>
            <a:spLocks noGrp="1" noRot="1" noChangeAspect="1" noChangeArrowheads="1" noTextEdit="1"/>
          </p:cNvSpPr>
          <p:nvPr>
            <p:ph type="sldImg"/>
          </p:nvPr>
        </p:nvSpPr>
        <p:spPr>
          <a:solidFill>
            <a:srgbClr val="FFFFFF"/>
          </a:solidFill>
          <a:ln/>
        </p:spPr>
      </p:sp>
      <p:sp>
        <p:nvSpPr>
          <p:cNvPr id="7147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Pseudo-movie from 3 superimposed graphic files:  &lt;wu-form_i_12hours.jpg&gt;, wu-form_i_24hours.jpg&gt;, and &lt;wu-form_i_36hours.jpg&gt;</a:t>
            </a:r>
          </a:p>
        </p:txBody>
      </p:sp>
    </p:spTree>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Rectangle 7"/>
          <p:cNvSpPr>
            <a:spLocks noGrp="1" noChangeArrowheads="1"/>
          </p:cNvSpPr>
          <p:nvPr>
            <p:ph type="sldNum" sz="quarter" idx="5"/>
          </p:nvPr>
        </p:nvSpPr>
        <p:spPr>
          <a:noFill/>
        </p:spPr>
        <p:txBody>
          <a:bodyPr/>
          <a:lstStyle/>
          <a:p>
            <a:fld id="{CF9FEE35-6B4D-4653-8CB0-FF8E7B5E68C2}" type="slidenum">
              <a:rPr lang="en-US" smtClean="0"/>
              <a:pPr/>
              <a:t>415</a:t>
            </a:fld>
            <a:endParaRPr lang="en-US"/>
          </a:p>
        </p:txBody>
      </p:sp>
      <p:sp>
        <p:nvSpPr>
          <p:cNvPr id="715779" name="Rectangle 2"/>
          <p:cNvSpPr>
            <a:spLocks noGrp="1" noRot="1" noChangeAspect="1" noChangeArrowheads="1" noTextEdit="1"/>
          </p:cNvSpPr>
          <p:nvPr>
            <p:ph type="sldImg"/>
          </p:nvPr>
        </p:nvSpPr>
        <p:spPr>
          <a:ln/>
        </p:spPr>
      </p:sp>
      <p:sp>
        <p:nvSpPr>
          <p:cNvPr id="715780" name="Rectangle 3"/>
          <p:cNvSpPr>
            <a:spLocks noGrp="1" noChangeArrowheads="1"/>
          </p:cNvSpPr>
          <p:nvPr>
            <p:ph type="body" idx="1"/>
          </p:nvPr>
        </p:nvSpPr>
        <p:spPr>
          <a:noFill/>
          <a:ln/>
        </p:spPr>
        <p:txBody>
          <a:bodyPr/>
          <a:lstStyle/>
          <a:p>
            <a:pPr eaLnBrk="1" hangingPunct="1"/>
            <a:r>
              <a:rPr lang="en-US"/>
              <a:t>&lt;complete-FOR-MOVE.avi&gt;</a:t>
            </a:r>
          </a:p>
        </p:txBody>
      </p:sp>
    </p:spTree>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416</a:t>
            </a:fld>
            <a:endParaRPr lang="en-US"/>
          </a:p>
        </p:txBody>
      </p:sp>
    </p:spTree>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417</a:t>
            </a:fld>
            <a:endParaRPr lang="en-US"/>
          </a:p>
        </p:txBody>
      </p:sp>
    </p:spTree>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418</a:t>
            </a:fld>
            <a:endParaRPr lang="en-US"/>
          </a:p>
        </p:txBody>
      </p:sp>
    </p:spTree>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419</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7"/>
          <p:cNvSpPr>
            <a:spLocks noGrp="1" noChangeArrowheads="1"/>
          </p:cNvSpPr>
          <p:nvPr>
            <p:ph type="sldNum" sz="quarter" idx="5"/>
          </p:nvPr>
        </p:nvSpPr>
        <p:spPr>
          <a:noFill/>
        </p:spPr>
        <p:txBody>
          <a:bodyPr/>
          <a:lstStyle/>
          <a:p>
            <a:fld id="{219ED797-E328-41D1-99D5-5B446DDFBFD6}" type="slidenum">
              <a:rPr lang="en-US" smtClean="0"/>
              <a:pPr/>
              <a:t>42</a:t>
            </a:fld>
            <a:endParaRPr lang="en-US"/>
          </a:p>
        </p:txBody>
      </p:sp>
      <p:sp>
        <p:nvSpPr>
          <p:cNvPr id="465923" name="Rectangle 2"/>
          <p:cNvSpPr>
            <a:spLocks noGrp="1" noRot="1" noChangeAspect="1" noChangeArrowheads="1" noTextEdit="1"/>
          </p:cNvSpPr>
          <p:nvPr>
            <p:ph type="sldImg"/>
          </p:nvPr>
        </p:nvSpPr>
        <p:spPr>
          <a:ln/>
        </p:spPr>
      </p:sp>
      <p:sp>
        <p:nvSpPr>
          <p:cNvPr id="465924" name="Rectangle 3"/>
          <p:cNvSpPr>
            <a:spLocks noGrp="1" noChangeArrowheads="1"/>
          </p:cNvSpPr>
          <p:nvPr>
            <p:ph type="body" idx="1"/>
          </p:nvPr>
        </p:nvSpPr>
        <p:spPr>
          <a:noFill/>
          <a:ln/>
        </p:spPr>
        <p:txBody>
          <a:bodyPr/>
          <a:lstStyle/>
          <a:p>
            <a:pPr eaLnBrk="1" hangingPunct="1"/>
            <a:r>
              <a:rPr lang="en-US"/>
              <a:t>&lt;cairns-swivel2.jpg&gt;</a:t>
            </a:r>
          </a:p>
        </p:txBody>
      </p:sp>
    </p:spTree>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420</a:t>
            </a:fld>
            <a:endParaRPr lang="en-US"/>
          </a:p>
        </p:txBody>
      </p:sp>
    </p:spTree>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421</a:t>
            </a:fld>
            <a:endParaRPr lang="en-US"/>
          </a:p>
        </p:txBody>
      </p:sp>
    </p:spTree>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422</a:t>
            </a:fld>
            <a:endParaRPr lang="en-US"/>
          </a:p>
        </p:txBody>
      </p:sp>
    </p:spTree>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423</a:t>
            </a:fld>
            <a:endParaRPr lang="en-US"/>
          </a:p>
        </p:txBody>
      </p:sp>
    </p:spTree>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424</a:t>
            </a:fld>
            <a:endParaRPr lang="en-US"/>
          </a:p>
        </p:txBody>
      </p:sp>
    </p:spTree>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425</a:t>
            </a:fld>
            <a:endParaRPr lang="en-US"/>
          </a:p>
        </p:txBody>
      </p:sp>
    </p:spTree>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426</a:t>
            </a:fld>
            <a:endParaRPr lang="en-US"/>
          </a:p>
        </p:txBody>
      </p:sp>
    </p:spTree>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427</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Rectangle 7"/>
          <p:cNvSpPr>
            <a:spLocks noGrp="1" noChangeArrowheads="1"/>
          </p:cNvSpPr>
          <p:nvPr>
            <p:ph type="sldNum" sz="quarter" idx="5"/>
          </p:nvPr>
        </p:nvSpPr>
        <p:spPr>
          <a:noFill/>
        </p:spPr>
        <p:txBody>
          <a:bodyPr/>
          <a:lstStyle/>
          <a:p>
            <a:fld id="{4AEC19C3-B416-4143-AB13-54A258460084}" type="slidenum">
              <a:rPr lang="en-US" smtClean="0"/>
              <a:pPr/>
              <a:t>43</a:t>
            </a:fld>
            <a:endParaRPr lang="en-US"/>
          </a:p>
        </p:txBody>
      </p:sp>
      <p:sp>
        <p:nvSpPr>
          <p:cNvPr id="466947" name="Rectangle 2"/>
          <p:cNvSpPr>
            <a:spLocks noGrp="1" noRot="1" noChangeAspect="1" noChangeArrowheads="1" noTextEdit="1"/>
          </p:cNvSpPr>
          <p:nvPr>
            <p:ph type="sldImg"/>
          </p:nvPr>
        </p:nvSpPr>
        <p:spPr>
          <a:solidFill>
            <a:srgbClr val="FFFFFF"/>
          </a:solidFill>
          <a:ln/>
        </p:spPr>
      </p:sp>
      <p:sp>
        <p:nvSpPr>
          <p:cNvPr id="4669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&lt;cairns_e-coli.jpg&gt;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7"/>
          <p:cNvSpPr>
            <a:spLocks noGrp="1" noChangeArrowheads="1"/>
          </p:cNvSpPr>
          <p:nvPr>
            <p:ph type="sldNum" sz="quarter" idx="5"/>
          </p:nvPr>
        </p:nvSpPr>
        <p:spPr>
          <a:noFill/>
        </p:spPr>
        <p:txBody>
          <a:bodyPr/>
          <a:lstStyle/>
          <a:p>
            <a:fld id="{5DF3C2F2-276D-44B7-ABEA-BD22425BF769}" type="slidenum">
              <a:rPr lang="en-US" smtClean="0"/>
              <a:pPr/>
              <a:t>44</a:t>
            </a:fld>
            <a:endParaRPr lang="en-US"/>
          </a:p>
        </p:txBody>
      </p:sp>
      <p:sp>
        <p:nvSpPr>
          <p:cNvPr id="467971" name="Rectangle 2"/>
          <p:cNvSpPr>
            <a:spLocks noGrp="1" noRot="1" noChangeAspect="1" noChangeArrowheads="1" noTextEdit="1"/>
          </p:cNvSpPr>
          <p:nvPr>
            <p:ph type="sldImg"/>
          </p:nvPr>
        </p:nvSpPr>
        <p:spPr>
          <a:ln/>
        </p:spPr>
      </p:sp>
      <p:sp>
        <p:nvSpPr>
          <p:cNvPr id="467972" name="Rectangle 3"/>
          <p:cNvSpPr>
            <a:spLocks noGrp="1" noChangeArrowheads="1"/>
          </p:cNvSpPr>
          <p:nvPr>
            <p:ph type="body" idx="1"/>
          </p:nvPr>
        </p:nvSpPr>
        <p:spPr>
          <a:noFill/>
          <a:ln/>
        </p:spPr>
        <p:txBody>
          <a:bodyPr/>
          <a:lstStyle/>
          <a:p>
            <a:pPr eaLnBrk="1" hangingPunct="1"/>
            <a:r>
              <a:rPr lang="en-US"/>
              <a:t>&lt;DNA_unwinding-fast.avi&gt;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7"/>
          <p:cNvSpPr>
            <a:spLocks noGrp="1" noChangeArrowheads="1"/>
          </p:cNvSpPr>
          <p:nvPr>
            <p:ph type="sldNum" sz="quarter" idx="5"/>
          </p:nvPr>
        </p:nvSpPr>
        <p:spPr>
          <a:noFill/>
        </p:spPr>
        <p:txBody>
          <a:bodyPr/>
          <a:lstStyle/>
          <a:p>
            <a:fld id="{4FE562E5-8925-42E8-8EC8-A670B0C8B340}" type="slidenum">
              <a:rPr lang="en-US" smtClean="0"/>
              <a:pPr/>
              <a:t>48</a:t>
            </a:fld>
            <a:endParaRPr lang="en-US"/>
          </a:p>
        </p:txBody>
      </p:sp>
      <p:sp>
        <p:nvSpPr>
          <p:cNvPr id="468995" name="Rectangle 2"/>
          <p:cNvSpPr>
            <a:spLocks noGrp="1" noRot="1" noChangeAspect="1" noChangeArrowheads="1" noTextEdit="1"/>
          </p:cNvSpPr>
          <p:nvPr>
            <p:ph type="sldImg"/>
          </p:nvPr>
        </p:nvSpPr>
        <p:spPr>
          <a:ln/>
        </p:spPr>
      </p:sp>
      <p:sp>
        <p:nvSpPr>
          <p:cNvPr id="468996" name="Rectangle 3"/>
          <p:cNvSpPr>
            <a:spLocks noGrp="1" noChangeArrowheads="1"/>
          </p:cNvSpPr>
          <p:nvPr>
            <p:ph type="body" idx="1"/>
          </p:nvPr>
        </p:nvSpPr>
        <p:spPr>
          <a:noFill/>
          <a:ln/>
        </p:spPr>
        <p:txBody>
          <a:bodyPr/>
          <a:lstStyle/>
          <a:p>
            <a:pPr eaLnBrk="1" hangingPunct="1"/>
            <a:r>
              <a:rPr lang="en-US"/>
              <a:t>&lt;discontinuous_repl.avi&gt;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7"/>
          <p:cNvSpPr>
            <a:spLocks noGrp="1" noChangeArrowheads="1"/>
          </p:cNvSpPr>
          <p:nvPr>
            <p:ph type="sldNum" sz="quarter" idx="5"/>
          </p:nvPr>
        </p:nvSpPr>
        <p:spPr>
          <a:noFill/>
        </p:spPr>
        <p:txBody>
          <a:bodyPr/>
          <a:lstStyle/>
          <a:p>
            <a:fld id="{91D36E47-12DF-427F-9F7D-FA329F34AB04}" type="slidenum">
              <a:rPr lang="en-US" smtClean="0"/>
              <a:pPr/>
              <a:t>59</a:t>
            </a:fld>
            <a:endParaRPr lang="en-US"/>
          </a:p>
        </p:txBody>
      </p:sp>
      <p:sp>
        <p:nvSpPr>
          <p:cNvPr id="470019" name="Rectangle 2"/>
          <p:cNvSpPr>
            <a:spLocks noGrp="1" noRot="1" noChangeAspect="1" noChangeArrowheads="1" noTextEdit="1"/>
          </p:cNvSpPr>
          <p:nvPr>
            <p:ph type="sldImg"/>
          </p:nvPr>
        </p:nvSpPr>
        <p:spPr>
          <a:solidFill>
            <a:srgbClr val="FFFFFF"/>
          </a:solidFill>
          <a:ln/>
        </p:spPr>
      </p:sp>
      <p:sp>
        <p:nvSpPr>
          <p:cNvPr id="4700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&lt;Planet of the Apes2.jpg&gt;.  Height 3.44”, width 9”.  &lt;3BNA-black.avi&gt; (MPEG better large, but at this size no difference, yet twice the file size).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7"/>
          <p:cNvSpPr>
            <a:spLocks noGrp="1" noChangeArrowheads="1"/>
          </p:cNvSpPr>
          <p:nvPr>
            <p:ph type="sldNum" sz="quarter" idx="5"/>
          </p:nvPr>
        </p:nvSpPr>
        <p:spPr>
          <a:noFill/>
        </p:spPr>
        <p:txBody>
          <a:bodyPr/>
          <a:lstStyle/>
          <a:p>
            <a:fld id="{08896E5C-739B-47A6-8397-695FCB889C2E}" type="slidenum">
              <a:rPr lang="en-US" smtClean="0"/>
              <a:pPr/>
              <a:t>61</a:t>
            </a:fld>
            <a:endParaRPr lang="en-US"/>
          </a:p>
        </p:txBody>
      </p:sp>
      <p:sp>
        <p:nvSpPr>
          <p:cNvPr id="471043" name="Rectangle 2"/>
          <p:cNvSpPr>
            <a:spLocks noGrp="1" noRot="1" noChangeAspect="1" noChangeArrowheads="1" noTextEdit="1"/>
          </p:cNvSpPr>
          <p:nvPr>
            <p:ph type="sldImg"/>
          </p:nvPr>
        </p:nvSpPr>
        <p:spPr>
          <a:ln/>
        </p:spPr>
      </p:sp>
      <p:sp>
        <p:nvSpPr>
          <p:cNvPr id="471044" name="Rectangle 3"/>
          <p:cNvSpPr>
            <a:spLocks noGrp="1" noChangeArrowheads="1"/>
          </p:cNvSpPr>
          <p:nvPr>
            <p:ph type="body" idx="1"/>
          </p:nvPr>
        </p:nvSpPr>
        <p:spPr>
          <a:noFill/>
          <a:ln/>
        </p:spPr>
        <p:txBody>
          <a:bodyPr/>
          <a:lstStyle/>
          <a:p>
            <a:pPr eaLnBrk="1" hangingPunct="1"/>
            <a:r>
              <a:rPr lang="en-US"/>
              <a:t>&lt;roses_with_trellis-START.jpg&gt;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7"/>
          <p:cNvSpPr>
            <a:spLocks noGrp="1" noChangeArrowheads="1"/>
          </p:cNvSpPr>
          <p:nvPr>
            <p:ph type="sldNum" sz="quarter" idx="5"/>
          </p:nvPr>
        </p:nvSpPr>
        <p:spPr>
          <a:noFill/>
        </p:spPr>
        <p:txBody>
          <a:bodyPr/>
          <a:lstStyle/>
          <a:p>
            <a:fld id="{C738DCE7-861C-428A-86D3-3549736095F3}" type="slidenum">
              <a:rPr lang="en-US" smtClean="0"/>
              <a:pPr/>
              <a:t>62</a:t>
            </a:fld>
            <a:endParaRPr lang="en-US"/>
          </a:p>
        </p:txBody>
      </p:sp>
      <p:sp>
        <p:nvSpPr>
          <p:cNvPr id="472067" name="Rectangle 2"/>
          <p:cNvSpPr>
            <a:spLocks noGrp="1" noRot="1" noChangeAspect="1" noChangeArrowheads="1" noTextEdit="1"/>
          </p:cNvSpPr>
          <p:nvPr>
            <p:ph type="sldImg"/>
          </p:nvPr>
        </p:nvSpPr>
        <p:spPr>
          <a:ln/>
        </p:spPr>
      </p:sp>
      <p:sp>
        <p:nvSpPr>
          <p:cNvPr id="472068" name="Rectangle 3"/>
          <p:cNvSpPr>
            <a:spLocks noGrp="1" noChangeArrowheads="1"/>
          </p:cNvSpPr>
          <p:nvPr>
            <p:ph type="body" idx="1"/>
          </p:nvPr>
        </p:nvSpPr>
        <p:spPr>
          <a:noFill/>
          <a:ln/>
        </p:spPr>
        <p:txBody>
          <a:bodyPr/>
          <a:lstStyle/>
          <a:p>
            <a:pPr eaLnBrk="1" hangingPunct="1"/>
            <a:r>
              <a:rPr lang="en-US"/>
              <a:t>&lt;roses_sinking-START.jpg&gt;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7"/>
          <p:cNvSpPr>
            <a:spLocks noGrp="1" noChangeArrowheads="1"/>
          </p:cNvSpPr>
          <p:nvPr>
            <p:ph type="sldNum" sz="quarter" idx="5"/>
          </p:nvPr>
        </p:nvSpPr>
        <p:spPr>
          <a:noFill/>
        </p:spPr>
        <p:txBody>
          <a:bodyPr/>
          <a:lstStyle/>
          <a:p>
            <a:fld id="{800A2A05-9A5E-4D5A-838F-6F7EE367F730}" type="slidenum">
              <a:rPr lang="en-US" smtClean="0"/>
              <a:pPr/>
              <a:t>63</a:t>
            </a:fld>
            <a:endParaRPr lang="en-US"/>
          </a:p>
        </p:txBody>
      </p:sp>
      <p:sp>
        <p:nvSpPr>
          <p:cNvPr id="473091" name="Rectangle 2"/>
          <p:cNvSpPr>
            <a:spLocks noGrp="1" noRot="1" noChangeAspect="1" noChangeArrowheads="1" noTextEdit="1"/>
          </p:cNvSpPr>
          <p:nvPr>
            <p:ph type="sldImg"/>
          </p:nvPr>
        </p:nvSpPr>
        <p:spPr>
          <a:ln/>
        </p:spPr>
      </p:sp>
      <p:sp>
        <p:nvSpPr>
          <p:cNvPr id="473092" name="Rectangle 3"/>
          <p:cNvSpPr>
            <a:spLocks noGrp="1" noChangeArrowheads="1"/>
          </p:cNvSpPr>
          <p:nvPr>
            <p:ph type="body" idx="1"/>
          </p:nvPr>
        </p:nvSpPr>
        <p:spPr>
          <a:noFill/>
          <a:ln/>
        </p:spPr>
        <p:txBody>
          <a:bodyPr/>
          <a:lstStyle/>
          <a:p>
            <a:pPr eaLnBrk="1" hangingPunct="1"/>
            <a:r>
              <a:rPr lang="en-US"/>
              <a:t>&lt;roses.avi&gt;  The movie.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7"/>
          <p:cNvSpPr>
            <a:spLocks noGrp="1" noChangeArrowheads="1"/>
          </p:cNvSpPr>
          <p:nvPr>
            <p:ph type="sldNum" sz="quarter" idx="5"/>
          </p:nvPr>
        </p:nvSpPr>
        <p:spPr>
          <a:noFill/>
        </p:spPr>
        <p:txBody>
          <a:bodyPr/>
          <a:lstStyle/>
          <a:p>
            <a:fld id="{5FB0CCA8-2A50-45B0-860E-CD59D8777545}" type="slidenum">
              <a:rPr lang="en-US" smtClean="0"/>
              <a:pPr/>
              <a:t>64</a:t>
            </a:fld>
            <a:endParaRPr lang="en-US"/>
          </a:p>
        </p:txBody>
      </p:sp>
      <p:sp>
        <p:nvSpPr>
          <p:cNvPr id="474115" name="Rectangle 2"/>
          <p:cNvSpPr>
            <a:spLocks noGrp="1" noRot="1" noChangeAspect="1" noChangeArrowheads="1" noTextEdit="1"/>
          </p:cNvSpPr>
          <p:nvPr>
            <p:ph type="sldImg"/>
          </p:nvPr>
        </p:nvSpPr>
        <p:spPr>
          <a:ln/>
        </p:spPr>
      </p:sp>
      <p:sp>
        <p:nvSpPr>
          <p:cNvPr id="474116" name="Rectangle 3"/>
          <p:cNvSpPr>
            <a:spLocks noGrp="1" noChangeArrowheads="1"/>
          </p:cNvSpPr>
          <p:nvPr>
            <p:ph type="body" idx="1"/>
          </p:nvPr>
        </p:nvSpPr>
        <p:spPr>
          <a:noFill/>
          <a:ln/>
        </p:spPr>
        <p:txBody>
          <a:bodyPr/>
          <a:lstStyle/>
          <a:p>
            <a:pPr eaLnBrk="1" hangingPunct="1"/>
            <a:r>
              <a:rPr lang="en-US"/>
              <a:t>&lt;man_with_cane.jpg&gt;</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7"/>
          <p:cNvSpPr>
            <a:spLocks noGrp="1" noChangeArrowheads="1"/>
          </p:cNvSpPr>
          <p:nvPr>
            <p:ph type="sldNum" sz="quarter" idx="5"/>
          </p:nvPr>
        </p:nvSpPr>
        <p:spPr>
          <a:noFill/>
        </p:spPr>
        <p:txBody>
          <a:bodyPr/>
          <a:lstStyle/>
          <a:p>
            <a:fld id="{668F3E69-E716-4949-9F6C-089C0E101D30}" type="slidenum">
              <a:rPr lang="en-US" smtClean="0"/>
              <a:pPr/>
              <a:t>65</a:t>
            </a:fld>
            <a:endParaRPr lang="en-US"/>
          </a:p>
        </p:txBody>
      </p:sp>
      <p:sp>
        <p:nvSpPr>
          <p:cNvPr id="475139" name="Rectangle 2"/>
          <p:cNvSpPr>
            <a:spLocks noGrp="1" noRot="1" noChangeAspect="1" noChangeArrowheads="1" noTextEdit="1"/>
          </p:cNvSpPr>
          <p:nvPr>
            <p:ph type="sldImg"/>
          </p:nvPr>
        </p:nvSpPr>
        <p:spPr>
          <a:ln/>
        </p:spPr>
      </p:sp>
      <p:sp>
        <p:nvSpPr>
          <p:cNvPr id="475140" name="Rectangle 3"/>
          <p:cNvSpPr>
            <a:spLocks noGrp="1" noChangeArrowheads="1"/>
          </p:cNvSpPr>
          <p:nvPr>
            <p:ph type="body" idx="1"/>
          </p:nvPr>
        </p:nvSpPr>
        <p:spPr>
          <a:noFill/>
          <a:ln/>
        </p:spPr>
        <p:txBody>
          <a:bodyPr/>
          <a:lstStyle/>
          <a:p>
            <a:pPr eaLnBrk="1" hangingPunct="1"/>
            <a:r>
              <a:rPr lang="en-US"/>
              <a:t>&lt;man_without_cane-START.jpg&gt;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7"/>
          <p:cNvSpPr>
            <a:spLocks noGrp="1" noChangeArrowheads="1"/>
          </p:cNvSpPr>
          <p:nvPr>
            <p:ph type="sldNum" sz="quarter" idx="5"/>
          </p:nvPr>
        </p:nvSpPr>
        <p:spPr>
          <a:noFill/>
        </p:spPr>
        <p:txBody>
          <a:bodyPr/>
          <a:lstStyle/>
          <a:p>
            <a:fld id="{A94128BF-0C9B-4CAA-89E2-FFE9585DB880}" type="slidenum">
              <a:rPr lang="en-US" smtClean="0"/>
              <a:pPr/>
              <a:t>66</a:t>
            </a:fld>
            <a:endParaRPr lang="en-US"/>
          </a:p>
        </p:txBody>
      </p:sp>
      <p:sp>
        <p:nvSpPr>
          <p:cNvPr id="476163" name="Rectangle 2"/>
          <p:cNvSpPr>
            <a:spLocks noGrp="1" noRot="1" noChangeAspect="1" noChangeArrowheads="1" noTextEdit="1"/>
          </p:cNvSpPr>
          <p:nvPr>
            <p:ph type="sldImg"/>
          </p:nvPr>
        </p:nvSpPr>
        <p:spPr>
          <a:ln/>
        </p:spPr>
      </p:sp>
      <p:sp>
        <p:nvSpPr>
          <p:cNvPr id="476164" name="Rectangle 3"/>
          <p:cNvSpPr>
            <a:spLocks noGrp="1" noChangeArrowheads="1"/>
          </p:cNvSpPr>
          <p:nvPr>
            <p:ph type="body" idx="1"/>
          </p:nvPr>
        </p:nvSpPr>
        <p:spPr>
          <a:noFill/>
          <a:ln/>
        </p:spPr>
        <p:txBody>
          <a:bodyPr/>
          <a:lstStyle/>
          <a:p>
            <a:pPr eaLnBrk="1" hangingPunct="1"/>
            <a:r>
              <a:rPr lang="en-US"/>
              <a:t>&lt;man_without_cane.avi&gt;</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7"/>
          <p:cNvSpPr>
            <a:spLocks noGrp="1" noChangeArrowheads="1"/>
          </p:cNvSpPr>
          <p:nvPr>
            <p:ph type="sldNum" sz="quarter" idx="5"/>
          </p:nvPr>
        </p:nvSpPr>
        <p:spPr>
          <a:noFill/>
        </p:spPr>
        <p:txBody>
          <a:bodyPr/>
          <a:lstStyle/>
          <a:p>
            <a:fld id="{71AAA8D7-E390-4735-927A-C5FF7E1F3BEE}" type="slidenum">
              <a:rPr lang="en-US" smtClean="0"/>
              <a:pPr/>
              <a:t>67</a:t>
            </a:fld>
            <a:endParaRPr lang="en-US"/>
          </a:p>
        </p:txBody>
      </p:sp>
      <p:sp>
        <p:nvSpPr>
          <p:cNvPr id="477187" name="Rectangle 2"/>
          <p:cNvSpPr>
            <a:spLocks noGrp="1" noRot="1" noChangeAspect="1" noChangeArrowheads="1" noTextEdit="1"/>
          </p:cNvSpPr>
          <p:nvPr>
            <p:ph type="sldImg"/>
          </p:nvPr>
        </p:nvSpPr>
        <p:spPr>
          <a:ln/>
        </p:spPr>
      </p:sp>
      <p:sp>
        <p:nvSpPr>
          <p:cNvPr id="477188" name="Rectangle 3"/>
          <p:cNvSpPr>
            <a:spLocks noGrp="1" noChangeArrowheads="1"/>
          </p:cNvSpPr>
          <p:nvPr>
            <p:ph type="body" idx="1"/>
          </p:nvPr>
        </p:nvSpPr>
        <p:spPr>
          <a:noFill/>
          <a:ln/>
        </p:spPr>
        <p:txBody>
          <a:bodyPr/>
          <a:lstStyle/>
          <a:p>
            <a:pPr eaLnBrk="1" hangingPunct="1"/>
            <a:r>
              <a:rPr lang="en-US"/>
              <a:t>&lt;bow_arrow_girl.jpg&gt;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7"/>
          <p:cNvSpPr>
            <a:spLocks noGrp="1" noChangeArrowheads="1"/>
          </p:cNvSpPr>
          <p:nvPr>
            <p:ph type="sldNum" sz="quarter" idx="5"/>
          </p:nvPr>
        </p:nvSpPr>
        <p:spPr>
          <a:noFill/>
        </p:spPr>
        <p:txBody>
          <a:bodyPr/>
          <a:lstStyle/>
          <a:p>
            <a:fld id="{50545CCE-AF75-4E79-8FE1-8CFC01359DED}" type="slidenum">
              <a:rPr lang="en-US" smtClean="0"/>
              <a:pPr/>
              <a:t>68</a:t>
            </a:fld>
            <a:endParaRPr lang="en-US"/>
          </a:p>
        </p:txBody>
      </p:sp>
      <p:sp>
        <p:nvSpPr>
          <p:cNvPr id="478211" name="Rectangle 2"/>
          <p:cNvSpPr>
            <a:spLocks noGrp="1" noRot="1" noChangeAspect="1" noChangeArrowheads="1" noTextEdit="1"/>
          </p:cNvSpPr>
          <p:nvPr>
            <p:ph type="sldImg"/>
          </p:nvPr>
        </p:nvSpPr>
        <p:spPr>
          <a:ln/>
        </p:spPr>
      </p:sp>
      <p:sp>
        <p:nvSpPr>
          <p:cNvPr id="478212" name="Rectangle 3"/>
          <p:cNvSpPr>
            <a:spLocks noGrp="1" noChangeArrowheads="1"/>
          </p:cNvSpPr>
          <p:nvPr>
            <p:ph type="body" idx="1"/>
          </p:nvPr>
        </p:nvSpPr>
        <p:spPr>
          <a:noFill/>
          <a:ln/>
        </p:spPr>
        <p:txBody>
          <a:bodyPr/>
          <a:lstStyle/>
          <a:p>
            <a:pPr eaLnBrk="1" hangingPunct="1"/>
            <a:r>
              <a:rPr lang="en-US"/>
              <a:t>&lt;weapon only0.jpg&gt;</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7"/>
          <p:cNvSpPr>
            <a:spLocks noGrp="1" noChangeArrowheads="1"/>
          </p:cNvSpPr>
          <p:nvPr>
            <p:ph type="sldNum" sz="quarter" idx="5"/>
          </p:nvPr>
        </p:nvSpPr>
        <p:spPr>
          <a:noFill/>
        </p:spPr>
        <p:txBody>
          <a:bodyPr/>
          <a:lstStyle/>
          <a:p>
            <a:fld id="{32D8AC43-5996-4E8D-986A-E1D52614C325}" type="slidenum">
              <a:rPr lang="en-US" smtClean="0"/>
              <a:pPr/>
              <a:t>69</a:t>
            </a:fld>
            <a:endParaRPr lang="en-US"/>
          </a:p>
        </p:txBody>
      </p:sp>
      <p:sp>
        <p:nvSpPr>
          <p:cNvPr id="479235" name="Rectangle 2"/>
          <p:cNvSpPr>
            <a:spLocks noGrp="1" noRot="1" noChangeAspect="1" noChangeArrowheads="1" noTextEdit="1"/>
          </p:cNvSpPr>
          <p:nvPr>
            <p:ph type="sldImg"/>
          </p:nvPr>
        </p:nvSpPr>
        <p:spPr>
          <a:ln/>
        </p:spPr>
      </p:sp>
      <p:sp>
        <p:nvSpPr>
          <p:cNvPr id="479236" name="Rectangle 3"/>
          <p:cNvSpPr>
            <a:spLocks noGrp="1" noChangeArrowheads="1"/>
          </p:cNvSpPr>
          <p:nvPr>
            <p:ph type="body" idx="1"/>
          </p:nvPr>
        </p:nvSpPr>
        <p:spPr>
          <a:noFill/>
          <a:ln/>
        </p:spPr>
        <p:txBody>
          <a:bodyPr/>
          <a:lstStyle/>
          <a:p>
            <a:pPr eaLnBrk="1" hangingPunct="1"/>
            <a:r>
              <a:rPr lang="en-US"/>
              <a:t>&lt;bow_arrow_girl.jpg&gt;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7"/>
          <p:cNvSpPr>
            <a:spLocks noGrp="1" noChangeArrowheads="1"/>
          </p:cNvSpPr>
          <p:nvPr>
            <p:ph type="sldNum" sz="quarter" idx="5"/>
          </p:nvPr>
        </p:nvSpPr>
        <p:spPr>
          <a:noFill/>
        </p:spPr>
        <p:txBody>
          <a:bodyPr/>
          <a:lstStyle/>
          <a:p>
            <a:fld id="{FB181D3C-95C6-4B8A-9A3A-ADF9BD87CBCD}" type="slidenum">
              <a:rPr lang="en-US" smtClean="0"/>
              <a:pPr/>
              <a:t>70</a:t>
            </a:fld>
            <a:endParaRPr lang="en-US"/>
          </a:p>
        </p:txBody>
      </p:sp>
      <p:sp>
        <p:nvSpPr>
          <p:cNvPr id="480259" name="Rectangle 2"/>
          <p:cNvSpPr>
            <a:spLocks noGrp="1" noRot="1" noChangeAspect="1" noChangeArrowheads="1" noTextEdit="1"/>
          </p:cNvSpPr>
          <p:nvPr>
            <p:ph type="sldImg"/>
          </p:nvPr>
        </p:nvSpPr>
        <p:spPr>
          <a:ln/>
        </p:spPr>
      </p:sp>
      <p:sp>
        <p:nvSpPr>
          <p:cNvPr id="480260" name="Rectangle 3"/>
          <p:cNvSpPr>
            <a:spLocks noGrp="1" noChangeArrowheads="1"/>
          </p:cNvSpPr>
          <p:nvPr>
            <p:ph type="body" idx="1"/>
          </p:nvPr>
        </p:nvSpPr>
        <p:spPr>
          <a:noFill/>
          <a:ln/>
        </p:spPr>
        <p:txBody>
          <a:bodyPr/>
          <a:lstStyle/>
          <a:p>
            <a:pPr eaLnBrk="1" hangingPunct="1"/>
            <a:r>
              <a:rPr lang="en-US"/>
              <a:t>&lt;bow and arrow.avi&gt;</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7"/>
          <p:cNvSpPr>
            <a:spLocks noGrp="1" noChangeArrowheads="1"/>
          </p:cNvSpPr>
          <p:nvPr>
            <p:ph type="sldNum" sz="quarter" idx="5"/>
          </p:nvPr>
        </p:nvSpPr>
        <p:spPr>
          <a:noFill/>
        </p:spPr>
        <p:txBody>
          <a:bodyPr/>
          <a:lstStyle/>
          <a:p>
            <a:fld id="{F065B71B-D93C-4DF0-9103-BAEEB79B7C94}" type="slidenum">
              <a:rPr lang="en-US" smtClean="0"/>
              <a:pPr/>
              <a:t>71</a:t>
            </a:fld>
            <a:endParaRPr lang="en-US"/>
          </a:p>
        </p:txBody>
      </p:sp>
      <p:sp>
        <p:nvSpPr>
          <p:cNvPr id="481283" name="Rectangle 1026"/>
          <p:cNvSpPr>
            <a:spLocks noGrp="1" noRot="1" noChangeAspect="1" noChangeArrowheads="1" noTextEdit="1"/>
          </p:cNvSpPr>
          <p:nvPr>
            <p:ph type="sldImg"/>
          </p:nvPr>
        </p:nvSpPr>
        <p:spPr>
          <a:ln/>
        </p:spPr>
      </p:sp>
      <p:sp>
        <p:nvSpPr>
          <p:cNvPr id="481284" name="Rectangle 1027"/>
          <p:cNvSpPr>
            <a:spLocks noGrp="1" noChangeArrowheads="1"/>
          </p:cNvSpPr>
          <p:nvPr>
            <p:ph type="body" idx="1"/>
          </p:nvPr>
        </p:nvSpPr>
        <p:spPr>
          <a:noFill/>
          <a:ln/>
        </p:spPr>
        <p:txBody>
          <a:bodyPr/>
          <a:lstStyle/>
          <a:p>
            <a:pPr eaLnBrk="1" hangingPunct="1"/>
            <a:r>
              <a:rPr lang="en-US"/>
              <a:t>&lt;alfred_e_neuman.jpg&gt;</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7"/>
          <p:cNvSpPr>
            <a:spLocks noGrp="1" noChangeArrowheads="1"/>
          </p:cNvSpPr>
          <p:nvPr>
            <p:ph type="sldNum" sz="quarter" idx="5"/>
          </p:nvPr>
        </p:nvSpPr>
        <p:spPr>
          <a:noFill/>
        </p:spPr>
        <p:txBody>
          <a:bodyPr/>
          <a:lstStyle/>
          <a:p>
            <a:fld id="{BBC16AA1-13BC-4751-AF33-E425C0241755}" type="slidenum">
              <a:rPr lang="en-US" smtClean="0"/>
              <a:pPr/>
              <a:t>72</a:t>
            </a:fld>
            <a:endParaRPr lang="en-US"/>
          </a:p>
        </p:txBody>
      </p:sp>
      <p:sp>
        <p:nvSpPr>
          <p:cNvPr id="482307" name="Rectangle 2"/>
          <p:cNvSpPr>
            <a:spLocks noGrp="1" noRot="1" noChangeAspect="1" noChangeArrowheads="1" noTextEdit="1"/>
          </p:cNvSpPr>
          <p:nvPr>
            <p:ph type="sldImg"/>
          </p:nvPr>
        </p:nvSpPr>
        <p:spPr>
          <a:solidFill>
            <a:srgbClr val="FFFFFF"/>
          </a:solidFill>
          <a:ln/>
        </p:spPr>
      </p:sp>
      <p:sp>
        <p:nvSpPr>
          <p:cNvPr id="482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&lt;enzyme-substrate.tif&gt;  -- an export of the opening screen of the animated gif from Kodak Imaging For Windows in the office.  Kodak can’t play the animation, but it gives a higher-res still picture than the Photoshop jpg export.  The “Enzyme Changing Shape” text box had to be used for continuation, however.</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Slide Image Placeholder 1"/>
          <p:cNvSpPr>
            <a:spLocks noGrp="1" noRot="1" noChangeAspect="1" noTextEdit="1"/>
          </p:cNvSpPr>
          <p:nvPr>
            <p:ph type="sldImg"/>
          </p:nvPr>
        </p:nvSpPr>
        <p:spPr>
          <a:ln/>
        </p:spPr>
      </p:sp>
      <p:sp>
        <p:nvSpPr>
          <p:cNvPr id="483331" name="Notes Placeholder 2"/>
          <p:cNvSpPr>
            <a:spLocks noGrp="1"/>
          </p:cNvSpPr>
          <p:nvPr>
            <p:ph type="body" idx="1"/>
          </p:nvPr>
        </p:nvSpPr>
        <p:spPr>
          <a:noFill/>
          <a:ln/>
        </p:spPr>
        <p:txBody>
          <a:bodyPr/>
          <a:lstStyle/>
          <a:p>
            <a:r>
              <a:rPr lang="en-US"/>
              <a:t>&lt;enzyme2.avi&gt;  L=3 sec.  This is the 2013 AVI, re-generated from the &lt;enzyme.gif&gt; animated gif, but without the glitches.</a:t>
            </a:r>
          </a:p>
        </p:txBody>
      </p:sp>
      <p:sp>
        <p:nvSpPr>
          <p:cNvPr id="483332" name="Slide Number Placeholder 3"/>
          <p:cNvSpPr>
            <a:spLocks noGrp="1"/>
          </p:cNvSpPr>
          <p:nvPr>
            <p:ph type="sldNum" sz="quarter" idx="5"/>
          </p:nvPr>
        </p:nvSpPr>
        <p:spPr>
          <a:noFill/>
        </p:spPr>
        <p:txBody>
          <a:bodyPr/>
          <a:lstStyle/>
          <a:p>
            <a:fld id="{1915F591-47D0-42F8-A60A-23703EEDD9C2}"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7"/>
          <p:cNvSpPr>
            <a:spLocks noGrp="1" noChangeArrowheads="1"/>
          </p:cNvSpPr>
          <p:nvPr>
            <p:ph type="sldNum" sz="quarter" idx="5"/>
          </p:nvPr>
        </p:nvSpPr>
        <p:spPr>
          <a:noFill/>
        </p:spPr>
        <p:txBody>
          <a:bodyPr/>
          <a:lstStyle/>
          <a:p>
            <a:fld id="{BD1CC6C0-2311-432B-82AC-C9CAF6875CEB}" type="slidenum">
              <a:rPr lang="en-US" smtClean="0"/>
              <a:pPr/>
              <a:t>75</a:t>
            </a:fld>
            <a:endParaRPr lang="en-US"/>
          </a:p>
        </p:txBody>
      </p:sp>
      <p:sp>
        <p:nvSpPr>
          <p:cNvPr id="484355" name="Rectangle 2"/>
          <p:cNvSpPr>
            <a:spLocks noGrp="1" noRot="1" noChangeAspect="1" noChangeArrowheads="1" noTextEdit="1"/>
          </p:cNvSpPr>
          <p:nvPr>
            <p:ph type="sldImg"/>
          </p:nvPr>
        </p:nvSpPr>
        <p:spPr>
          <a:ln/>
        </p:spPr>
      </p:sp>
      <p:sp>
        <p:nvSpPr>
          <p:cNvPr id="484356" name="Rectangle 3"/>
          <p:cNvSpPr>
            <a:spLocks noGrp="1" noChangeArrowheads="1"/>
          </p:cNvSpPr>
          <p:nvPr>
            <p:ph type="body" idx="1"/>
          </p:nvPr>
        </p:nvSpPr>
        <p:spPr>
          <a:noFill/>
          <a:ln/>
        </p:spPr>
        <p:txBody>
          <a:bodyPr/>
          <a:lstStyle/>
          <a:p>
            <a:pPr eaLnBrk="1" hangingPunct="1"/>
            <a:r>
              <a:rPr lang="en-US"/>
              <a:t>FROM:  http://www.stolaf.edu/people/giannini/flashanimat/enzymes/enzyme.swf</a:t>
            </a:r>
          </a:p>
          <a:p>
            <a:pPr eaLnBrk="1" hangingPunct="1"/>
            <a:r>
              <a:rPr lang="en-US"/>
              <a:t>(From St. Olaf College, Northfield, Minn).</a:t>
            </a:r>
          </a:p>
          <a:p>
            <a:pPr eaLnBrk="1" hangingPunct="1"/>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7"/>
          <p:cNvSpPr>
            <a:spLocks noGrp="1" noChangeArrowheads="1"/>
          </p:cNvSpPr>
          <p:nvPr>
            <p:ph type="sldNum" sz="quarter" idx="5"/>
          </p:nvPr>
        </p:nvSpPr>
        <p:spPr>
          <a:noFill/>
        </p:spPr>
        <p:txBody>
          <a:bodyPr/>
          <a:lstStyle/>
          <a:p>
            <a:fld id="{E69AD4EE-E895-4BBD-A060-C9DC2FE1A382}" type="slidenum">
              <a:rPr lang="en-US" smtClean="0"/>
              <a:pPr/>
              <a:t>8</a:t>
            </a:fld>
            <a:endParaRPr lang="en-US"/>
          </a:p>
        </p:txBody>
      </p:sp>
      <p:sp>
        <p:nvSpPr>
          <p:cNvPr id="441347" name="Rectangle 2"/>
          <p:cNvSpPr>
            <a:spLocks noGrp="1" noRot="1" noChangeAspect="1" noChangeArrowheads="1" noTextEdit="1"/>
          </p:cNvSpPr>
          <p:nvPr>
            <p:ph type="sldImg"/>
          </p:nvPr>
        </p:nvSpPr>
        <p:spPr>
          <a:ln/>
        </p:spPr>
      </p:sp>
      <p:sp>
        <p:nvSpPr>
          <p:cNvPr id="441348" name="Rectangle 3"/>
          <p:cNvSpPr>
            <a:spLocks noGrp="1" noChangeArrowheads="1"/>
          </p:cNvSpPr>
          <p:nvPr>
            <p:ph type="body" idx="1"/>
          </p:nvPr>
        </p:nvSpPr>
        <p:spPr>
          <a:noFill/>
          <a:ln/>
        </p:spPr>
        <p:txBody>
          <a:bodyPr/>
          <a:lstStyle/>
          <a:p>
            <a:pPr eaLnBrk="1" hangingPunct="1"/>
            <a:r>
              <a:rPr lang="en-US"/>
              <a:t>&lt;kb_c_1972.jpg&gt;</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7"/>
          <p:cNvSpPr>
            <a:spLocks noGrp="1" noChangeArrowheads="1"/>
          </p:cNvSpPr>
          <p:nvPr>
            <p:ph type="sldNum" sz="quarter" idx="5"/>
          </p:nvPr>
        </p:nvSpPr>
        <p:spPr>
          <a:noFill/>
        </p:spPr>
        <p:txBody>
          <a:bodyPr/>
          <a:lstStyle/>
          <a:p>
            <a:fld id="{FBA7703C-373B-450D-A0F9-48C273482E28}" type="slidenum">
              <a:rPr lang="en-US" smtClean="0"/>
              <a:pPr/>
              <a:t>80</a:t>
            </a:fld>
            <a:endParaRPr lang="en-US"/>
          </a:p>
        </p:txBody>
      </p:sp>
      <p:sp>
        <p:nvSpPr>
          <p:cNvPr id="485379" name="Rectangle 2"/>
          <p:cNvSpPr>
            <a:spLocks noGrp="1" noRot="1" noChangeAspect="1" noChangeArrowheads="1" noTextEdit="1"/>
          </p:cNvSpPr>
          <p:nvPr>
            <p:ph type="sldImg"/>
          </p:nvPr>
        </p:nvSpPr>
        <p:spPr>
          <a:ln/>
        </p:spPr>
      </p:sp>
      <p:sp>
        <p:nvSpPr>
          <p:cNvPr id="485380" name="Rectangle 3"/>
          <p:cNvSpPr>
            <a:spLocks noGrp="1" noChangeArrowheads="1"/>
          </p:cNvSpPr>
          <p:nvPr>
            <p:ph type="body" idx="1"/>
          </p:nvPr>
        </p:nvSpPr>
        <p:spPr>
          <a:noFill/>
          <a:ln/>
        </p:spPr>
        <p:txBody>
          <a:bodyPr/>
          <a:lstStyle/>
          <a:p>
            <a:pPr eaLnBrk="1" hangingPunct="1"/>
            <a:r>
              <a:rPr lang="en-US"/>
              <a:t>&lt;DNA-melt-Lehninger.jpg&gt;</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7"/>
          <p:cNvSpPr>
            <a:spLocks noGrp="1" noChangeArrowheads="1"/>
          </p:cNvSpPr>
          <p:nvPr>
            <p:ph type="sldNum" sz="quarter" idx="5"/>
          </p:nvPr>
        </p:nvSpPr>
        <p:spPr>
          <a:noFill/>
        </p:spPr>
        <p:txBody>
          <a:bodyPr/>
          <a:lstStyle/>
          <a:p>
            <a:fld id="{EFC7D305-4DDC-42F5-A15A-0816B37EB6D0}" type="slidenum">
              <a:rPr lang="en-US" smtClean="0"/>
              <a:pPr/>
              <a:t>81</a:t>
            </a:fld>
            <a:endParaRPr lang="en-US"/>
          </a:p>
        </p:txBody>
      </p:sp>
      <p:sp>
        <p:nvSpPr>
          <p:cNvPr id="486403" name="Rectangle 2"/>
          <p:cNvSpPr>
            <a:spLocks noGrp="1" noRot="1" noChangeAspect="1" noChangeArrowheads="1" noTextEdit="1"/>
          </p:cNvSpPr>
          <p:nvPr>
            <p:ph type="sldImg"/>
          </p:nvPr>
        </p:nvSpPr>
        <p:spPr>
          <a:solidFill>
            <a:srgbClr val="FFFFFF"/>
          </a:solidFill>
          <a:ln/>
        </p:spPr>
      </p:sp>
      <p:sp>
        <p:nvSpPr>
          <p:cNvPr id="4864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&lt;DNA-WC-strands-locked.jpg&gt;</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7"/>
          <p:cNvSpPr>
            <a:spLocks noGrp="1" noChangeArrowheads="1"/>
          </p:cNvSpPr>
          <p:nvPr>
            <p:ph type="sldNum" sz="quarter" idx="5"/>
          </p:nvPr>
        </p:nvSpPr>
        <p:spPr>
          <a:noFill/>
        </p:spPr>
        <p:txBody>
          <a:bodyPr/>
          <a:lstStyle/>
          <a:p>
            <a:fld id="{0EF07622-11EB-4E0E-AD11-99B260F7B592}" type="slidenum">
              <a:rPr lang="en-US" smtClean="0"/>
              <a:pPr/>
              <a:t>84</a:t>
            </a:fld>
            <a:endParaRPr lang="en-US"/>
          </a:p>
        </p:txBody>
      </p:sp>
      <p:sp>
        <p:nvSpPr>
          <p:cNvPr id="487427" name="Rectangle 2"/>
          <p:cNvSpPr>
            <a:spLocks noGrp="1" noRot="1" noChangeAspect="1" noChangeArrowheads="1" noTextEdit="1"/>
          </p:cNvSpPr>
          <p:nvPr>
            <p:ph type="sldImg"/>
          </p:nvPr>
        </p:nvSpPr>
        <p:spPr>
          <a:ln/>
        </p:spPr>
      </p:sp>
      <p:sp>
        <p:nvSpPr>
          <p:cNvPr id="487428" name="Rectangle 3"/>
          <p:cNvSpPr>
            <a:spLocks noGrp="1" noChangeArrowheads="1"/>
          </p:cNvSpPr>
          <p:nvPr>
            <p:ph type="body" idx="1"/>
          </p:nvPr>
        </p:nvSpPr>
        <p:spPr>
          <a:noFill/>
          <a:ln/>
        </p:spPr>
        <p:txBody>
          <a:bodyPr/>
          <a:lstStyle/>
          <a:p>
            <a:pPr eaLnBrk="1" hangingPunct="1"/>
            <a:r>
              <a:rPr lang="en-US" dirty="0"/>
              <a:t>&lt;Rush_extended.jpg&gt;</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7"/>
          <p:cNvSpPr>
            <a:spLocks noGrp="1" noChangeArrowheads="1"/>
          </p:cNvSpPr>
          <p:nvPr>
            <p:ph type="sldNum" sz="quarter" idx="5"/>
          </p:nvPr>
        </p:nvSpPr>
        <p:spPr>
          <a:noFill/>
        </p:spPr>
        <p:txBody>
          <a:bodyPr/>
          <a:lstStyle/>
          <a:p>
            <a:fld id="{F7DB1835-5CEB-4896-B707-36440EF61C70}" type="slidenum">
              <a:rPr lang="en-US" smtClean="0"/>
              <a:pPr/>
              <a:t>85</a:t>
            </a:fld>
            <a:endParaRPr lang="en-US"/>
          </a:p>
        </p:txBody>
      </p:sp>
      <p:sp>
        <p:nvSpPr>
          <p:cNvPr id="488451" name="Rectangle 2"/>
          <p:cNvSpPr>
            <a:spLocks noGrp="1" noRot="1" noChangeAspect="1" noChangeArrowheads="1" noTextEdit="1"/>
          </p:cNvSpPr>
          <p:nvPr>
            <p:ph type="sldImg"/>
          </p:nvPr>
        </p:nvSpPr>
        <p:spPr>
          <a:solidFill>
            <a:srgbClr val="FFFFFF"/>
          </a:solidFill>
          <a:ln/>
        </p:spPr>
      </p:sp>
      <p:sp>
        <p:nvSpPr>
          <p:cNvPr id="4884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&lt;Rush_extended.jpg&gt;</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7"/>
          <p:cNvSpPr>
            <a:spLocks noGrp="1" noChangeArrowheads="1"/>
          </p:cNvSpPr>
          <p:nvPr>
            <p:ph type="sldNum" sz="quarter" idx="5"/>
          </p:nvPr>
        </p:nvSpPr>
        <p:spPr>
          <a:noFill/>
        </p:spPr>
        <p:txBody>
          <a:bodyPr/>
          <a:lstStyle/>
          <a:p>
            <a:fld id="{5A1BD4CD-C4FB-4BC2-9BB0-D3E00CC8B974}" type="slidenum">
              <a:rPr lang="en-US" smtClean="0"/>
              <a:pPr/>
              <a:t>86</a:t>
            </a:fld>
            <a:endParaRPr lang="en-US"/>
          </a:p>
        </p:txBody>
      </p:sp>
      <p:sp>
        <p:nvSpPr>
          <p:cNvPr id="489475" name="Rectangle 2"/>
          <p:cNvSpPr>
            <a:spLocks noGrp="1" noRot="1" noChangeAspect="1" noChangeArrowheads="1" noTextEdit="1"/>
          </p:cNvSpPr>
          <p:nvPr>
            <p:ph type="sldImg"/>
          </p:nvPr>
        </p:nvSpPr>
        <p:spPr>
          <a:solidFill>
            <a:srgbClr val="FFFFFF"/>
          </a:solidFill>
          <a:ln/>
        </p:spPr>
      </p:sp>
      <p:sp>
        <p:nvSpPr>
          <p:cNvPr id="4894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7"/>
          <p:cNvSpPr>
            <a:spLocks noGrp="1" noChangeArrowheads="1"/>
          </p:cNvSpPr>
          <p:nvPr>
            <p:ph type="sldNum" sz="quarter" idx="5"/>
          </p:nvPr>
        </p:nvSpPr>
        <p:spPr>
          <a:noFill/>
        </p:spPr>
        <p:txBody>
          <a:bodyPr/>
          <a:lstStyle/>
          <a:p>
            <a:fld id="{E0DACA5F-A865-4147-B1F8-FCE2FF1AB055}" type="slidenum">
              <a:rPr lang="en-US" smtClean="0"/>
              <a:pPr/>
              <a:t>87</a:t>
            </a:fld>
            <a:endParaRPr lang="en-US"/>
          </a:p>
        </p:txBody>
      </p:sp>
      <p:sp>
        <p:nvSpPr>
          <p:cNvPr id="490499" name="Rectangle 2"/>
          <p:cNvSpPr>
            <a:spLocks noGrp="1" noRot="1" noChangeAspect="1" noChangeArrowheads="1" noTextEdit="1"/>
          </p:cNvSpPr>
          <p:nvPr>
            <p:ph type="sldImg"/>
          </p:nvPr>
        </p:nvSpPr>
        <p:spPr>
          <a:solidFill>
            <a:srgbClr val="FFFFFF"/>
          </a:solidFill>
          <a:ln/>
        </p:spPr>
      </p:sp>
      <p:sp>
        <p:nvSpPr>
          <p:cNvPr id="4905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&lt;Rush_extended.jpg&gt;</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D2802B0-EC44-4817-94CE-E25BCB844114}"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7"/>
          <p:cNvSpPr>
            <a:spLocks noGrp="1" noChangeArrowheads="1"/>
          </p:cNvSpPr>
          <p:nvPr>
            <p:ph type="sldNum" sz="quarter" idx="5"/>
          </p:nvPr>
        </p:nvSpPr>
        <p:spPr>
          <a:noFill/>
        </p:spPr>
        <p:txBody>
          <a:bodyPr/>
          <a:lstStyle/>
          <a:p>
            <a:fld id="{587A2851-8784-48CE-AF85-2A2DDBA09543}" type="slidenum">
              <a:rPr lang="en-US" smtClean="0"/>
              <a:pPr/>
              <a:t>89</a:t>
            </a:fld>
            <a:endParaRPr lang="en-US"/>
          </a:p>
        </p:txBody>
      </p:sp>
      <p:sp>
        <p:nvSpPr>
          <p:cNvPr id="491523" name="Rectangle 2"/>
          <p:cNvSpPr>
            <a:spLocks noGrp="1" noRot="1" noChangeAspect="1" noChangeArrowheads="1" noTextEdit="1"/>
          </p:cNvSpPr>
          <p:nvPr>
            <p:ph type="sldImg"/>
          </p:nvPr>
        </p:nvSpPr>
        <p:spPr>
          <a:ln/>
        </p:spPr>
      </p:sp>
      <p:sp>
        <p:nvSpPr>
          <p:cNvPr id="491524" name="Rectangle 3"/>
          <p:cNvSpPr>
            <a:spLocks noGrp="1" noChangeArrowheads="1"/>
          </p:cNvSpPr>
          <p:nvPr>
            <p:ph type="body" idx="1"/>
          </p:nvPr>
        </p:nvSpPr>
        <p:spPr>
          <a:noFill/>
          <a:ln/>
        </p:spPr>
        <p:txBody>
          <a:bodyPr/>
          <a:lstStyle/>
          <a:p>
            <a:pPr eaLnBrk="1" hangingPunct="1"/>
            <a:r>
              <a:rPr lang="en-US"/>
              <a:t>&lt;Rush_extended2.jpg&gt;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7"/>
          <p:cNvSpPr>
            <a:spLocks noGrp="1" noChangeArrowheads="1"/>
          </p:cNvSpPr>
          <p:nvPr>
            <p:ph type="sldNum" sz="quarter" idx="5"/>
          </p:nvPr>
        </p:nvSpPr>
        <p:spPr>
          <a:noFill/>
        </p:spPr>
        <p:txBody>
          <a:bodyPr/>
          <a:lstStyle/>
          <a:p>
            <a:fld id="{2DE2B247-FAB5-4543-BA1F-A01F3B5A1B63}" type="slidenum">
              <a:rPr lang="en-US" smtClean="0"/>
              <a:pPr/>
              <a:t>9</a:t>
            </a:fld>
            <a:endParaRPr lang="en-US"/>
          </a:p>
        </p:txBody>
      </p:sp>
      <p:sp>
        <p:nvSpPr>
          <p:cNvPr id="442371" name="Rectangle 1026"/>
          <p:cNvSpPr>
            <a:spLocks noGrp="1" noRot="1" noChangeAspect="1" noChangeArrowheads="1" noTextEdit="1"/>
          </p:cNvSpPr>
          <p:nvPr>
            <p:ph type="sldImg"/>
          </p:nvPr>
        </p:nvSpPr>
        <p:spPr>
          <a:ln/>
        </p:spPr>
      </p:sp>
      <p:sp>
        <p:nvSpPr>
          <p:cNvPr id="442372" name="Rectangle 1027"/>
          <p:cNvSpPr>
            <a:spLocks noGrp="1" noChangeArrowheads="1"/>
          </p:cNvSpPr>
          <p:nvPr>
            <p:ph type="body" idx="1"/>
          </p:nvPr>
        </p:nvSpPr>
        <p:spPr>
          <a:noFill/>
          <a:ln/>
        </p:spPr>
        <p:txBody>
          <a:bodyPr/>
          <a:lstStyle/>
          <a:p>
            <a:pPr eaLnBrk="1" hangingPunct="1"/>
            <a:r>
              <a:rPr lang="en-US"/>
              <a:t>&lt;kb_1995.jpg&gt;</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7"/>
          <p:cNvSpPr>
            <a:spLocks noGrp="1" noChangeArrowheads="1"/>
          </p:cNvSpPr>
          <p:nvPr>
            <p:ph type="sldNum" sz="quarter" idx="5"/>
          </p:nvPr>
        </p:nvSpPr>
        <p:spPr>
          <a:noFill/>
        </p:spPr>
        <p:txBody>
          <a:bodyPr/>
          <a:lstStyle/>
          <a:p>
            <a:fld id="{9F63FBDA-79B2-4EC9-BE3F-1BBB36400D28}" type="slidenum">
              <a:rPr lang="en-US" smtClean="0"/>
              <a:pPr/>
              <a:t>90</a:t>
            </a:fld>
            <a:endParaRPr lang="en-US"/>
          </a:p>
        </p:txBody>
      </p:sp>
      <p:sp>
        <p:nvSpPr>
          <p:cNvPr id="492547" name="Rectangle 2"/>
          <p:cNvSpPr>
            <a:spLocks noGrp="1" noRot="1" noChangeAspect="1" noChangeArrowheads="1" noTextEdit="1"/>
          </p:cNvSpPr>
          <p:nvPr>
            <p:ph type="sldImg"/>
          </p:nvPr>
        </p:nvSpPr>
        <p:spPr>
          <a:ln/>
        </p:spPr>
      </p:sp>
      <p:sp>
        <p:nvSpPr>
          <p:cNvPr id="492548" name="Rectangle 3"/>
          <p:cNvSpPr>
            <a:spLocks noGrp="1" noChangeArrowheads="1"/>
          </p:cNvSpPr>
          <p:nvPr>
            <p:ph type="body" idx="1"/>
          </p:nvPr>
        </p:nvSpPr>
        <p:spPr>
          <a:noFill/>
          <a:ln/>
        </p:spPr>
        <p:txBody>
          <a:bodyPr/>
          <a:lstStyle/>
          <a:p>
            <a:pPr eaLnBrk="1" hangingPunct="1"/>
            <a:r>
              <a:rPr lang="en-US"/>
              <a:t>&lt;Rush_extended3.jpg&gt;</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7"/>
          <p:cNvSpPr>
            <a:spLocks noGrp="1" noChangeArrowheads="1"/>
          </p:cNvSpPr>
          <p:nvPr>
            <p:ph type="sldNum" sz="quarter" idx="5"/>
          </p:nvPr>
        </p:nvSpPr>
        <p:spPr>
          <a:noFill/>
        </p:spPr>
        <p:txBody>
          <a:bodyPr/>
          <a:lstStyle/>
          <a:p>
            <a:fld id="{0BBEB63E-53FB-44BF-9AE5-CF8CE35782E5}" type="slidenum">
              <a:rPr lang="en-US" smtClean="0"/>
              <a:pPr/>
              <a:t>91</a:t>
            </a:fld>
            <a:endParaRPr lang="en-US"/>
          </a:p>
        </p:txBody>
      </p:sp>
      <p:sp>
        <p:nvSpPr>
          <p:cNvPr id="493571" name="Rectangle 2"/>
          <p:cNvSpPr>
            <a:spLocks noGrp="1" noRot="1" noChangeAspect="1" noChangeArrowheads="1" noTextEdit="1"/>
          </p:cNvSpPr>
          <p:nvPr>
            <p:ph type="sldImg"/>
          </p:nvPr>
        </p:nvSpPr>
        <p:spPr>
          <a:ln/>
        </p:spPr>
      </p:sp>
      <p:sp>
        <p:nvSpPr>
          <p:cNvPr id="493572" name="Rectangle 3"/>
          <p:cNvSpPr>
            <a:spLocks noGrp="1" noChangeArrowheads="1"/>
          </p:cNvSpPr>
          <p:nvPr>
            <p:ph type="body" idx="1"/>
          </p:nvPr>
        </p:nvSpPr>
        <p:spPr>
          <a:noFill/>
          <a:ln/>
        </p:spPr>
        <p:txBody>
          <a:bodyPr/>
          <a:lstStyle/>
          <a:p>
            <a:pPr eaLnBrk="1" hangingPunct="1"/>
            <a:r>
              <a:rPr lang="en-US"/>
              <a:t>&lt;Rush_extended4.jpg&gt;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7"/>
          <p:cNvSpPr>
            <a:spLocks noGrp="1" noChangeArrowheads="1"/>
          </p:cNvSpPr>
          <p:nvPr>
            <p:ph type="sldNum" sz="quarter" idx="5"/>
          </p:nvPr>
        </p:nvSpPr>
        <p:spPr>
          <a:noFill/>
        </p:spPr>
        <p:txBody>
          <a:bodyPr/>
          <a:lstStyle/>
          <a:p>
            <a:fld id="{0058BFCA-7E38-4813-BB93-FA67E2CBC467}" type="slidenum">
              <a:rPr lang="en-US" smtClean="0"/>
              <a:pPr/>
              <a:t>92</a:t>
            </a:fld>
            <a:endParaRPr lang="en-US"/>
          </a:p>
        </p:txBody>
      </p:sp>
      <p:sp>
        <p:nvSpPr>
          <p:cNvPr id="494595" name="Rectangle 2"/>
          <p:cNvSpPr>
            <a:spLocks noGrp="1" noRot="1" noChangeAspect="1" noChangeArrowheads="1" noTextEdit="1"/>
          </p:cNvSpPr>
          <p:nvPr>
            <p:ph type="sldImg"/>
          </p:nvPr>
        </p:nvSpPr>
        <p:spPr>
          <a:ln/>
        </p:spPr>
      </p:sp>
      <p:sp>
        <p:nvSpPr>
          <p:cNvPr id="494596" name="Rectangle 3"/>
          <p:cNvSpPr>
            <a:spLocks noGrp="1" noChangeArrowheads="1"/>
          </p:cNvSpPr>
          <p:nvPr>
            <p:ph type="body" idx="1"/>
          </p:nvPr>
        </p:nvSpPr>
        <p:spPr>
          <a:noFill/>
          <a:ln/>
        </p:spPr>
        <p:txBody>
          <a:bodyPr/>
          <a:lstStyle/>
          <a:p>
            <a:pPr eaLnBrk="1" hangingPunct="1"/>
            <a:r>
              <a:rPr lang="en-US"/>
              <a:t>&lt;Rush_extended5.jpg&gt;</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7"/>
          <p:cNvSpPr>
            <a:spLocks noGrp="1" noChangeArrowheads="1"/>
          </p:cNvSpPr>
          <p:nvPr>
            <p:ph type="sldNum" sz="quarter" idx="5"/>
          </p:nvPr>
        </p:nvSpPr>
        <p:spPr>
          <a:noFill/>
        </p:spPr>
        <p:txBody>
          <a:bodyPr/>
          <a:lstStyle/>
          <a:p>
            <a:fld id="{49680301-7CD3-446A-B2B5-6BFDAA1952A5}" type="slidenum">
              <a:rPr lang="en-US" smtClean="0"/>
              <a:pPr/>
              <a:t>93</a:t>
            </a:fld>
            <a:endParaRPr lang="en-US"/>
          </a:p>
        </p:txBody>
      </p:sp>
      <p:sp>
        <p:nvSpPr>
          <p:cNvPr id="495619" name="Rectangle 2"/>
          <p:cNvSpPr>
            <a:spLocks noGrp="1" noRot="1" noChangeAspect="1" noChangeArrowheads="1" noTextEdit="1"/>
          </p:cNvSpPr>
          <p:nvPr>
            <p:ph type="sldImg"/>
          </p:nvPr>
        </p:nvSpPr>
        <p:spPr>
          <a:ln/>
        </p:spPr>
      </p:sp>
      <p:sp>
        <p:nvSpPr>
          <p:cNvPr id="495620" name="Rectangle 3"/>
          <p:cNvSpPr>
            <a:spLocks noGrp="1" noChangeArrowheads="1"/>
          </p:cNvSpPr>
          <p:nvPr>
            <p:ph type="body" idx="1"/>
          </p:nvPr>
        </p:nvSpPr>
        <p:spPr>
          <a:noFill/>
          <a:ln/>
        </p:spPr>
        <p:txBody>
          <a:bodyPr/>
          <a:lstStyle/>
          <a:p>
            <a:pPr eaLnBrk="1" hangingPunct="1"/>
            <a:r>
              <a:rPr lang="en-US"/>
              <a:t>&lt;Rush_extended6.jpg&gt;</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7"/>
          <p:cNvSpPr>
            <a:spLocks noGrp="1" noChangeArrowheads="1"/>
          </p:cNvSpPr>
          <p:nvPr>
            <p:ph type="sldNum" sz="quarter" idx="5"/>
          </p:nvPr>
        </p:nvSpPr>
        <p:spPr>
          <a:noFill/>
        </p:spPr>
        <p:txBody>
          <a:bodyPr/>
          <a:lstStyle/>
          <a:p>
            <a:fld id="{BEA568E3-6E04-4513-A459-5D1C64774363}" type="slidenum">
              <a:rPr lang="en-US" smtClean="0"/>
              <a:pPr/>
              <a:t>94</a:t>
            </a:fld>
            <a:endParaRPr lang="en-US"/>
          </a:p>
        </p:txBody>
      </p:sp>
      <p:sp>
        <p:nvSpPr>
          <p:cNvPr id="496643" name="Rectangle 2"/>
          <p:cNvSpPr>
            <a:spLocks noGrp="1" noRot="1" noChangeAspect="1" noChangeArrowheads="1" noTextEdit="1"/>
          </p:cNvSpPr>
          <p:nvPr>
            <p:ph type="sldImg"/>
          </p:nvPr>
        </p:nvSpPr>
        <p:spPr>
          <a:ln/>
        </p:spPr>
      </p:sp>
      <p:sp>
        <p:nvSpPr>
          <p:cNvPr id="496644" name="Rectangle 3"/>
          <p:cNvSpPr>
            <a:spLocks noGrp="1" noChangeArrowheads="1"/>
          </p:cNvSpPr>
          <p:nvPr>
            <p:ph type="body" idx="1"/>
          </p:nvPr>
        </p:nvSpPr>
        <p:spPr>
          <a:noFill/>
          <a:ln/>
        </p:spPr>
        <p:txBody>
          <a:bodyPr/>
          <a:lstStyle/>
          <a:p>
            <a:pPr eaLnBrk="1" hangingPunct="1"/>
            <a:r>
              <a:rPr lang="en-US"/>
              <a:t>&lt;Rush_extended7.jpg&gt;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7"/>
          <p:cNvSpPr>
            <a:spLocks noGrp="1" noChangeArrowheads="1"/>
          </p:cNvSpPr>
          <p:nvPr>
            <p:ph type="sldNum" sz="quarter" idx="5"/>
          </p:nvPr>
        </p:nvSpPr>
        <p:spPr>
          <a:noFill/>
        </p:spPr>
        <p:txBody>
          <a:bodyPr/>
          <a:lstStyle/>
          <a:p>
            <a:fld id="{3DE44994-2E8F-48FA-BA34-36E1E8E1055F}" type="slidenum">
              <a:rPr lang="en-US" smtClean="0"/>
              <a:pPr/>
              <a:t>95</a:t>
            </a:fld>
            <a:endParaRPr lang="en-US"/>
          </a:p>
        </p:txBody>
      </p:sp>
      <p:sp>
        <p:nvSpPr>
          <p:cNvPr id="497667" name="Rectangle 2"/>
          <p:cNvSpPr>
            <a:spLocks noGrp="1" noRot="1" noChangeAspect="1" noChangeArrowheads="1" noTextEdit="1"/>
          </p:cNvSpPr>
          <p:nvPr>
            <p:ph type="sldImg"/>
          </p:nvPr>
        </p:nvSpPr>
        <p:spPr>
          <a:ln/>
        </p:spPr>
      </p:sp>
      <p:sp>
        <p:nvSpPr>
          <p:cNvPr id="497668" name="Rectangle 3"/>
          <p:cNvSpPr>
            <a:spLocks noGrp="1" noChangeArrowheads="1"/>
          </p:cNvSpPr>
          <p:nvPr>
            <p:ph type="body" idx="1"/>
          </p:nvPr>
        </p:nvSpPr>
        <p:spPr>
          <a:noFill/>
          <a:ln/>
        </p:spPr>
        <p:txBody>
          <a:bodyPr/>
          <a:lstStyle/>
          <a:p>
            <a:pPr eaLnBrk="1" hangingPunct="1"/>
            <a:r>
              <a:rPr lang="en-US"/>
              <a:t>&lt;Rush_extended8.jpg&gt;</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7"/>
          <p:cNvSpPr>
            <a:spLocks noGrp="1" noChangeArrowheads="1"/>
          </p:cNvSpPr>
          <p:nvPr>
            <p:ph type="sldNum" sz="quarter" idx="5"/>
          </p:nvPr>
        </p:nvSpPr>
        <p:spPr>
          <a:noFill/>
        </p:spPr>
        <p:txBody>
          <a:bodyPr/>
          <a:lstStyle/>
          <a:p>
            <a:fld id="{59AB54F4-F7D1-466E-8320-83FC4F798EC6}" type="slidenum">
              <a:rPr lang="en-US" smtClean="0"/>
              <a:pPr/>
              <a:t>96</a:t>
            </a:fld>
            <a:endParaRPr lang="en-US"/>
          </a:p>
        </p:txBody>
      </p:sp>
      <p:sp>
        <p:nvSpPr>
          <p:cNvPr id="498691" name="Rectangle 2"/>
          <p:cNvSpPr>
            <a:spLocks noGrp="1" noRot="1" noChangeAspect="1" noChangeArrowheads="1" noTextEdit="1"/>
          </p:cNvSpPr>
          <p:nvPr>
            <p:ph type="sldImg"/>
          </p:nvPr>
        </p:nvSpPr>
        <p:spPr>
          <a:ln/>
        </p:spPr>
      </p:sp>
      <p:sp>
        <p:nvSpPr>
          <p:cNvPr id="498692" name="Rectangle 3"/>
          <p:cNvSpPr>
            <a:spLocks noGrp="1" noChangeArrowheads="1"/>
          </p:cNvSpPr>
          <p:nvPr>
            <p:ph type="body" idx="1"/>
          </p:nvPr>
        </p:nvSpPr>
        <p:spPr>
          <a:noFill/>
          <a:ln/>
        </p:spPr>
        <p:txBody>
          <a:bodyPr/>
          <a:lstStyle/>
          <a:p>
            <a:pPr eaLnBrk="1" hangingPunct="1"/>
            <a:r>
              <a:rPr lang="en-US"/>
              <a:t>&lt;Rush_extended9.jpg&gt;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7"/>
          <p:cNvSpPr>
            <a:spLocks noGrp="1" noChangeArrowheads="1"/>
          </p:cNvSpPr>
          <p:nvPr>
            <p:ph type="sldNum" sz="quarter" idx="5"/>
          </p:nvPr>
        </p:nvSpPr>
        <p:spPr>
          <a:noFill/>
        </p:spPr>
        <p:txBody>
          <a:bodyPr/>
          <a:lstStyle/>
          <a:p>
            <a:fld id="{24C50381-8091-4A3F-BE2E-56D6051FA1CB}" type="slidenum">
              <a:rPr lang="en-US" smtClean="0"/>
              <a:pPr/>
              <a:t>97</a:t>
            </a:fld>
            <a:endParaRPr lang="en-US"/>
          </a:p>
        </p:txBody>
      </p:sp>
      <p:sp>
        <p:nvSpPr>
          <p:cNvPr id="499715" name="Rectangle 2"/>
          <p:cNvSpPr>
            <a:spLocks noGrp="1" noRot="1" noChangeAspect="1" noChangeArrowheads="1" noTextEdit="1"/>
          </p:cNvSpPr>
          <p:nvPr>
            <p:ph type="sldImg"/>
          </p:nvPr>
        </p:nvSpPr>
        <p:spPr>
          <a:ln/>
        </p:spPr>
      </p:sp>
      <p:sp>
        <p:nvSpPr>
          <p:cNvPr id="499716" name="Rectangle 3"/>
          <p:cNvSpPr>
            <a:spLocks noGrp="1" noChangeArrowheads="1"/>
          </p:cNvSpPr>
          <p:nvPr>
            <p:ph type="body" idx="1"/>
          </p:nvPr>
        </p:nvSpPr>
        <p:spPr>
          <a:noFill/>
          <a:ln/>
        </p:spPr>
        <p:txBody>
          <a:bodyPr/>
          <a:lstStyle/>
          <a:p>
            <a:pPr eaLnBrk="1" hangingPunct="1"/>
            <a:r>
              <a:rPr lang="en-US"/>
              <a:t>&lt;helix_superhelix.jpg&gt;, &lt;helix_superhelix_X.jpg&gt;</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7"/>
          <p:cNvSpPr>
            <a:spLocks noGrp="1" noChangeArrowheads="1"/>
          </p:cNvSpPr>
          <p:nvPr>
            <p:ph type="sldNum" sz="quarter" idx="5"/>
          </p:nvPr>
        </p:nvSpPr>
        <p:spPr>
          <a:noFill/>
        </p:spPr>
        <p:txBody>
          <a:bodyPr/>
          <a:lstStyle/>
          <a:p>
            <a:fld id="{53AB81BE-49D7-4CD0-AF61-CFF12DB3FC95}" type="slidenum">
              <a:rPr lang="en-US" smtClean="0"/>
              <a:pPr/>
              <a:t>98</a:t>
            </a:fld>
            <a:endParaRPr lang="en-US"/>
          </a:p>
        </p:txBody>
      </p:sp>
      <p:sp>
        <p:nvSpPr>
          <p:cNvPr id="500739" name="Rectangle 1026"/>
          <p:cNvSpPr>
            <a:spLocks noGrp="1" noRot="1" noChangeAspect="1" noChangeArrowheads="1" noTextEdit="1"/>
          </p:cNvSpPr>
          <p:nvPr>
            <p:ph type="sldImg"/>
          </p:nvPr>
        </p:nvSpPr>
        <p:spPr>
          <a:solidFill>
            <a:srgbClr val="FFFFFF"/>
          </a:solidFill>
          <a:ln/>
        </p:spPr>
      </p:sp>
      <p:sp>
        <p:nvSpPr>
          <p:cNvPr id="500740"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&lt;helix_superhelix.jpg&gt;</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7"/>
          <p:cNvSpPr>
            <a:spLocks noGrp="1" noChangeArrowheads="1"/>
          </p:cNvSpPr>
          <p:nvPr>
            <p:ph type="sldNum" sz="quarter" idx="5"/>
          </p:nvPr>
        </p:nvSpPr>
        <p:spPr>
          <a:noFill/>
        </p:spPr>
        <p:txBody>
          <a:bodyPr/>
          <a:lstStyle/>
          <a:p>
            <a:fld id="{27991D75-4FF0-4110-A334-96DF1F55DA53}" type="slidenum">
              <a:rPr lang="en-US" smtClean="0"/>
              <a:pPr/>
              <a:t>99</a:t>
            </a:fld>
            <a:endParaRPr lang="en-US"/>
          </a:p>
        </p:txBody>
      </p:sp>
      <p:sp>
        <p:nvSpPr>
          <p:cNvPr id="501763" name="Rectangle 2"/>
          <p:cNvSpPr>
            <a:spLocks noGrp="1" noRot="1" noChangeAspect="1" noChangeArrowheads="1" noTextEdit="1"/>
          </p:cNvSpPr>
          <p:nvPr>
            <p:ph type="sldImg"/>
          </p:nvPr>
        </p:nvSpPr>
        <p:spPr>
          <a:solidFill>
            <a:srgbClr val="FFFFFF"/>
          </a:solidFill>
          <a:ln/>
        </p:spPr>
      </p:sp>
      <p:sp>
        <p:nvSpPr>
          <p:cNvPr id="5017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&lt;helix_superhelix.jpg&gt;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B42776-E5B7-4057-99A7-33137712376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39302F-E99A-46C8-A632-9D9DB4CE5FA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D78A40-A624-4906-ADE1-154FAC8435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FF8F53-B950-4747-906C-7C839FA61C8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8478A2-DBD5-4D7E-9954-371B67A9501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CD209B-8848-49C4-961B-801CAA657A9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A378E7E-FE19-48FC-98E8-861FD4A0BEF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370E3F7-6E8F-4F93-B101-9D43385CA5C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8BA368E-4981-4F44-9B6A-B5FD48A1DF0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0F03C6-9FEF-4F1A-B6BD-25C5A9D39E4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743737-2D89-4E30-832E-F8E61C57C7B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C5BD2A6-6035-4F81-8680-4B0C001E74F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video" Target="file:///C:\amira-3.1.1\DATA\Nucleosome%20files\AAA%20FINAL%20STRUCTURE\Animations_notahelix%202013\non_helix_Presentation_1_2022\Package%20presentation%20-%202022\3BNA-black.avi" TargetMode="External"/><Relationship Id="rId7" Type="http://schemas.openxmlformats.org/officeDocument/2006/relationships/image" Target="../media/image2.png"/><Relationship Id="rId2" Type="http://schemas.microsoft.com/office/2007/relationships/media" Target="file:///C:\amira-3.1.1\DATA\Nucleosome%20files\AAA%20FINAL%20STRUCTURE\Animations_notahelix%202013\non_helix_Presentation_1_2022\Package%20presentation%20-%202022\3BNA-black.avi" TargetMode="External"/><Relationship Id="rId1" Type="http://schemas.openxmlformats.org/officeDocument/2006/relationships/themeOverride" Target="../theme/themeOverride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10.wav" TargetMode="External"/><Relationship Id="rId7" Type="http://schemas.openxmlformats.org/officeDocument/2006/relationships/image" Target="../media/image10.jpeg"/><Relationship Id="rId2" Type="http://schemas.microsoft.com/office/2007/relationships/media" Target="file:///C:\amira-3.1.1\DATA\Nucleosome%20files\AAA%20FINAL%20STRUCTURE\Animations_notahelix%202013\non_helix_Presentation_12-2021\Package%20presentation\slide_10.wav" TargetMode="External"/><Relationship Id="rId1" Type="http://schemas.openxmlformats.org/officeDocument/2006/relationships/themeOverride" Target="../theme/themeOverride5.xml"/><Relationship Id="rId6" Type="http://schemas.openxmlformats.org/officeDocument/2006/relationships/image" Target="../media/image7.png"/><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00.wav" TargetMode="External"/><Relationship Id="rId1" Type="http://schemas.microsoft.com/office/2007/relationships/media" Target="file:///C:\amira-3.1.1\DATA\Nucleosome%20files\AAA%20FINAL%20STRUCTURE\Animations_notahelix%202013\non_helix_Presentation_12-2021\Package%20presentation\slide_10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01.wav" TargetMode="External"/><Relationship Id="rId1" Type="http://schemas.microsoft.com/office/2007/relationships/media" Target="file:///C:\amira-3.1.1\DATA\Nucleosome%20files\AAA%20FINAL%20STRUCTURE\Animations_notahelix%202013\non_helix_Presentation_12-2021\Package%20presentation\slide_101.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02.wav" TargetMode="External"/><Relationship Id="rId1" Type="http://schemas.microsoft.com/office/2007/relationships/media" Target="file:///C:\amira-3.1.1\DATA\Nucleosome%20files\AAA%20FINAL%20STRUCTURE\Animations_notahelix%202013\non_helix_Presentation_12-2021\Package%20presentation\slide_10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03.wav" TargetMode="External"/><Relationship Id="rId1" Type="http://schemas.microsoft.com/office/2007/relationships/media" Target="file:///C:\amira-3.1.1\DATA\Nucleosome%20files\AAA%20FINAL%20STRUCTURE\Animations_notahelix%202013\non_helix_Presentation_12-2021\Package%20presentation\slide_103.wav" TargetMode="External"/><Relationship Id="rId6" Type="http://schemas.openxmlformats.org/officeDocument/2006/relationships/image" Target="../media/image7.png"/><Relationship Id="rId5" Type="http://schemas.openxmlformats.org/officeDocument/2006/relationships/image" Target="../media/image59.jpeg"/><Relationship Id="rId4"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04.wav" TargetMode="External"/><Relationship Id="rId1" Type="http://schemas.microsoft.com/office/2007/relationships/media" Target="file:///C:\amira-3.1.1\DATA\Nucleosome%20files\AAA%20FINAL%20STRUCTURE\Animations_notahelix%202013\non_helix_Presentation_12-2021\Package%20presentation\slide_104.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05.wav" TargetMode="External"/><Relationship Id="rId1" Type="http://schemas.microsoft.com/office/2007/relationships/media" Target="file:///C:\amira-3.1.1\DATA\Nucleosome%20files\AAA%20FINAL%20STRUCTURE\Animations_notahelix%202013\non_helix_Presentation_12-2021\Package%20presentation\slide_105.wav" TargetMode="External"/><Relationship Id="rId6" Type="http://schemas.openxmlformats.org/officeDocument/2006/relationships/image" Target="../media/image7.png"/><Relationship Id="rId5" Type="http://schemas.openxmlformats.org/officeDocument/2006/relationships/image" Target="../media/image60.jpeg"/><Relationship Id="rId4"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06.wav" TargetMode="External"/><Relationship Id="rId1" Type="http://schemas.microsoft.com/office/2007/relationships/media" Target="file:///C:\amira-3.1.1\DATA\Nucleosome%20files\AAA%20FINAL%20STRUCTURE\Animations_notahelix%202013\non_helix_Presentation_12-2021\Package%20presentation\slide_106.wav" TargetMode="External"/><Relationship Id="rId6" Type="http://schemas.openxmlformats.org/officeDocument/2006/relationships/image" Target="../media/image7.png"/><Relationship Id="rId5" Type="http://schemas.openxmlformats.org/officeDocument/2006/relationships/image" Target="../media/image61.jpeg"/><Relationship Id="rId4"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07.wav" TargetMode="External"/><Relationship Id="rId1" Type="http://schemas.microsoft.com/office/2007/relationships/media" Target="file:///C:\amira-3.1.1\DATA\Nucleosome%20files\AAA%20FINAL%20STRUCTURE\Animations_notahelix%202013\non_helix_Presentation_12-2021\Package%20presentation\slide_107.wav" TargetMode="External"/><Relationship Id="rId6" Type="http://schemas.openxmlformats.org/officeDocument/2006/relationships/image" Target="../media/image7.png"/><Relationship Id="rId5" Type="http://schemas.openxmlformats.org/officeDocument/2006/relationships/image" Target="../media/image62.jpeg"/><Relationship Id="rId4"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108.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108.wav" TargetMode="External"/><Relationship Id="rId1" Type="http://schemas.openxmlformats.org/officeDocument/2006/relationships/themeOverride" Target="../theme/themeOverride22.xml"/><Relationship Id="rId6" Type="http://schemas.openxmlformats.org/officeDocument/2006/relationships/image" Target="../media/image7.png"/><Relationship Id="rId5" Type="http://schemas.openxmlformats.org/officeDocument/2006/relationships/notesSlide" Target="../notesSlides/notesSlide108.xml"/><Relationship Id="rId4"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09.wav" TargetMode="External"/><Relationship Id="rId1" Type="http://schemas.microsoft.com/office/2007/relationships/media" Target="file:///C:\amira-3.1.1\DATA\Nucleosome%20files\AAA%20FINAL%20STRUCTURE\Animations_notahelix%202013\non_helix_Presentation_12-2021\Package%20presentation\slide_109.wav" TargetMode="External"/><Relationship Id="rId6" Type="http://schemas.openxmlformats.org/officeDocument/2006/relationships/image" Target="../media/image7.png"/><Relationship Id="rId5" Type="http://schemas.openxmlformats.org/officeDocument/2006/relationships/image" Target="../media/image60.jpeg"/><Relationship Id="rId4"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10.wav" TargetMode="External"/><Relationship Id="rId1" Type="http://schemas.microsoft.com/office/2007/relationships/media" Target="file:///C:\amira-3.1.1\DATA\Nucleosome%20files\AAA%20FINAL%20STRUCTURE\Animations_notahelix%202013\non_helix_Presentation_12-2021\Package%20presentation\slide_11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11.wav" TargetMode="External"/><Relationship Id="rId1" Type="http://schemas.microsoft.com/office/2007/relationships/media" Target="file:///C:\amira-3.1.1\DATA\Nucleosome%20files\AAA%20FINAL%20STRUCTURE\Animations_notahelix%202013\non_helix_Presentation_12-2021\Package%20presentation\slide_111.wav" TargetMode="External"/><Relationship Id="rId6" Type="http://schemas.openxmlformats.org/officeDocument/2006/relationships/image" Target="../media/image7.png"/><Relationship Id="rId5" Type="http://schemas.openxmlformats.org/officeDocument/2006/relationships/image" Target="../media/image63.jpeg"/><Relationship Id="rId4"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12.wav" TargetMode="External"/><Relationship Id="rId1" Type="http://schemas.microsoft.com/office/2007/relationships/media" Target="file:///C:\amira-3.1.1\DATA\Nucleosome%20files\AAA%20FINAL%20STRUCTURE\Animations_notahelix%202013\non_helix_Presentation_12-2021\Package%20presentation\slide_112.wav" TargetMode="External"/><Relationship Id="rId6" Type="http://schemas.openxmlformats.org/officeDocument/2006/relationships/image" Target="../media/image7.png"/><Relationship Id="rId5" Type="http://schemas.openxmlformats.org/officeDocument/2006/relationships/image" Target="../media/image64.jpeg"/><Relationship Id="rId4"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13.wav" TargetMode="External"/><Relationship Id="rId1" Type="http://schemas.microsoft.com/office/2007/relationships/media" Target="file:///C:\amira-3.1.1\DATA\Nucleosome%20files\AAA%20FINAL%20STRUCTURE\Animations_notahelix%202013\non_helix_Presentation_12-2021\Package%20presentation\slide_113.wav" TargetMode="External"/><Relationship Id="rId6" Type="http://schemas.openxmlformats.org/officeDocument/2006/relationships/image" Target="../media/image7.png"/><Relationship Id="rId5" Type="http://schemas.openxmlformats.org/officeDocument/2006/relationships/image" Target="../media/image65.jpeg"/><Relationship Id="rId4"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114.wav" TargetMode="External"/><Relationship Id="rId7" Type="http://schemas.openxmlformats.org/officeDocument/2006/relationships/image" Target="../media/image66.png"/><Relationship Id="rId2" Type="http://schemas.openxmlformats.org/officeDocument/2006/relationships/video" Target="file:///C:\amira-3.1.1\DATA\Nucleosome%20files\AAA%20FINAL%20STRUCTURE\Animations_notahelix%202013\non_helix_Presentation_12-2021\Package%20presentation\helix_to_superhelix.avi" TargetMode="External"/><Relationship Id="rId1" Type="http://schemas.microsoft.com/office/2007/relationships/media" Target="file:///C:\amira-3.1.1\DATA\Nucleosome%20files\AAA%20FINAL%20STRUCTURE\Animations_notahelix%202013\non_helix_Presentation_12-2021\Package%20presentation\helix_to_superhelix.avi" TargetMode="External"/><Relationship Id="rId6" Type="http://schemas.openxmlformats.org/officeDocument/2006/relationships/notesSlide" Target="../notesSlides/notesSlide11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2-2021\Package%20presentation\slide_114.wav" TargetMode="External"/><Relationship Id="rId9" Type="http://schemas.openxmlformats.org/officeDocument/2006/relationships/slide" Target="slide6.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15.wav" TargetMode="External"/><Relationship Id="rId1" Type="http://schemas.microsoft.com/office/2007/relationships/media" Target="file:///C:\amira-3.1.1\DATA\Nucleosome%20files\AAA%20FINAL%20STRUCTURE\Animations_notahelix%202013\non_helix_Presentation_12-2021\Package%20presentation\slide_115.wav" TargetMode="External"/><Relationship Id="rId6" Type="http://schemas.openxmlformats.org/officeDocument/2006/relationships/image" Target="../media/image7.png"/><Relationship Id="rId5" Type="http://schemas.openxmlformats.org/officeDocument/2006/relationships/image" Target="../media/image67.jpeg"/><Relationship Id="rId4"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16.wav" TargetMode="External"/><Relationship Id="rId1" Type="http://schemas.microsoft.com/office/2007/relationships/media" Target="file:///C:\amira-3.1.1\DATA\Nucleosome%20files\AAA%20FINAL%20STRUCTURE\Animations_notahelix%202013\non_helix_Presentation_12-2021\Package%20presentation\slide_116.wav" TargetMode="Externa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notesSlide" Target="../notesSlides/notesSlide116.xml"/><Relationship Id="rId9" Type="http://schemas.openxmlformats.org/officeDocument/2006/relationships/slide" Target="slide6.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17.wav" TargetMode="External"/><Relationship Id="rId1" Type="http://schemas.microsoft.com/office/2007/relationships/media" Target="file:///C:\amira-3.1.1\DATA\Nucleosome%20files\AAA%20FINAL%20STRUCTURE\Animations_notahelix%202013\non_helix_Presentation_12-2021\Package%20presentation\slide_11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18.wav" TargetMode="External"/><Relationship Id="rId1" Type="http://schemas.microsoft.com/office/2007/relationships/media" Target="file:///C:\amira-3.1.1\DATA\Nucleosome%20files\AAA%20FINAL%20STRUCTURE\Animations_notahelix%202013\non_helix_Presentation_12-2021\Package%20presentation\slide_118.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19.wav" TargetMode="External"/><Relationship Id="rId1" Type="http://schemas.microsoft.com/office/2007/relationships/media" Target="file:///C:\amira-3.1.1\DATA\Nucleosome%20files\AAA%20FINAL%20STRUCTURE\Animations_notahelix%202013\non_helix_Presentation_12-2021\Package%20presentation\slide_119.wav" TargetMode="External"/><Relationship Id="rId6" Type="http://schemas.openxmlformats.org/officeDocument/2006/relationships/image" Target="../media/image71.jpeg"/><Relationship Id="rId5" Type="http://schemas.openxmlformats.org/officeDocument/2006/relationships/image" Target="../media/image7.png"/><Relationship Id="rId4"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video" Target="file:///C:\amira-3.1.1\DATA\Nucleosome%20files\AAA%20FINAL%20STRUCTURE\Animations_notahelix%202013\non_helix_Presentation_12-2021\Package%20presentation\3BNA-new.avi" TargetMode="External"/><Relationship Id="rId7" Type="http://schemas.openxmlformats.org/officeDocument/2006/relationships/notesSlide" Target="../notesSlides/notesSlide12.xml"/><Relationship Id="rId2" Type="http://schemas.microsoft.com/office/2007/relationships/media" Target="file:///C:\amira-3.1.1\DATA\Nucleosome%20files\AAA%20FINAL%20STRUCTURE\Animations_notahelix%202013\non_helix_Presentation_12-2021\Package%20presentation\3BNA-new.avi" TargetMode="External"/><Relationship Id="rId1" Type="http://schemas.openxmlformats.org/officeDocument/2006/relationships/themeOverride" Target="../theme/themeOverride6.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12.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12.wav" TargetMode="External"/><Relationship Id="rId9" Type="http://schemas.openxmlformats.org/officeDocument/2006/relationships/image" Target="../media/image7.pn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20.wav" TargetMode="External"/><Relationship Id="rId1" Type="http://schemas.microsoft.com/office/2007/relationships/media" Target="file:///C:\amira-3.1.1\DATA\Nucleosome%20files\AAA%20FINAL%20STRUCTURE\Animations_notahelix%202013\non_helix_Presentation_12-2021\Package%20presentation\slide_120.wav" TargetMode="External"/><Relationship Id="rId6" Type="http://schemas.openxmlformats.org/officeDocument/2006/relationships/image" Target="../media/image7.png"/><Relationship Id="rId5" Type="http://schemas.openxmlformats.org/officeDocument/2006/relationships/image" Target="../media/image72.jpeg"/><Relationship Id="rId4"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1.wav" TargetMode="External"/><Relationship Id="rId1" Type="http://schemas.microsoft.com/office/2007/relationships/media" Target="file:///C:\amira-3.1.1\DATA\Nucleosome%20files\AAA%20FINAL%20STRUCTURE\Animations_notahelix%202013\non_helix_Presentation_12-2021\Package%20presentation\slide_121.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2.wav" TargetMode="External"/><Relationship Id="rId1" Type="http://schemas.microsoft.com/office/2007/relationships/media" Target="file:///C:\amira-3.1.1\DATA\Nucleosome%20files\AAA%20FINAL%20STRUCTURE\Animations_notahelix%202013\non_helix_Presentation_12-2021\Package%20presentation\slide_12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3.wav" TargetMode="External"/><Relationship Id="rId1" Type="http://schemas.microsoft.com/office/2007/relationships/media" Target="file:///C:\amira-3.1.1\DATA\Nucleosome%20files\AAA%20FINAL%20STRUCTURE\Animations_notahelix%202013\non_helix_Presentation_12-2021\Package%20presentation\slide_12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4.wav" TargetMode="External"/><Relationship Id="rId1" Type="http://schemas.microsoft.com/office/2007/relationships/media" Target="file:///C:\amira-3.1.1\DATA\Nucleosome%20files\AAA%20FINAL%20STRUCTURE\Animations_notahelix%202013\non_helix_Presentation_12-2021\Package%20presentation\slide_124.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5.wav" TargetMode="External"/><Relationship Id="rId1" Type="http://schemas.microsoft.com/office/2007/relationships/media" Target="file:///C:\amira-3.1.1\DATA\Nucleosome%20files\AAA%20FINAL%20STRUCTURE\Animations_notahelix%202013\non_helix_Presentation_12-2021\Package%20presentation\slide_125.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jpeg"/><Relationship Id="rId2" Type="http://schemas.openxmlformats.org/officeDocument/2006/relationships/audio" Target="file:///C:\amira-3.1.1\DATA\Nucleosome%20files\AAA%20FINAL%20STRUCTURE\Animations_notahelix%202013\non_helix_Presentation_12-2021\Package%20presentation\slide_126.wav" TargetMode="External"/><Relationship Id="rId1" Type="http://schemas.microsoft.com/office/2007/relationships/media" Target="file:///C:\amira-3.1.1\DATA\Nucleosome%20files\AAA%20FINAL%20STRUCTURE\Animations_notahelix%202013\non_helix_Presentation_12-2021\Package%20presentation\slide_126.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27.wav" TargetMode="External"/><Relationship Id="rId1" Type="http://schemas.microsoft.com/office/2007/relationships/media" Target="file:///C:\amira-3.1.1\DATA\Nucleosome%20files\AAA%20FINAL%20STRUCTURE\Animations_notahelix%202013\non_helix_Presentation_12-2021\Package%20presentation\slide_12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28.wav" TargetMode="External"/><Relationship Id="rId1" Type="http://schemas.microsoft.com/office/2007/relationships/media" Target="file:///C:\amira-3.1.1\DATA\Nucleosome%20files\AAA%20FINAL%20STRUCTURE\Animations_notahelix%202013\non_helix_Presentation_12-2021\Package%20presentation\slide_128.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29.wav" TargetMode="External"/><Relationship Id="rId1" Type="http://schemas.microsoft.com/office/2007/relationships/media" Target="file:///C:\amira-3.1.1\DATA\Nucleosome%20files\AAA%20FINAL%20STRUCTURE\Animations_notahelix%202013\non_helix_Presentation_12-2021\Package%20presentation\slide_129.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wav" TargetMode="External"/><Relationship Id="rId1" Type="http://schemas.microsoft.com/office/2007/relationships/media" Target="file:///C:\amira-3.1.1\DATA\Nucleosome%20files\AAA%20FINAL%20STRUCTURE\Animations_notahelix%202013\non_helix_Presentation_12-2021\Package%20presentation\slide_13.wav" TargetMode="External"/><Relationship Id="rId6" Type="http://schemas.openxmlformats.org/officeDocument/2006/relationships/image" Target="../media/image7.png"/><Relationship Id="rId5" Type="http://schemas.openxmlformats.org/officeDocument/2006/relationships/image" Target="../media/image12.jpeg"/><Relationship Id="rId4"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0.wav" TargetMode="External"/><Relationship Id="rId1" Type="http://schemas.microsoft.com/office/2007/relationships/media" Target="file:///C:\amira-3.1.1\DATA\Nucleosome%20files\AAA%20FINAL%20STRUCTURE\Animations_notahelix%202013\non_helix_Presentation_12-2021\Package%20presentation\slide_130.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31.wav" TargetMode="External"/><Relationship Id="rId1" Type="http://schemas.microsoft.com/office/2007/relationships/media" Target="file:///C:\amira-3.1.1\DATA\Nucleosome%20files\AAA%20FINAL%20STRUCTURE\Animations_notahelix%202013\non_helix_Presentation_12-2021\Package%20presentation\slide_131.wav" TargetMode="External"/><Relationship Id="rId5" Type="http://schemas.openxmlformats.org/officeDocument/2006/relationships/image" Target="../media/image7.png"/><Relationship Id="rId4" Type="http://schemas.openxmlformats.org/officeDocument/2006/relationships/notesSlide" Target="../notesSlides/notesSlide131.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2.wav" TargetMode="External"/><Relationship Id="rId1" Type="http://schemas.microsoft.com/office/2007/relationships/media" Target="file:///C:\amira-3.1.1\DATA\Nucleosome%20files\AAA%20FINAL%20STRUCTURE\Animations_notahelix%202013\non_helix_Presentation_12-2021\Package%20presentation\slide_132.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32.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3.wav" TargetMode="External"/><Relationship Id="rId1" Type="http://schemas.microsoft.com/office/2007/relationships/media" Target="file:///C:\amira-3.1.1\DATA\Nucleosome%20files\AAA%20FINAL%20STRUCTURE\Animations_notahelix%202013\non_helix_Presentation_12-2021\Package%20presentation\slide_133.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4.wav" TargetMode="External"/><Relationship Id="rId1" Type="http://schemas.microsoft.com/office/2007/relationships/media" Target="file:///C:\amira-3.1.1\DATA\Nucleosome%20files\AAA%20FINAL%20STRUCTURE\Animations_notahelix%202013\non_helix_Presentation_12-2021\Package%20presentation\slide_134.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5.wav" TargetMode="External"/><Relationship Id="rId1" Type="http://schemas.microsoft.com/office/2007/relationships/media" Target="file:///C:\amira-3.1.1\DATA\Nucleosome%20files\AAA%20FINAL%20STRUCTURE\Animations_notahelix%202013\non_helix_Presentation_12-2021\Package%20presentation\slide_135.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6.wav" TargetMode="External"/><Relationship Id="rId1" Type="http://schemas.microsoft.com/office/2007/relationships/media" Target="file:///C:\amira-3.1.1\DATA\Nucleosome%20files\AAA%20FINAL%20STRUCTURE\Animations_notahelix%202013\non_helix_Presentation_12-2021\Package%20presentation\slide_136.wav" TargetMode="External"/><Relationship Id="rId6" Type="http://schemas.openxmlformats.org/officeDocument/2006/relationships/image" Target="../media/image7.png"/><Relationship Id="rId5" Type="http://schemas.openxmlformats.org/officeDocument/2006/relationships/image" Target="../media/image73.jpeg"/><Relationship Id="rId4"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137.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137.wav" TargetMode="External"/><Relationship Id="rId1" Type="http://schemas.openxmlformats.org/officeDocument/2006/relationships/themeOverride" Target="../theme/themeOverride23.xml"/><Relationship Id="rId6" Type="http://schemas.openxmlformats.org/officeDocument/2006/relationships/image" Target="../media/image7.png"/><Relationship Id="rId5" Type="http://schemas.openxmlformats.org/officeDocument/2006/relationships/notesSlide" Target="../notesSlides/notesSlide137.xml"/><Relationship Id="rId4"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8.wav" TargetMode="External"/><Relationship Id="rId1" Type="http://schemas.microsoft.com/office/2007/relationships/media" Target="file:///C:\amira-3.1.1\DATA\Nucleosome%20files\AAA%20FINAL%20STRUCTURE\Animations_notahelix%202013\non_helix_Presentation_12-2021\Package%20presentation\slide_138.wav" TargetMode="External"/><Relationship Id="rId6" Type="http://schemas.openxmlformats.org/officeDocument/2006/relationships/image" Target="../media/image7.png"/><Relationship Id="rId5" Type="http://schemas.openxmlformats.org/officeDocument/2006/relationships/image" Target="../media/image74.jpeg"/><Relationship Id="rId4"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39.wav" TargetMode="External"/><Relationship Id="rId1" Type="http://schemas.microsoft.com/office/2007/relationships/media" Target="file:///C:\amira-3.1.1\DATA\Nucleosome%20files\AAA%20FINAL%20STRUCTURE\Animations_notahelix%202013\non_helix_Presentation_12-2021\Package%20presentation\slide_139.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video" Target="file:///C:\amira-3.1.1\DATA\Nucleosome%20files\AAA%20FINAL%20STRUCTURE\Animations_notahelix%202013\non_helix_Presentation_12-2021\Package%20presentation\3BNA-new.avi" TargetMode="External"/><Relationship Id="rId7" Type="http://schemas.openxmlformats.org/officeDocument/2006/relationships/notesSlide" Target="../notesSlides/notesSlide14.xml"/><Relationship Id="rId2" Type="http://schemas.microsoft.com/office/2007/relationships/media" Target="file:///C:\amira-3.1.1\DATA\Nucleosome%20files\AAA%20FINAL%20STRUCTURE\Animations_notahelix%202013\non_helix_Presentation_12-2021\Package%20presentation\3BNA-new.avi" TargetMode="External"/><Relationship Id="rId1" Type="http://schemas.openxmlformats.org/officeDocument/2006/relationships/themeOverride" Target="../theme/themeOverride7.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14.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14.wav" TargetMode="External"/><Relationship Id="rId9" Type="http://schemas.openxmlformats.org/officeDocument/2006/relationships/image" Target="../media/image7.png"/></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0.wav" TargetMode="External"/><Relationship Id="rId1" Type="http://schemas.microsoft.com/office/2007/relationships/media" Target="file:///C:\amira-3.1.1\DATA\Nucleosome%20files\AAA%20FINAL%20STRUCTURE\Animations_notahelix%202013\non_helix_Presentation_12-2021\Package%20presentation\slide_140.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slide_141.wav" TargetMode="External"/><Relationship Id="rId1" Type="http://schemas.microsoft.com/office/2007/relationships/media" Target="slide_141.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2.wav" TargetMode="External"/><Relationship Id="rId1" Type="http://schemas.microsoft.com/office/2007/relationships/media" Target="file:///C:\amira-3.1.1\DATA\Nucleosome%20files\AAA%20FINAL%20STRUCTURE\Animations_notahelix%202013\non_helix_Presentation_12-2021\Package%20presentation\slide_142.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3.wav" TargetMode="External"/><Relationship Id="rId1" Type="http://schemas.microsoft.com/office/2007/relationships/media" Target="file:///C:\amira-3.1.1\DATA\Nucleosome%20files\AAA%20FINAL%20STRUCTURE\Animations_notahelix%202013\non_helix_Presentation_12-2021\Package%20presentation\slide_143.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4.wav" TargetMode="External"/><Relationship Id="rId1" Type="http://schemas.microsoft.com/office/2007/relationships/media" Target="file:///C:\amira-3.1.1\DATA\Nucleosome%20files\AAA%20FINAL%20STRUCTURE\Animations_notahelix%202013\non_helix_Presentation_12-2021\Package%20presentation\slide_144.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5.wav" TargetMode="External"/><Relationship Id="rId1" Type="http://schemas.microsoft.com/office/2007/relationships/media" Target="file:///C:\amira-3.1.1\DATA\Nucleosome%20files\AAA%20FINAL%20STRUCTURE\Animations_notahelix%202013\non_helix_Presentation_12-2021\Package%20presentation\slide_145.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6.wav" TargetMode="External"/><Relationship Id="rId1" Type="http://schemas.microsoft.com/office/2007/relationships/media" Target="file:///C:\amira-3.1.1\DATA\Nucleosome%20files\AAA%20FINAL%20STRUCTURE\Animations_notahelix%202013\non_helix_Presentation_12-2021\Package%20presentation\slide_146.wav" TargetMode="External"/><Relationship Id="rId6" Type="http://schemas.openxmlformats.org/officeDocument/2006/relationships/image" Target="../media/image7.png"/><Relationship Id="rId5" Type="http://schemas.openxmlformats.org/officeDocument/2006/relationships/image" Target="../media/image75.jpeg"/><Relationship Id="rId4"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47.wav" TargetMode="External"/><Relationship Id="rId1" Type="http://schemas.microsoft.com/office/2007/relationships/media" Target="file:///C:\amira-3.1.1\DATA\Nucleosome%20files\AAA%20FINAL%20STRUCTURE\Animations_notahelix%202013\non_helix_Presentation_12-2021\Package%20presentation\slide_147.wav" TargetMode="External"/><Relationship Id="rId6" Type="http://schemas.openxmlformats.org/officeDocument/2006/relationships/slide" Target="slide6.xml"/><Relationship Id="rId5" Type="http://schemas.openxmlformats.org/officeDocument/2006/relationships/image" Target="../media/image76.jpeg"/><Relationship Id="rId4"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48.wav" TargetMode="External"/><Relationship Id="rId1" Type="http://schemas.microsoft.com/office/2007/relationships/media" Target="file:///C:\amira-3.1.1\DATA\Nucleosome%20files\AAA%20FINAL%20STRUCTURE\Animations_notahelix%202013\non_helix_Presentation_12-2021\Package%20presentation\slide_148.wav" TargetMode="External"/><Relationship Id="rId6" Type="http://schemas.openxmlformats.org/officeDocument/2006/relationships/image" Target="../media/image7.png"/><Relationship Id="rId5" Type="http://schemas.openxmlformats.org/officeDocument/2006/relationships/image" Target="../media/image76.jpeg"/><Relationship Id="rId4"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49.wav" TargetMode="External"/><Relationship Id="rId1" Type="http://schemas.microsoft.com/office/2007/relationships/media" Target="file:///C:\amira-3.1.1\DATA\Nucleosome%20files\AAA%20FINAL%20STRUCTURE\Animations_notahelix%202013\non_helix_Presentation_12-2021\Package%20presentation\slide_149.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15.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15.wav" TargetMode="External"/><Relationship Id="rId1" Type="http://schemas.openxmlformats.org/officeDocument/2006/relationships/themeOverride" Target="../theme/themeOverride8.xml"/><Relationship Id="rId6" Type="http://schemas.openxmlformats.org/officeDocument/2006/relationships/image" Target="../media/image13.jpeg"/><Relationship Id="rId5" Type="http://schemas.openxmlformats.org/officeDocument/2006/relationships/notesSlide" Target="../notesSlides/notesSlide15.xml"/><Relationship Id="rId4"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150.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150.wav" TargetMode="External"/><Relationship Id="rId1" Type="http://schemas.openxmlformats.org/officeDocument/2006/relationships/themeOverride" Target="../theme/themeOverride24.xml"/><Relationship Id="rId6" Type="http://schemas.openxmlformats.org/officeDocument/2006/relationships/image" Target="../media/image21.jpeg"/><Relationship Id="rId5" Type="http://schemas.openxmlformats.org/officeDocument/2006/relationships/notesSlide" Target="../notesSlides/notesSlide150.xml"/><Relationship Id="rId4"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51.wav" TargetMode="External"/><Relationship Id="rId1" Type="http://schemas.microsoft.com/office/2007/relationships/media" Target="file:///C:\amira-3.1.1\DATA\Nucleosome%20files\AAA%20FINAL%20STRUCTURE\Animations_notahelix%202013\non_helix_Presentation_12-2021\Package%20presentation\slide_151.wav" TargetMode="External"/><Relationship Id="rId6" Type="http://schemas.openxmlformats.org/officeDocument/2006/relationships/image" Target="../media/image7.png"/><Relationship Id="rId5" Type="http://schemas.openxmlformats.org/officeDocument/2006/relationships/image" Target="../media/image77.jpeg"/><Relationship Id="rId4"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52.wav" TargetMode="External"/><Relationship Id="rId1" Type="http://schemas.microsoft.com/office/2007/relationships/media" Target="file:///C:\amira-3.1.1\DATA\Nucleosome%20files\AAA%20FINAL%20STRUCTURE\Animations_notahelix%202013\non_helix_Presentation_12-2021\Package%20presentation\slide_152.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53.wav" TargetMode="External"/><Relationship Id="rId1" Type="http://schemas.microsoft.com/office/2007/relationships/media" Target="file:///C:\amira-3.1.1\DATA\Nucleosome%20files\AAA%20FINAL%20STRUCTURE\Animations_notahelix%202013\non_helix_Presentation_12-2021\Package%20presentation\slide_153.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54.wav" TargetMode="External"/><Relationship Id="rId1" Type="http://schemas.microsoft.com/office/2007/relationships/media" Target="file:///C:\amira-3.1.1\DATA\Nucleosome%20files\AAA%20FINAL%20STRUCTURE\Animations_notahelix%202013\non_helix_Presentation_12-2021\Package%20presentation\slide_154.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55.wav" TargetMode="External"/><Relationship Id="rId1" Type="http://schemas.microsoft.com/office/2007/relationships/media" Target="file:///C:\amira-3.1.1\DATA\Nucleosome%20files\AAA%20FINAL%20STRUCTURE\Animations_notahelix%202013\non_helix_Presentation_12-2021\Package%20presentation\slide_155.wav" TargetMode="External"/><Relationship Id="rId6" Type="http://schemas.openxmlformats.org/officeDocument/2006/relationships/image" Target="../media/image7.png"/><Relationship Id="rId5" Type="http://schemas.openxmlformats.org/officeDocument/2006/relationships/image" Target="../media/image80.jpeg"/><Relationship Id="rId4"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56.wav" TargetMode="External"/><Relationship Id="rId1" Type="http://schemas.microsoft.com/office/2007/relationships/media" Target="file:///C:\amira-3.1.1\DATA\Nucleosome%20files\AAA%20FINAL%20STRUCTURE\Animations_notahelix%202013\non_helix_Presentation_12-2021\Package%20presentation\slide_156.wav" TargetMode="External"/><Relationship Id="rId6" Type="http://schemas.openxmlformats.org/officeDocument/2006/relationships/image" Target="../media/image7.png"/><Relationship Id="rId5" Type="http://schemas.openxmlformats.org/officeDocument/2006/relationships/image" Target="../media/image80.jpeg"/><Relationship Id="rId4"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57.wav" TargetMode="External"/><Relationship Id="rId1" Type="http://schemas.microsoft.com/office/2007/relationships/media" Target="file:///C:\amira-3.1.1\DATA\Nucleosome%20files\AAA%20FINAL%20STRUCTURE\Animations_notahelix%202013\non_helix_Presentation_12-2021\Package%20presentation\slide_157.wav" TargetMode="External"/><Relationship Id="rId6" Type="http://schemas.openxmlformats.org/officeDocument/2006/relationships/image" Target="../media/image7.png"/><Relationship Id="rId5" Type="http://schemas.openxmlformats.org/officeDocument/2006/relationships/image" Target="../media/image80.jpeg"/><Relationship Id="rId4"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58.wav" TargetMode="External"/><Relationship Id="rId1" Type="http://schemas.microsoft.com/office/2007/relationships/media" Target="file:///C:\amira-3.1.1\DATA\Nucleosome%20files\AAA%20FINAL%20STRUCTURE\Animations_notahelix%202013\non_helix_Presentation_12-2021\Package%20presentation\slide_158.wav" TargetMode="External"/><Relationship Id="rId6" Type="http://schemas.openxmlformats.org/officeDocument/2006/relationships/image" Target="../media/image7.png"/><Relationship Id="rId5" Type="http://schemas.openxmlformats.org/officeDocument/2006/relationships/image" Target="../media/image80.jpeg"/><Relationship Id="rId4" Type="http://schemas.openxmlformats.org/officeDocument/2006/relationships/notesSlide" Target="../notesSlides/notesSlide158.xml"/></Relationships>
</file>

<file path=ppt/slides/_rels/slide1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59.wav" TargetMode="External"/><Relationship Id="rId1" Type="http://schemas.microsoft.com/office/2007/relationships/media" Target="file:///C:\amira-3.1.1\DATA\Nucleosome%20files\AAA%20FINAL%20STRUCTURE\Animations_notahelix%202013\non_helix_Presentation_12-2021\Package%20presentation\slide_159.wav" TargetMode="External"/><Relationship Id="rId6" Type="http://schemas.openxmlformats.org/officeDocument/2006/relationships/image" Target="../media/image7.png"/><Relationship Id="rId5" Type="http://schemas.openxmlformats.org/officeDocument/2006/relationships/image" Target="../media/image80.jpeg"/><Relationship Id="rId4"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6.wav" TargetMode="External"/><Relationship Id="rId1" Type="http://schemas.microsoft.com/office/2007/relationships/media" Target="file:///C:\amira-3.1.1\DATA\Nucleosome%20files\AAA%20FINAL%20STRUCTURE\Animations_notahelix%202013\non_helix_Presentation_12-2021\Package%20presentation\slide_16.wav" TargetMode="External"/><Relationship Id="rId6" Type="http://schemas.openxmlformats.org/officeDocument/2006/relationships/image" Target="../media/image7.png"/><Relationship Id="rId5" Type="http://schemas.openxmlformats.org/officeDocument/2006/relationships/image" Target="../media/image14.jpeg"/><Relationship Id="rId4"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60.wav" TargetMode="External"/><Relationship Id="rId1" Type="http://schemas.microsoft.com/office/2007/relationships/media" Target="file:///C:\amira-3.1.1\DATA\Nucleosome%20files\AAA%20FINAL%20STRUCTURE\Animations_notahelix%202013\non_helix_Presentation_12-2021\Package%20presentation\slide_160.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60.xml"/></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61.wav" TargetMode="External"/><Relationship Id="rId1" Type="http://schemas.microsoft.com/office/2007/relationships/media" Target="file:///C:\amira-3.1.1\DATA\Nucleosome%20files\AAA%20FINAL%20STRUCTURE\Animations_notahelix%202013\non_helix_Presentation_12-2021\Package%20presentation\slide_161.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61.xml"/></Relationships>
</file>

<file path=ppt/slides/_rels/slide16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162.wav" TargetMode="External"/><Relationship Id="rId1" Type="http://schemas.microsoft.com/office/2007/relationships/media" Target="file:///C:\amira-3.1.1\DATA\Nucleosome%20files\AAA%20FINAL%20STRUCTURE\Animations_notahelix%202013\non_helix_Presentation_12-2021\Package%20presentation\slide_162.wav" TargetMode="Externa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163.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163.wav" TargetMode="External"/><Relationship Id="rId1" Type="http://schemas.openxmlformats.org/officeDocument/2006/relationships/themeOverride" Target="../theme/themeOverride25.xml"/><Relationship Id="rId6" Type="http://schemas.openxmlformats.org/officeDocument/2006/relationships/image" Target="../media/image21.jpeg"/><Relationship Id="rId5" Type="http://schemas.openxmlformats.org/officeDocument/2006/relationships/notesSlide" Target="../notesSlides/notesSlide163.xml"/><Relationship Id="rId4"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64.wav" TargetMode="External"/><Relationship Id="rId1" Type="http://schemas.microsoft.com/office/2007/relationships/media" Target="file:///C:\amira-3.1.1\DATA\Nucleosome%20files\AAA%20FINAL%20STRUCTURE\Animations_notahelix%202013\non_helix_Presentation_12-2021\Package%20presentation\slide_164.wav" TargetMode="External"/><Relationship Id="rId6" Type="http://schemas.openxmlformats.org/officeDocument/2006/relationships/image" Target="../media/image7.png"/><Relationship Id="rId5" Type="http://schemas.openxmlformats.org/officeDocument/2006/relationships/image" Target="../media/image81.png"/><Relationship Id="rId4"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video" Target="file:///C:\amira-3.1.1\DATA\Nucleosome%20files\AAA%20FINAL%20STRUCTURE\Animations_notahelix%202013\non_helix_Presentation_12-2021\Package%20presentation\rodley-30-base-pairs.avi" TargetMode="External"/><Relationship Id="rId7" Type="http://schemas.openxmlformats.org/officeDocument/2006/relationships/notesSlide" Target="../notesSlides/notesSlide165.xml"/><Relationship Id="rId2" Type="http://schemas.microsoft.com/office/2007/relationships/media" Target="file:///C:\amira-3.1.1\DATA\Nucleosome%20files\AAA%20FINAL%20STRUCTURE\Animations_notahelix%202013\non_helix_Presentation_12-2021\Package%20presentation\rodley-30-base-pairs.avi" TargetMode="External"/><Relationship Id="rId1" Type="http://schemas.openxmlformats.org/officeDocument/2006/relationships/themeOverride" Target="../theme/themeOverride26.xml"/><Relationship Id="rId6" Type="http://schemas.openxmlformats.org/officeDocument/2006/relationships/slideLayout" Target="../slideLayouts/slideLayout2.xml"/><Relationship Id="rId5" Type="http://schemas.openxmlformats.org/officeDocument/2006/relationships/audio" Target="file:///C:\amira-3.1.1\DATA\Nucleosome%20files\AAA%20FINAL%20STRUCTURE\Animations_notahelix%202013\non_helix_Presentation_12-2021\Package%20presentation\slide_165.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165.wav" TargetMode="External"/><Relationship Id="rId9" Type="http://schemas.openxmlformats.org/officeDocument/2006/relationships/image" Target="../media/image7.png"/></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amira-3.1.1\DATA\Nucleosome%20files\AAA%20FINAL%20STRUCTURE\Animations_notahelix%202013\non_helix_Presentation_12-2021\Package%20presentation\slide_166.wav" TargetMode="External"/><Relationship Id="rId1" Type="http://schemas.microsoft.com/office/2007/relationships/media" Target="file:///C:\amira-3.1.1\DATA\Nucleosome%20files\AAA%20FINAL%20STRUCTURE\Animations_notahelix%202013\non_helix_Presentation_12-2021\Package%20presentation\slide_166.wav" TargetMode="External"/><Relationship Id="rId6" Type="http://schemas.openxmlformats.org/officeDocument/2006/relationships/image" Target="../media/image7.png"/><Relationship Id="rId5" Type="http://schemas.openxmlformats.org/officeDocument/2006/relationships/image" Target="../media/image83.jpeg"/><Relationship Id="rId4" Type="http://schemas.openxmlformats.org/officeDocument/2006/relationships/notesSlide" Target="../notesSlides/notesSlide166.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67.wav" TargetMode="External"/><Relationship Id="rId1" Type="http://schemas.microsoft.com/office/2007/relationships/media" Target="file:///C:\amira-3.1.1\DATA\Nucleosome%20files\AAA%20FINAL%20STRUCTURE\Animations_notahelix%202013\non_helix_Presentation_12-2021\Package%20presentation\slide_167.wav" TargetMode="External"/><Relationship Id="rId6" Type="http://schemas.openxmlformats.org/officeDocument/2006/relationships/image" Target="../media/image7.png"/><Relationship Id="rId5" Type="http://schemas.openxmlformats.org/officeDocument/2006/relationships/image" Target="../media/image20.jpeg"/><Relationship Id="rId4" Type="http://schemas.openxmlformats.org/officeDocument/2006/relationships/notesSlide" Target="../notesSlides/notesSlide167.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68.wav" TargetMode="External"/><Relationship Id="rId1" Type="http://schemas.microsoft.com/office/2007/relationships/media" Target="file:///C:\amira-3.1.1\DATA\Nucleosome%20files\AAA%20FINAL%20STRUCTURE\Animations_notahelix%202013\non_helix_Presentation_12-2021\Package%20presentation\slide_168.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68.xml"/></Relationships>
</file>

<file path=ppt/slides/_rels/slide16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69.wav" TargetMode="External"/><Relationship Id="rId1" Type="http://schemas.microsoft.com/office/2007/relationships/media" Target="file:///C:\amira-3.1.1\DATA\Nucleosome%20files\AAA%20FINAL%20STRUCTURE\Animations_notahelix%202013\non_helix_Presentation_12-2021\Package%20presentation\slide_169.wav" TargetMode="External"/><Relationship Id="rId6" Type="http://schemas.openxmlformats.org/officeDocument/2006/relationships/image" Target="../media/image7.png"/><Relationship Id="rId5" Type="http://schemas.openxmlformats.org/officeDocument/2006/relationships/image" Target="../media/image84.jpeg"/><Relationship Id="rId4" Type="http://schemas.openxmlformats.org/officeDocument/2006/relationships/notesSlide" Target="../notesSlides/notesSlide16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wav" TargetMode="External"/><Relationship Id="rId1" Type="http://schemas.microsoft.com/office/2007/relationships/media" Target="file:///C:\amira-3.1.1\DATA\Nucleosome%20files\AAA%20FINAL%20STRUCTURE\Animations_notahelix%202013\non_helix_Presentation_12-2021\Package%20presentation\slide_17.wav" TargetMode="External"/><Relationship Id="rId6" Type="http://schemas.openxmlformats.org/officeDocument/2006/relationships/image" Target="../media/image7.png"/><Relationship Id="rId5" Type="http://schemas.openxmlformats.org/officeDocument/2006/relationships/image" Target="../media/image15.jpeg"/><Relationship Id="rId4"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0.wav" TargetMode="External"/><Relationship Id="rId1" Type="http://schemas.microsoft.com/office/2007/relationships/media" Target="file:///C:\amira-3.1.1\DATA\Nucleosome%20files\AAA%20FINAL%20STRUCTURE\Animations_notahelix%202013\non_helix_Presentation_12-2021\Package%20presentation\slide_170.wav" TargetMode="External"/><Relationship Id="rId6" Type="http://schemas.openxmlformats.org/officeDocument/2006/relationships/image" Target="../media/image7.png"/><Relationship Id="rId5" Type="http://schemas.openxmlformats.org/officeDocument/2006/relationships/image" Target="../media/image84.jpeg"/><Relationship Id="rId4"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1.wav" TargetMode="External"/><Relationship Id="rId1" Type="http://schemas.microsoft.com/office/2007/relationships/media" Target="file:///C:\amira-3.1.1\DATA\Nucleosome%20files\AAA%20FINAL%20STRUCTURE\Animations_notahelix%202013\non_helix_Presentation_12-2021\Package%20presentation\slide_171.wav" TargetMode="External"/><Relationship Id="rId6" Type="http://schemas.openxmlformats.org/officeDocument/2006/relationships/image" Target="../media/image7.png"/><Relationship Id="rId5" Type="http://schemas.openxmlformats.org/officeDocument/2006/relationships/image" Target="../media/image84.jpeg"/><Relationship Id="rId4" Type="http://schemas.openxmlformats.org/officeDocument/2006/relationships/notesSlide" Target="../notesSlides/notesSlide171.xml"/></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2.wav" TargetMode="External"/><Relationship Id="rId1" Type="http://schemas.microsoft.com/office/2007/relationships/media" Target="file:///C:\amira-3.1.1\DATA\Nucleosome%20files\AAA%20FINAL%20STRUCTURE\Animations_notahelix%202013\non_helix_Presentation_12-2021\Package%20presentation\slide_172.wav" TargetMode="External"/><Relationship Id="rId6" Type="http://schemas.openxmlformats.org/officeDocument/2006/relationships/image" Target="../media/image7.png"/><Relationship Id="rId5" Type="http://schemas.openxmlformats.org/officeDocument/2006/relationships/image" Target="../media/image84.jpeg"/><Relationship Id="rId4" Type="http://schemas.openxmlformats.org/officeDocument/2006/relationships/notesSlide" Target="../notesSlides/notesSlide172.xml"/></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173.wav" TargetMode="External"/><Relationship Id="rId1" Type="http://schemas.microsoft.com/office/2007/relationships/media" Target="file:///C:\amira-3.1.1\DATA\Nucleosome%20files\AAA%20FINAL%20STRUCTURE\Animations_notahelix%202013\non_helix_Presentation_12-2021\Package%20presentation\slide_17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73.xml"/></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4.wav" TargetMode="External"/><Relationship Id="rId1" Type="http://schemas.microsoft.com/office/2007/relationships/media" Target="file:///C:\amira-3.1.1\DATA\Nucleosome%20files\AAA%20FINAL%20STRUCTURE\Animations_notahelix%202013\non_helix_Presentation_12-2021\Package%20presentation\slide_174.wav" TargetMode="External"/><Relationship Id="rId6" Type="http://schemas.openxmlformats.org/officeDocument/2006/relationships/image" Target="../media/image7.png"/><Relationship Id="rId5" Type="http://schemas.openxmlformats.org/officeDocument/2006/relationships/image" Target="../media/image85.jpeg"/><Relationship Id="rId4" Type="http://schemas.openxmlformats.org/officeDocument/2006/relationships/notesSlide" Target="../notesSlides/notesSlide174.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75.wav" TargetMode="External"/><Relationship Id="rId1" Type="http://schemas.microsoft.com/office/2007/relationships/media" Target="file:///C:\amira-3.1.1\DATA\Nucleosome%20files\AAA%20FINAL%20STRUCTURE\Animations_notahelix%202013\non_helix_Presentation_12-2021\Package%20presentation\slide_175.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6.wav" TargetMode="External"/><Relationship Id="rId1" Type="http://schemas.microsoft.com/office/2007/relationships/media" Target="file:///C:\amira-3.1.1\DATA\Nucleosome%20files\AAA%20FINAL%20STRUCTURE\Animations_notahelix%202013\non_helix_Presentation_12-2021\Package%20presentation\slide_176.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76.xml"/></Relationships>
</file>

<file path=ppt/slides/_rels/slide17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7.wav" TargetMode="External"/><Relationship Id="rId1" Type="http://schemas.microsoft.com/office/2007/relationships/media" Target="file:///C:\amira-3.1.1\DATA\Nucleosome%20files\AAA%20FINAL%20STRUCTURE\Animations_notahelix%202013\non_helix_Presentation_12-2021\Package%20presentation\slide_177.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77.xml"/></Relationships>
</file>

<file path=ppt/slides/_rels/slide17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8.wav" TargetMode="External"/><Relationship Id="rId1" Type="http://schemas.microsoft.com/office/2007/relationships/media" Target="file:///C:\amira-3.1.1\DATA\Nucleosome%20files\AAA%20FINAL%20STRUCTURE\Animations_notahelix%202013\non_helix_Presentation_12-2021\Package%20presentation\slide_178.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78.xml"/></Relationships>
</file>

<file path=ppt/slides/_rels/slide17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79.wav" TargetMode="External"/><Relationship Id="rId1" Type="http://schemas.microsoft.com/office/2007/relationships/media" Target="file:///C:\amira-3.1.1\DATA\Nucleosome%20files\AAA%20FINAL%20STRUCTURE\Animations_notahelix%202013\non_helix_Presentation_12-2021\Package%20presentation\slide_179.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79.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18.wav" TargetMode="External"/><Relationship Id="rId7" Type="http://schemas.openxmlformats.org/officeDocument/2006/relationships/image" Target="../media/image16.png"/><Relationship Id="rId2" Type="http://schemas.openxmlformats.org/officeDocument/2006/relationships/video" Target="file:///C:\amira-3.1.1\DATA\Nucleosome%20files\AAA%20FINAL%20STRUCTURE\Animations_notahelix%202013\non_helix_Presentation_12-2021\Package%20presentation\DNA-chain-locked1.avi" TargetMode="External"/><Relationship Id="rId1" Type="http://schemas.microsoft.com/office/2007/relationships/media" Target="file:///C:\amira-3.1.1\DATA\Nucleosome%20files\AAA%20FINAL%20STRUCTURE\Animations_notahelix%202013\non_helix_Presentation_12-2021\Package%20presentation\DNA-chain-locked1.avi" TargetMode="Externa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2-2021\Package%20presentation\slide_18.wav" TargetMode="External"/><Relationship Id="rId9" Type="http://schemas.openxmlformats.org/officeDocument/2006/relationships/slide" Target="slide6.xml"/></Relationships>
</file>

<file path=ppt/slides/_rels/slide18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80.wav" TargetMode="External"/><Relationship Id="rId1" Type="http://schemas.microsoft.com/office/2007/relationships/media" Target="file:///C:\amira-3.1.1\DATA\Nucleosome%20files\AAA%20FINAL%20STRUCTURE\Animations_notahelix%202013\non_helix_Presentation_12-2021\Package%20presentation\slide_180.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180.xml"/></Relationships>
</file>

<file path=ppt/slides/_rels/slide18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81.wav" TargetMode="External"/><Relationship Id="rId1" Type="http://schemas.microsoft.com/office/2007/relationships/media" Target="file:///C:\amira-3.1.1\DATA\Nucleosome%20files\AAA%20FINAL%20STRUCTURE\Animations_notahelix%202013\non_helix_Presentation_12-2021\Package%20presentation\slide_181.wav" TargetMode="External"/><Relationship Id="rId6" Type="http://schemas.openxmlformats.org/officeDocument/2006/relationships/image" Target="../media/image7.png"/><Relationship Id="rId5" Type="http://schemas.openxmlformats.org/officeDocument/2006/relationships/image" Target="../media/image86.jpeg"/><Relationship Id="rId4" Type="http://schemas.openxmlformats.org/officeDocument/2006/relationships/notesSlide" Target="../notesSlides/notesSlide181.xml"/></Relationships>
</file>

<file path=ppt/slides/_rels/slide1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182.wav" TargetMode="External"/><Relationship Id="rId1" Type="http://schemas.microsoft.com/office/2007/relationships/media" Target="file:///C:\amira-3.1.1\DATA\Nucleosome%20files\AAA%20FINAL%20STRUCTURE\Animations_notahelix%202013\non_helix_Presentation_12-2021\Package%20presentation\slide_18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182.xml"/></Relationships>
</file>

<file path=ppt/slides/_rels/slide18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3.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4.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5.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6.xml"/><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7.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9.wav" TargetMode="External"/><Relationship Id="rId1" Type="http://schemas.microsoft.com/office/2007/relationships/media" Target="file:///C:\amira-3.1.1\DATA\Nucleosome%20files\AAA%20FINAL%20STRUCTURE\Animations_notahelix%202013\non_helix_Presentation_12-2021\Package%20presentation\slide_19.wav" TargetMode="External"/><Relationship Id="rId6" Type="http://schemas.openxmlformats.org/officeDocument/2006/relationships/image" Target="../media/image7.png"/><Relationship Id="rId5" Type="http://schemas.openxmlformats.org/officeDocument/2006/relationships/image" Target="../media/image17.jpeg"/><Relationship Id="rId4" Type="http://schemas.openxmlformats.org/officeDocument/2006/relationships/notesSlide" Target="../notesSlides/notesSlide19.xml"/></Relationships>
</file>

<file path=ppt/slides/_rels/slide19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0.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1.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3.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4.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7.xml"/><Relationship Id="rId1" Type="http://schemas.openxmlformats.org/officeDocument/2006/relationships/themeOverride" Target="../theme/themeOverride27.xml"/><Relationship Id="rId4" Type="http://schemas.openxmlformats.org/officeDocument/2006/relationships/slide" Target="slide6.xml"/></Relationships>
</file>

<file path=ppt/slides/_rels/slide19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96.wav" TargetMode="External"/><Relationship Id="rId1" Type="http://schemas.microsoft.com/office/2007/relationships/media" Target="file:///C:\amira-3.1.1\DATA\Nucleosome%20files\AAA%20FINAL%20STRUCTURE\Animations_notahelix%202013\non_helix_Presentation_12-2021\Package%20presentation\slide_196.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196.xml"/></Relationships>
</file>

<file path=ppt/slides/_rels/slide19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97.wav" TargetMode="External"/><Relationship Id="rId1" Type="http://schemas.microsoft.com/office/2007/relationships/media" Target="file:///C:\amira-3.1.1\DATA\Nucleosome%20files\AAA%20FINAL%20STRUCTURE\Animations_notahelix%202013\non_helix_Presentation_12-2021\Package%20presentation\slide_197.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197.xml"/></Relationships>
</file>

<file path=ppt/slides/_rels/slide19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98.wav" TargetMode="External"/><Relationship Id="rId1" Type="http://schemas.microsoft.com/office/2007/relationships/media" Target="file:///C:\amira-3.1.1\DATA\Nucleosome%20files\AAA%20FINAL%20STRUCTURE\Animations_notahelix%202013\non_helix_Presentation_12-2021\Package%20presentation\slide_198.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199.wav" TargetMode="External"/><Relationship Id="rId1" Type="http://schemas.microsoft.com/office/2007/relationships/media" Target="file:///C:\amira-3.1.1\DATA\Nucleosome%20files\AAA%20FINAL%20STRUCTURE\Animations_notahelix%202013\non_helix_Presentation_12-2021\Package%20presentation\slide_199.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199.xml"/></Relationships>
</file>

<file path=ppt/slides/_rels/slide2.xml.rels><?xml version="1.0" encoding="UTF-8" standalone="yes"?>
<Relationships xmlns="http://schemas.openxmlformats.org/package/2006/relationships"><Relationship Id="rId3" Type="http://schemas.openxmlformats.org/officeDocument/2006/relationships/video" Target="file:///C:\amira-3.1.1\DATA\Nucleosome%20files\AAA%20FINAL%20STRUCTURE\Animations_notahelix%202013\non_helix_Presentation_12-2021\Package%20presentation\3BNA-black.avi" TargetMode="External"/><Relationship Id="rId7" Type="http://schemas.openxmlformats.org/officeDocument/2006/relationships/image" Target="../media/image2.png"/><Relationship Id="rId2" Type="http://schemas.microsoft.com/office/2007/relationships/media" Target="file:///C:\amira-3.1.1\DATA\Nucleosome%20files\AAA%20FINAL%20STRUCTURE\Animations_notahelix%202013\non_helix_Presentation_12-2021\Package%20presentation\3BNA-black.avi" TargetMode="External"/><Relationship Id="rId1" Type="http://schemas.openxmlformats.org/officeDocument/2006/relationships/themeOverride" Target="../theme/themeOverride2.xml"/><Relationship Id="rId6" Type="http://schemas.openxmlformats.org/officeDocument/2006/relationships/image" Target="../media/image1.jpeg"/><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video" Target="DNA_topo_linkage.avi" TargetMode="External"/><Relationship Id="rId7" Type="http://schemas.openxmlformats.org/officeDocument/2006/relationships/notesSlide" Target="../notesSlides/notesSlide20.xml"/><Relationship Id="rId2" Type="http://schemas.microsoft.com/office/2007/relationships/media" Target="DNA_topo_linkage.avi" TargetMode="External"/><Relationship Id="rId1" Type="http://schemas.openxmlformats.org/officeDocument/2006/relationships/themeOverride" Target="../theme/themeOverride9.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20.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20.wav" TargetMode="External"/><Relationship Id="rId9" Type="http://schemas.openxmlformats.org/officeDocument/2006/relationships/image" Target="../media/image7.png"/></Relationships>
</file>

<file path=ppt/slides/_rels/slide20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00.wav" TargetMode="External"/><Relationship Id="rId1" Type="http://schemas.microsoft.com/office/2007/relationships/media" Target="file:///C:\amira-3.1.1\DATA\Nucleosome%20files\AAA%20FINAL%20STRUCTURE\Animations_notahelix%202013\non_helix_Presentation_12-2021\Package%20presentation\slide_200.wav" TargetMode="External"/><Relationship Id="rId6" Type="http://schemas.openxmlformats.org/officeDocument/2006/relationships/image" Target="../media/image7.png"/><Relationship Id="rId5" Type="http://schemas.openxmlformats.org/officeDocument/2006/relationships/image" Target="../media/image71.jpeg"/><Relationship Id="rId4" Type="http://schemas.openxmlformats.org/officeDocument/2006/relationships/notesSlide" Target="../notesSlides/notesSlide200.xml"/></Relationships>
</file>

<file path=ppt/slides/_rels/slide20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01.wav" TargetMode="External"/><Relationship Id="rId1" Type="http://schemas.microsoft.com/office/2007/relationships/media" Target="file:///C:\amira-3.1.1\DATA\Nucleosome%20files\AAA%20FINAL%20STRUCTURE\Animations_notahelix%202013\non_helix_Presentation_12-2021\Package%20presentation\slide_201.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01.xml"/></Relationships>
</file>

<file path=ppt/slides/_rels/slide20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02.wav" TargetMode="External"/><Relationship Id="rId1" Type="http://schemas.microsoft.com/office/2007/relationships/media" Target="file:///C:\amira-3.1.1\DATA\Nucleosome%20files\AAA%20FINAL%20STRUCTURE\Animations_notahelix%202013\non_helix_Presentation_12-2021\Package%20presentation\slide_202.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02.xml"/></Relationships>
</file>

<file path=ppt/slides/_rels/slide2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3.wav" TargetMode="External"/><Relationship Id="rId1" Type="http://schemas.microsoft.com/office/2007/relationships/media" Target="file:///C:\amira-3.1.1\DATA\Nucleosome%20files\AAA%20FINAL%20STRUCTURE\Animations_notahelix%202013\non_helix_Presentation_12-2021\Package%20presentation\slide_20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03.xml"/></Relationships>
</file>

<file path=ppt/slides/_rels/slide2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4.wav" TargetMode="External"/><Relationship Id="rId1" Type="http://schemas.microsoft.com/office/2007/relationships/media" Target="file:///C:\amira-3.1.1\DATA\Nucleosome%20files\AAA%20FINAL%20STRUCTURE\Animations_notahelix%202013\non_helix_Presentation_12-2021\Package%20presentation\slide_204.wav" TargetMode="External"/><Relationship Id="rId5" Type="http://schemas.openxmlformats.org/officeDocument/2006/relationships/image" Target="../media/image7.png"/><Relationship Id="rId4" Type="http://schemas.openxmlformats.org/officeDocument/2006/relationships/notesSlide" Target="../notesSlides/notesSlide204.xml"/></Relationships>
</file>

<file path=ppt/slides/_rels/slide20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5.wav" TargetMode="External"/><Relationship Id="rId1" Type="http://schemas.microsoft.com/office/2007/relationships/media" Target="file:///C:\amira-3.1.1\DATA\Nucleosome%20files\AAA%20FINAL%20STRUCTURE\Animations_notahelix%202013\non_helix_Presentation_12-2021\Package%20presentation\slide_205.wav" TargetMode="External"/><Relationship Id="rId5" Type="http://schemas.openxmlformats.org/officeDocument/2006/relationships/image" Target="../media/image7.png"/><Relationship Id="rId4" Type="http://schemas.openxmlformats.org/officeDocument/2006/relationships/notesSlide" Target="../notesSlides/notesSlide205.xml"/></Relationships>
</file>

<file path=ppt/slides/_rels/slide20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6.wav" TargetMode="External"/><Relationship Id="rId1" Type="http://schemas.microsoft.com/office/2007/relationships/media" Target="file:///C:\amira-3.1.1\DATA\Nucleosome%20files\AAA%20FINAL%20STRUCTURE\Animations_notahelix%202013\non_helix_Presentation_12-2021\Package%20presentation\slide_206.wav" TargetMode="External"/><Relationship Id="rId5" Type="http://schemas.openxmlformats.org/officeDocument/2006/relationships/image" Target="../media/image7.png"/><Relationship Id="rId4" Type="http://schemas.openxmlformats.org/officeDocument/2006/relationships/notesSlide" Target="../notesSlides/notesSlide206.xml"/></Relationships>
</file>

<file path=ppt/slides/_rels/slide20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7.wav" TargetMode="External"/><Relationship Id="rId1" Type="http://schemas.microsoft.com/office/2007/relationships/media" Target="file:///C:\amira-3.1.1\DATA\Nucleosome%20files\AAA%20FINAL%20STRUCTURE\Animations_notahelix%202013\non_helix_Presentation_12-2021\Package%20presentation\slide_207.wav" TargetMode="External"/><Relationship Id="rId5" Type="http://schemas.openxmlformats.org/officeDocument/2006/relationships/image" Target="../media/image7.png"/><Relationship Id="rId4" Type="http://schemas.openxmlformats.org/officeDocument/2006/relationships/notesSlide" Target="../notesSlides/notesSlide207.xml"/></Relationships>
</file>

<file path=ppt/slides/_rels/slide20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8.wav" TargetMode="External"/><Relationship Id="rId1" Type="http://schemas.microsoft.com/office/2007/relationships/media" Target="file:///C:\amira-3.1.1\DATA\Nucleosome%20files\AAA%20FINAL%20STRUCTURE\Animations_notahelix%202013\non_helix_Presentation_12-2021\Package%20presentation\slide_208.wav" TargetMode="External"/><Relationship Id="rId6" Type="http://schemas.openxmlformats.org/officeDocument/2006/relationships/image" Target="../media/image7.png"/><Relationship Id="rId5" Type="http://schemas.openxmlformats.org/officeDocument/2006/relationships/image" Target="../media/image88.jpeg"/><Relationship Id="rId4" Type="http://schemas.openxmlformats.org/officeDocument/2006/relationships/notesSlide" Target="../notesSlides/notesSlide208.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09.wav" TargetMode="External"/><Relationship Id="rId1" Type="http://schemas.microsoft.com/office/2007/relationships/media" Target="file:///C:\amira-3.1.1\DATA\Nucleosome%20files\AAA%20FINAL%20STRUCTURE\Animations_notahelix%202013\non_helix_Presentation_12-2021\Package%20presentation\slide_209.wav" TargetMode="External"/><Relationship Id="rId5" Type="http://schemas.openxmlformats.org/officeDocument/2006/relationships/image" Target="../media/image7.png"/><Relationship Id="rId4" Type="http://schemas.openxmlformats.org/officeDocument/2006/relationships/notesSlide" Target="../notesSlides/notesSlide20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1.wav" TargetMode="External"/><Relationship Id="rId1" Type="http://schemas.microsoft.com/office/2007/relationships/media" Target="file:///C:\amira-3.1.1\DATA\Nucleosome%20files\AAA%20FINAL%20STRUCTURE\Animations_notahelix%202013\non_helix_Presentation_12-2021\Package%20presentation\slide_21.wav" TargetMode="External"/><Relationship Id="rId6" Type="http://schemas.openxmlformats.org/officeDocument/2006/relationships/image" Target="../media/image7.png"/><Relationship Id="rId5" Type="http://schemas.openxmlformats.org/officeDocument/2006/relationships/image" Target="../media/image19.jpeg"/><Relationship Id="rId4" Type="http://schemas.openxmlformats.org/officeDocument/2006/relationships/notesSlide" Target="../notesSlides/notesSlide21.xml"/></Relationships>
</file>

<file path=ppt/slides/_rels/slide210.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210.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210.wav" TargetMode="External"/><Relationship Id="rId1" Type="http://schemas.openxmlformats.org/officeDocument/2006/relationships/themeOverride" Target="../theme/themeOverride28.xml"/><Relationship Id="rId6" Type="http://schemas.openxmlformats.org/officeDocument/2006/relationships/image" Target="../media/image7.png"/><Relationship Id="rId5" Type="http://schemas.openxmlformats.org/officeDocument/2006/relationships/notesSlide" Target="../notesSlides/notesSlide210.xml"/><Relationship Id="rId4"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91.jpeg"/><Relationship Id="rId2" Type="http://schemas.openxmlformats.org/officeDocument/2006/relationships/audio" Target="file:///C:\amira-3.1.1\DATA\Nucleosome%20files\AAA%20FINAL%20STRUCTURE\Animations_notahelix%202013\non_helix_Presentation_12-2021\Package%20presentation\slide_211.wav" TargetMode="External"/><Relationship Id="rId1" Type="http://schemas.microsoft.com/office/2007/relationships/media" Target="file:///C:\amira-3.1.1\DATA\Nucleosome%20files\AAA%20FINAL%20STRUCTURE\Animations_notahelix%202013\non_helix_Presentation_12-2021\Package%20presentation\slide_211.wav" TargetMode="Externa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notesSlide" Target="../notesSlides/notesSlide211.xml"/><Relationship Id="rId9" Type="http://schemas.openxmlformats.org/officeDocument/2006/relationships/slide" Target="slide6.xml"/></Relationships>
</file>

<file path=ppt/slides/_rels/slide21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video" Target="file:///C:\amira-3.1.1\DATA\Nucleosome%20files\AAA%20FINAL%20STRUCTURE\Animations_notahelix%202013\non_helix_Presentation_12-2021\Package%20presentation\Z-DNA.avi" TargetMode="External"/><Relationship Id="rId7" Type="http://schemas.openxmlformats.org/officeDocument/2006/relationships/notesSlide" Target="../notesSlides/notesSlide212.xml"/><Relationship Id="rId2" Type="http://schemas.microsoft.com/office/2007/relationships/media" Target="file:///C:\amira-3.1.1\DATA\Nucleosome%20files\AAA%20FINAL%20STRUCTURE\Animations_notahelix%202013\non_helix_Presentation_12-2021\Package%20presentation\Z-DNA.avi" TargetMode="External"/><Relationship Id="rId1" Type="http://schemas.openxmlformats.org/officeDocument/2006/relationships/themeOverride" Target="../theme/themeOverride29.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212.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212.wav" TargetMode="External"/><Relationship Id="rId9" Type="http://schemas.openxmlformats.org/officeDocument/2006/relationships/image" Target="../media/image7.png"/></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13.wav" TargetMode="External"/><Relationship Id="rId1" Type="http://schemas.microsoft.com/office/2007/relationships/media" Target="file:///C:\amira-3.1.1\DATA\Nucleosome%20files\AAA%20FINAL%20STRUCTURE\Animations_notahelix%202013\non_helix_Presentation_12-2021\Package%20presentation\slide_213.wav" TargetMode="External"/><Relationship Id="rId6" Type="http://schemas.openxmlformats.org/officeDocument/2006/relationships/image" Target="../media/image7.png"/><Relationship Id="rId5" Type="http://schemas.openxmlformats.org/officeDocument/2006/relationships/image" Target="../media/image93.png"/><Relationship Id="rId4" Type="http://schemas.openxmlformats.org/officeDocument/2006/relationships/notesSlide" Target="../notesSlides/notesSlide213.xml"/></Relationships>
</file>

<file path=ppt/slides/_rels/slide21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214.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214.wav" TargetMode="External"/><Relationship Id="rId1" Type="http://schemas.openxmlformats.org/officeDocument/2006/relationships/themeOverride" Target="../theme/themeOverride30.xml"/><Relationship Id="rId6" Type="http://schemas.openxmlformats.org/officeDocument/2006/relationships/image" Target="../media/image7.png"/><Relationship Id="rId5" Type="http://schemas.openxmlformats.org/officeDocument/2006/relationships/notesSlide" Target="../notesSlides/notesSlide214.xml"/><Relationship Id="rId4"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8" Type="http://schemas.openxmlformats.org/officeDocument/2006/relationships/image" Target="../media/image97.jpeg"/><Relationship Id="rId13"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96.jpeg"/><Relationship Id="rId12"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215.wav" TargetMode="External"/><Relationship Id="rId1" Type="http://schemas.microsoft.com/office/2007/relationships/media" Target="file:///C:\amira-3.1.1\DATA\Nucleosome%20files\AAA%20FINAL%20STRUCTURE\Animations_notahelix%202013\non_helix_Presentation_12-2021\Package%20presentation\slide_215.wav" TargetMode="External"/><Relationship Id="rId6" Type="http://schemas.openxmlformats.org/officeDocument/2006/relationships/image" Target="../media/image95.jpeg"/><Relationship Id="rId11" Type="http://schemas.openxmlformats.org/officeDocument/2006/relationships/image" Target="../media/image100.jpeg"/><Relationship Id="rId5" Type="http://schemas.openxmlformats.org/officeDocument/2006/relationships/image" Target="../media/image94.jpeg"/><Relationship Id="rId10" Type="http://schemas.openxmlformats.org/officeDocument/2006/relationships/image" Target="../media/image99.jpeg"/><Relationship Id="rId4" Type="http://schemas.openxmlformats.org/officeDocument/2006/relationships/notesSlide" Target="../notesSlides/notesSlide215.xml"/><Relationship Id="rId9" Type="http://schemas.openxmlformats.org/officeDocument/2006/relationships/image" Target="../media/image98.jpeg"/></Relationships>
</file>

<file path=ppt/slides/_rels/slide2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16.wav" TargetMode="External"/><Relationship Id="rId1" Type="http://schemas.microsoft.com/office/2007/relationships/media" Target="file:///C:\amira-3.1.1\DATA\Nucleosome%20files\AAA%20FINAL%20STRUCTURE\Animations_notahelix%202013\non_helix_Presentation_12-2021\Package%20presentation\slide_216.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16.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17.wav" TargetMode="External"/><Relationship Id="rId1" Type="http://schemas.microsoft.com/office/2007/relationships/media" Target="file:///C:\amira-3.1.1\DATA\Nucleosome%20files\AAA%20FINAL%20STRUCTURE\Animations_notahelix%202013\non_helix_Presentation_12-2021\Package%20presentation\slide_217.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17.xml"/></Relationships>
</file>

<file path=ppt/slides/_rels/slide2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18.wav" TargetMode="External"/><Relationship Id="rId1" Type="http://schemas.microsoft.com/office/2007/relationships/media" Target="file:///C:\amira-3.1.1\DATA\Nucleosome%20files\AAA%20FINAL%20STRUCTURE\Animations_notahelix%202013\non_helix_Presentation_12-2021\Package%20presentation\slide_218.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18.xml"/></Relationships>
</file>

<file path=ppt/slides/_rels/slide2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219.wav" TargetMode="External"/><Relationship Id="rId1" Type="http://schemas.microsoft.com/office/2007/relationships/media" Target="file:///C:\amira-3.1.1\DATA\Nucleosome%20files\AAA%20FINAL%20STRUCTURE\Animations_notahelix%202013\non_helix_Presentation_12-2021\Package%20presentation\slide_219.wav" TargetMode="External"/><Relationship Id="rId6" Type="http://schemas.openxmlformats.org/officeDocument/2006/relationships/slide" Target="slide6.xml"/><Relationship Id="rId5" Type="http://schemas.openxmlformats.org/officeDocument/2006/relationships/image" Target="../media/image87.jpeg"/><Relationship Id="rId4" Type="http://schemas.openxmlformats.org/officeDocument/2006/relationships/notesSlide" Target="../notesSlides/notesSlide21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wav" TargetMode="External"/><Relationship Id="rId1" Type="http://schemas.microsoft.com/office/2007/relationships/media" Target="file:///C:\amira-3.1.1\DATA\Nucleosome%20files\AAA%20FINAL%20STRUCTURE\Animations_notahelix%202013\non_helix_Presentation_12-2021\Package%20presentation\slide_22.wav" TargetMode="External"/><Relationship Id="rId6" Type="http://schemas.openxmlformats.org/officeDocument/2006/relationships/image" Target="../media/image7.png"/><Relationship Id="rId5" Type="http://schemas.openxmlformats.org/officeDocument/2006/relationships/image" Target="../media/image20.jpeg"/><Relationship Id="rId4" Type="http://schemas.openxmlformats.org/officeDocument/2006/relationships/notesSlide" Target="../notesSlides/notesSlide22.xml"/></Relationships>
</file>

<file path=ppt/slides/_rels/slide22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0.wav" TargetMode="External"/><Relationship Id="rId1" Type="http://schemas.microsoft.com/office/2007/relationships/media" Target="file:///C:\amira-3.1.1\DATA\Nucleosome%20files\AAA%20FINAL%20STRUCTURE\Animations_notahelix%202013\non_helix_Presentation_12-2021\Package%20presentation\slide_220.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20.xml"/></Relationships>
</file>

<file path=ppt/slides/_rels/slide22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1.wav" TargetMode="External"/><Relationship Id="rId1" Type="http://schemas.microsoft.com/office/2007/relationships/media" Target="file:///C:\amira-3.1.1\DATA\Nucleosome%20files\AAA%20FINAL%20STRUCTURE\Animations_notahelix%202013\non_helix_Presentation_12-2021\Package%20presentation\slide_221.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21.xml"/></Relationships>
</file>

<file path=ppt/slides/_rels/slide22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2.wav" TargetMode="External"/><Relationship Id="rId1" Type="http://schemas.microsoft.com/office/2007/relationships/media" Target="file:///C:\amira-3.1.1\DATA\Nucleosome%20files\AAA%20FINAL%20STRUCTURE\Animations_notahelix%202013\non_helix_Presentation_12-2021\Package%20presentation\slide_222.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22.xml"/></Relationships>
</file>

<file path=ppt/slides/_rels/slide2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3.wav" TargetMode="External"/><Relationship Id="rId1" Type="http://schemas.microsoft.com/office/2007/relationships/media" Target="file:///C:\amira-3.1.1\DATA\Nucleosome%20files\AAA%20FINAL%20STRUCTURE\Animations_notahelix%202013\non_helix_Presentation_12-2021\Package%20presentation\slide_223.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23.xml"/></Relationships>
</file>

<file path=ppt/slides/_rels/slide22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video" Target="file:///C:\amira-3.1.1\DATA\Nucleosome%20files\AAA%20FINAL%20STRUCTURE\Animations_notahelix%202013\non_helix_Presentation_12-2021\Package%20presentation\strand_separation.avi" TargetMode="External"/><Relationship Id="rId7" Type="http://schemas.openxmlformats.org/officeDocument/2006/relationships/notesSlide" Target="../notesSlides/notesSlide224.xml"/><Relationship Id="rId2" Type="http://schemas.microsoft.com/office/2007/relationships/media" Target="file:///C:\amira-3.1.1\DATA\Nucleosome%20files\AAA%20FINAL%20STRUCTURE\Animations_notahelix%202013\non_helix_Presentation_12-2021\Package%20presentation\strand_separation.avi" TargetMode="External"/><Relationship Id="rId1" Type="http://schemas.openxmlformats.org/officeDocument/2006/relationships/themeOverride" Target="../theme/themeOverride31.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224.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224.wav" TargetMode="External"/><Relationship Id="rId9" Type="http://schemas.openxmlformats.org/officeDocument/2006/relationships/image" Target="../media/image7.png"/></Relationships>
</file>

<file path=ppt/slides/_rels/slide22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225.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225.wav" TargetMode="External"/><Relationship Id="rId1" Type="http://schemas.openxmlformats.org/officeDocument/2006/relationships/themeOverride" Target="../theme/themeOverride32.xml"/><Relationship Id="rId6" Type="http://schemas.openxmlformats.org/officeDocument/2006/relationships/image" Target="../media/image7.png"/><Relationship Id="rId5" Type="http://schemas.openxmlformats.org/officeDocument/2006/relationships/notesSlide" Target="../notesSlides/notesSlide225.xml"/><Relationship Id="rId4"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226.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226.wav" TargetMode="External"/><Relationship Id="rId1" Type="http://schemas.openxmlformats.org/officeDocument/2006/relationships/themeOverride" Target="../theme/themeOverride33.xml"/><Relationship Id="rId6" Type="http://schemas.openxmlformats.org/officeDocument/2006/relationships/image" Target="../media/image7.png"/><Relationship Id="rId5" Type="http://schemas.openxmlformats.org/officeDocument/2006/relationships/notesSlide" Target="../notesSlides/notesSlide226.xml"/><Relationship Id="rId4"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227.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227.wav" TargetMode="External"/><Relationship Id="rId1" Type="http://schemas.openxmlformats.org/officeDocument/2006/relationships/themeOverride" Target="../theme/themeOverride34.xml"/><Relationship Id="rId6" Type="http://schemas.openxmlformats.org/officeDocument/2006/relationships/image" Target="../media/image7.png"/><Relationship Id="rId5" Type="http://schemas.openxmlformats.org/officeDocument/2006/relationships/notesSlide" Target="../notesSlides/notesSlide227.xml"/><Relationship Id="rId4"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8.wav" TargetMode="External"/><Relationship Id="rId1" Type="http://schemas.microsoft.com/office/2007/relationships/media" Target="file:///C:\amira-3.1.1\DATA\Nucleosome%20files\AAA%20FINAL%20STRUCTURE\Animations_notahelix%202013\non_helix_Presentation_12-2021\Package%20presentation\slide_228.wav" TargetMode="External"/><Relationship Id="rId6" Type="http://schemas.openxmlformats.org/officeDocument/2006/relationships/image" Target="../media/image7.png"/><Relationship Id="rId5" Type="http://schemas.openxmlformats.org/officeDocument/2006/relationships/image" Target="../media/image102.jpeg"/><Relationship Id="rId4" Type="http://schemas.openxmlformats.org/officeDocument/2006/relationships/notesSlide" Target="../notesSlides/notesSlide228.xml"/></Relationships>
</file>

<file path=ppt/slides/_rels/slide22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29.wav" TargetMode="External"/><Relationship Id="rId1" Type="http://schemas.microsoft.com/office/2007/relationships/media" Target="file:///C:\amira-3.1.1\DATA\Nucleosome%20files\AAA%20FINAL%20STRUCTURE\Animations_notahelix%202013\non_helix_Presentation_12-2021\Package%20presentation\slide_229.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2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wav" TargetMode="External"/><Relationship Id="rId1" Type="http://schemas.microsoft.com/office/2007/relationships/media" Target="file:///C:\amira-3.1.1\DATA\Nucleosome%20files\AAA%20FINAL%20STRUCTURE\Animations_notahelix%202013\non_helix_Presentation_12-2021\Package%20presentation\slide_23.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23.xml"/></Relationships>
</file>

<file path=ppt/slides/_rels/slide23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0.wav" TargetMode="External"/><Relationship Id="rId1" Type="http://schemas.microsoft.com/office/2007/relationships/media" Target="file:///C:\amira-3.1.1\DATA\Nucleosome%20files\AAA%20FINAL%20STRUCTURE\Animations_notahelix%202013\non_helix_Presentation_12-2021\Package%20presentation\slide_230.wav" TargetMode="External"/><Relationship Id="rId6" Type="http://schemas.openxmlformats.org/officeDocument/2006/relationships/image" Target="../media/image7.png"/><Relationship Id="rId5" Type="http://schemas.openxmlformats.org/officeDocument/2006/relationships/image" Target="../media/image103.jpeg"/><Relationship Id="rId4" Type="http://schemas.openxmlformats.org/officeDocument/2006/relationships/notesSlide" Target="../notesSlides/notesSlide230.xml"/></Relationships>
</file>

<file path=ppt/slides/_rels/slide23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1.wav" TargetMode="External"/><Relationship Id="rId1" Type="http://schemas.microsoft.com/office/2007/relationships/media" Target="file:///C:\amira-3.1.1\DATA\Nucleosome%20files\AAA%20FINAL%20STRUCTURE\Animations_notahelix%202013\non_helix_Presentation_12-2021\Package%20presentation\slide_231.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31.xml"/></Relationships>
</file>

<file path=ppt/slides/_rels/slide23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2.wav" TargetMode="External"/><Relationship Id="rId1" Type="http://schemas.microsoft.com/office/2007/relationships/media" Target="file:///C:\amira-3.1.1\DATA\Nucleosome%20files\AAA%20FINAL%20STRUCTURE\Animations_notahelix%202013\non_helix_Presentation_12-2021\Package%20presentation\slide_232.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32.xml"/></Relationships>
</file>

<file path=ppt/slides/_rels/slide23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3.wav" TargetMode="External"/><Relationship Id="rId1" Type="http://schemas.microsoft.com/office/2007/relationships/media" Target="file:///C:\amira-3.1.1\DATA\Nucleosome%20files\AAA%20FINAL%20STRUCTURE\Animations_notahelix%202013\non_helix_Presentation_12-2021\Package%20presentation\slide_233.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33.xml"/></Relationships>
</file>

<file path=ppt/slides/_rels/slide23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34.wav" TargetMode="External"/><Relationship Id="rId1" Type="http://schemas.microsoft.com/office/2007/relationships/media" Target="file:///C:\amira-3.1.1\DATA\Nucleosome%20files\AAA%20FINAL%20STRUCTURE\Animations_notahelix%202013\non_helix_Presentation_12-2021\Package%20presentation\slide_234.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34.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6.xml"/><Relationship Id="rId1" Type="http://schemas.openxmlformats.org/officeDocument/2006/relationships/themeOverride" Target="../theme/themeOverride35.xml"/><Relationship Id="rId4" Type="http://schemas.openxmlformats.org/officeDocument/2006/relationships/slide" Target="slide6.xml"/></Relationships>
</file>

<file path=ppt/slides/_rels/slide23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36.wav" TargetMode="External"/><Relationship Id="rId1" Type="http://schemas.microsoft.com/office/2007/relationships/media" Target="file:///C:\amira-3.1.1\DATA\Nucleosome%20files\AAA%20FINAL%20STRUCTURE\Animations_notahelix%202013\non_helix_Presentation_1_2022\Package%20presentation%20-%202022\slide_236.wav" TargetMode="External"/><Relationship Id="rId6" Type="http://schemas.openxmlformats.org/officeDocument/2006/relationships/image" Target="../media/image7.png"/><Relationship Id="rId5" Type="http://schemas.openxmlformats.org/officeDocument/2006/relationships/image" Target="../media/image73.jpeg"/><Relationship Id="rId4" Type="http://schemas.openxmlformats.org/officeDocument/2006/relationships/notesSlide" Target="../notesSlides/notesSlide236.xml"/></Relationships>
</file>

<file path=ppt/slides/_rels/slide23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37.wav" TargetMode="External"/><Relationship Id="rId1" Type="http://schemas.microsoft.com/office/2007/relationships/media" Target="file:///C:\amira-3.1.1\DATA\Nucleosome%20files\AAA%20FINAL%20STRUCTURE\Animations_notahelix%202013\non_helix_Presentation_1_2022\Package%20presentation%20-%202022\slide_237.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37.xml"/></Relationships>
</file>

<file path=ppt/slides/_rels/slide2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38.wav" TargetMode="External"/><Relationship Id="rId1" Type="http://schemas.microsoft.com/office/2007/relationships/media" Target="file:///C:\amira-3.1.1\DATA\Nucleosome%20files\AAA%20FINAL%20STRUCTURE\Animations_notahelix%202013\non_helix_Presentation_1_2022\Package%20presentation%20-%202022\slide_238.wav" TargetMode="External"/><Relationship Id="rId6" Type="http://schemas.openxmlformats.org/officeDocument/2006/relationships/image" Target="../media/image104.jpeg"/><Relationship Id="rId5" Type="http://schemas.openxmlformats.org/officeDocument/2006/relationships/image" Target="../media/image7.png"/><Relationship Id="rId4" Type="http://schemas.openxmlformats.org/officeDocument/2006/relationships/notesSlide" Target="../notesSlides/notesSlide238.xml"/></Relationships>
</file>

<file path=ppt/slides/_rels/slide2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39.wav" TargetMode="External"/><Relationship Id="rId1" Type="http://schemas.microsoft.com/office/2007/relationships/media" Target="file:///C:\amira-3.1.1\DATA\Nucleosome%20files\AAA%20FINAL%20STRUCTURE\Animations_notahelix%202013\non_helix_Presentation_1_2022\Package%20presentation%20-%202022\slide_239.wav" TargetMode="External"/><Relationship Id="rId6" Type="http://schemas.openxmlformats.org/officeDocument/2006/relationships/image" Target="../media/image7.png"/><Relationship Id="rId5" Type="http://schemas.openxmlformats.org/officeDocument/2006/relationships/image" Target="../media/image105.jpeg"/><Relationship Id="rId4" Type="http://schemas.openxmlformats.org/officeDocument/2006/relationships/notesSlide" Target="../notesSlides/notesSlide23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4.wav" TargetMode="External"/><Relationship Id="rId1" Type="http://schemas.microsoft.com/office/2007/relationships/media" Target="file:///C:\amira-3.1.1\DATA\Nucleosome%20files\AAA%20FINAL%20STRUCTURE\Animations_notahelix%202013\non_helix_Presentation_12-2021\Package%20presentation\slide_24.wav" TargetMode="External"/><Relationship Id="rId6" Type="http://schemas.openxmlformats.org/officeDocument/2006/relationships/image" Target="../media/image7.png"/><Relationship Id="rId5" Type="http://schemas.openxmlformats.org/officeDocument/2006/relationships/image" Target="../media/image21.jpeg"/><Relationship Id="rId4" Type="http://schemas.openxmlformats.org/officeDocument/2006/relationships/notesSlide" Target="../notesSlides/notesSlide24.xml"/></Relationships>
</file>

<file path=ppt/slides/_rels/slide2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40.wav" TargetMode="External"/><Relationship Id="rId1" Type="http://schemas.microsoft.com/office/2007/relationships/media" Target="file:///C:\amira-3.1.1\DATA\Nucleosome%20files\AAA%20FINAL%20STRUCTURE\Animations_notahelix%202013\non_helix_Presentation_1_2022\Package%20presentation%20-%202022\slide_240.wav" TargetMode="External"/><Relationship Id="rId6" Type="http://schemas.openxmlformats.org/officeDocument/2006/relationships/image" Target="../media/image7.png"/><Relationship Id="rId5" Type="http://schemas.openxmlformats.org/officeDocument/2006/relationships/image" Target="../media/image105.jpeg"/><Relationship Id="rId4" Type="http://schemas.openxmlformats.org/officeDocument/2006/relationships/notesSlide" Target="../notesSlides/notesSlide240.xml"/></Relationships>
</file>

<file path=ppt/slides/_rels/slide2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41.wav" TargetMode="External"/><Relationship Id="rId1" Type="http://schemas.microsoft.com/office/2007/relationships/media" Target="file:///C:\amira-3.1.1\DATA\Nucleosome%20files\AAA%20FINAL%20STRUCTURE\Animations_notahelix%202013\non_helix_Presentation_1_2022\Package%20presentation%20-%202022\slide_241.wav" TargetMode="External"/><Relationship Id="rId6" Type="http://schemas.openxmlformats.org/officeDocument/2006/relationships/image" Target="../media/image7.png"/><Relationship Id="rId5" Type="http://schemas.openxmlformats.org/officeDocument/2006/relationships/image" Target="../media/image105.jpeg"/><Relationship Id="rId4" Type="http://schemas.openxmlformats.org/officeDocument/2006/relationships/notesSlide" Target="../notesSlides/notesSlide241.xml"/></Relationships>
</file>

<file path=ppt/slides/_rels/slide2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42.wav" TargetMode="External"/><Relationship Id="rId1" Type="http://schemas.microsoft.com/office/2007/relationships/media" Target="file:///C:\amira-3.1.1\DATA\Nucleosome%20files\AAA%20FINAL%20STRUCTURE\Animations_notahelix%202013\non_helix_Presentation_1_2022\Package%20presentation%20-%202022\slide_242.wav" TargetMode="External"/><Relationship Id="rId6" Type="http://schemas.openxmlformats.org/officeDocument/2006/relationships/image" Target="../media/image7.png"/><Relationship Id="rId5" Type="http://schemas.openxmlformats.org/officeDocument/2006/relationships/image" Target="../media/image105.jpeg"/><Relationship Id="rId4" Type="http://schemas.openxmlformats.org/officeDocument/2006/relationships/notesSlide" Target="../notesSlides/notesSlide242.xml"/></Relationships>
</file>

<file path=ppt/slides/_rels/slide2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43.wav" TargetMode="External"/><Relationship Id="rId1" Type="http://schemas.microsoft.com/office/2007/relationships/media" Target="file:///C:\amira-3.1.1\DATA\Nucleosome%20files\AAA%20FINAL%20STRUCTURE\Animations_notahelix%202013\non_helix_Presentation_1_2022\Package%20presentation%20-%202022\slide_243.wav" TargetMode="External"/><Relationship Id="rId6" Type="http://schemas.openxmlformats.org/officeDocument/2006/relationships/image" Target="../media/image7.png"/><Relationship Id="rId5" Type="http://schemas.openxmlformats.org/officeDocument/2006/relationships/image" Target="../media/image105.jpeg"/><Relationship Id="rId4" Type="http://schemas.openxmlformats.org/officeDocument/2006/relationships/notesSlide" Target="../notesSlides/notesSlide243.xml"/></Relationships>
</file>

<file path=ppt/slides/_rels/slide24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4.wav" TargetMode="External"/><Relationship Id="rId1" Type="http://schemas.microsoft.com/office/2007/relationships/media" Target="file:///C:\amira-3.1.1\DATA\Nucleosome%20files\AAA%20FINAL%20STRUCTURE\Animations_notahelix%202013\non_helix_Presentation_1_2022\Package%20presentation%20-%202022\slide_244.wav" TargetMode="External"/><Relationship Id="rId6" Type="http://schemas.openxmlformats.org/officeDocument/2006/relationships/image" Target="../media/image7.png"/><Relationship Id="rId5" Type="http://schemas.openxmlformats.org/officeDocument/2006/relationships/image" Target="../media/image73.jpeg"/><Relationship Id="rId4" Type="http://schemas.openxmlformats.org/officeDocument/2006/relationships/notesSlide" Target="../notesSlides/notesSlide244.xml"/></Relationships>
</file>

<file path=ppt/slides/_rels/slide24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5.wav" TargetMode="External"/><Relationship Id="rId1" Type="http://schemas.microsoft.com/office/2007/relationships/media" Target="file:///C:\amira-3.1.1\DATA\Nucleosome%20files\AAA%20FINAL%20STRUCTURE\Animations_notahelix%202013\non_helix_Presentation_1_2022\Package%20presentation%20-%202022\slide_245.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45.xml"/></Relationships>
</file>

<file path=ppt/slides/_rels/slide24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6.wav" TargetMode="External"/><Relationship Id="rId1" Type="http://schemas.microsoft.com/office/2007/relationships/media" Target="file:///C:\amira-3.1.1\DATA\Nucleosome%20files\AAA%20FINAL%20STRUCTURE\Animations_notahelix%202013\non_helix_Presentation_1_2022\Package%20presentation%20-%202022\slide_246.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46.xml"/></Relationships>
</file>

<file path=ppt/slides/_rels/slide24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7.wav" TargetMode="External"/><Relationship Id="rId1" Type="http://schemas.microsoft.com/office/2007/relationships/media" Target="file:///C:\amira-3.1.1\DATA\Nucleosome%20files\AAA%20FINAL%20STRUCTURE\Animations_notahelix%202013\non_helix_Presentation_1_2022\Package%20presentation%20-%202022\slide_247.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47.xml"/></Relationships>
</file>

<file path=ppt/slides/_rels/slide24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8.wav" TargetMode="External"/><Relationship Id="rId1" Type="http://schemas.microsoft.com/office/2007/relationships/media" Target="file:///C:\amira-3.1.1\DATA\Nucleosome%20files\AAA%20FINAL%20STRUCTURE\Animations_notahelix%202013\non_helix_Presentation_1_2022\Package%20presentation%20-%202022\slide_248.wav" TargetMode="External"/><Relationship Id="rId6" Type="http://schemas.openxmlformats.org/officeDocument/2006/relationships/image" Target="../media/image7.png"/><Relationship Id="rId5" Type="http://schemas.openxmlformats.org/officeDocument/2006/relationships/image" Target="../media/image87.jpeg"/><Relationship Id="rId4" Type="http://schemas.openxmlformats.org/officeDocument/2006/relationships/notesSlide" Target="../notesSlides/notesSlide248.xml"/></Relationships>
</file>

<file path=ppt/slides/_rels/slide24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49.wav" TargetMode="External"/><Relationship Id="rId1" Type="http://schemas.microsoft.com/office/2007/relationships/media" Target="file:///C:\amira-3.1.1\DATA\Nucleosome%20files\AAA%20FINAL%20STRUCTURE\Animations_notahelix%202013\non_helix_Presentation_1_2022\Package%20presentation%20-%202022\slide_249.wav" TargetMode="External"/><Relationship Id="rId6" Type="http://schemas.openxmlformats.org/officeDocument/2006/relationships/image" Target="../media/image7.png"/><Relationship Id="rId5" Type="http://schemas.openxmlformats.org/officeDocument/2006/relationships/image" Target="../media/image106.jpeg"/><Relationship Id="rId4" Type="http://schemas.openxmlformats.org/officeDocument/2006/relationships/notesSlide" Target="../notesSlides/notesSlide24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25.wav" TargetMode="External"/><Relationship Id="rId1" Type="http://schemas.microsoft.com/office/2007/relationships/media" Target="file:///C:\amira-3.1.1\DATA\Nucleosome%20files\AAA%20FINAL%20STRUCTURE\Animations_notahelix%202013\non_helix_Presentation_12-2021\Package%20presentation\slide_25.wav" TargetMode="External"/><Relationship Id="rId5" Type="http://schemas.openxmlformats.org/officeDocument/2006/relationships/image" Target="../media/image7.png"/><Relationship Id="rId4" Type="http://schemas.openxmlformats.org/officeDocument/2006/relationships/notesSlide" Target="../notesSlides/notesSlide25.xml"/></Relationships>
</file>

<file path=ppt/slides/_rels/slide25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50.wav" TargetMode="External"/><Relationship Id="rId1" Type="http://schemas.microsoft.com/office/2007/relationships/media" Target="file:///C:\amira-3.1.1\DATA\Nucleosome%20files\AAA%20FINAL%20STRUCTURE\Animations_notahelix%202013\non_helix_Presentation_1_2022\Package%20presentation%20-%202022\slide_250.wav" TargetMode="External"/><Relationship Id="rId6" Type="http://schemas.openxmlformats.org/officeDocument/2006/relationships/image" Target="../media/image7.png"/><Relationship Id="rId5" Type="http://schemas.openxmlformats.org/officeDocument/2006/relationships/image" Target="../media/image107.jpeg"/><Relationship Id="rId4" Type="http://schemas.openxmlformats.org/officeDocument/2006/relationships/notesSlide" Target="../notesSlides/notesSlide250.xml"/></Relationships>
</file>

<file path=ppt/slides/_rels/slide25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51.wav" TargetMode="External"/><Relationship Id="rId1" Type="http://schemas.microsoft.com/office/2007/relationships/media" Target="file:///C:\amira-3.1.1\DATA\Nucleosome%20files\AAA%20FINAL%20STRUCTURE\Animations_notahelix%202013\non_helix_Presentation_1_2022\Package%20presentation%20-%202022\slide_251.wav" TargetMode="External"/><Relationship Id="rId6" Type="http://schemas.openxmlformats.org/officeDocument/2006/relationships/image" Target="../media/image7.png"/><Relationship Id="rId5" Type="http://schemas.openxmlformats.org/officeDocument/2006/relationships/image" Target="../media/image107.jpeg"/><Relationship Id="rId4" Type="http://schemas.openxmlformats.org/officeDocument/2006/relationships/notesSlide" Target="../notesSlides/notesSlide251.xml"/></Relationships>
</file>

<file path=ppt/slides/_rels/slide25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52.wav" TargetMode="External"/><Relationship Id="rId1" Type="http://schemas.microsoft.com/office/2007/relationships/media" Target="file:///C:\amira-3.1.1\DATA\Nucleosome%20files\AAA%20FINAL%20STRUCTURE\Animations_notahelix%202013\non_helix_Presentation_1_2022\Package%20presentation%20-%202022\slide_252.wav" TargetMode="External"/><Relationship Id="rId6" Type="http://schemas.openxmlformats.org/officeDocument/2006/relationships/image" Target="../media/image7.png"/><Relationship Id="rId5" Type="http://schemas.openxmlformats.org/officeDocument/2006/relationships/image" Target="../media/image107.jpeg"/><Relationship Id="rId4" Type="http://schemas.openxmlformats.org/officeDocument/2006/relationships/notesSlide" Target="../notesSlides/notesSlide252.xml"/></Relationships>
</file>

<file path=ppt/slides/_rels/slide25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53.wav" TargetMode="External"/><Relationship Id="rId1" Type="http://schemas.microsoft.com/office/2007/relationships/media" Target="file:///C:\amira-3.1.1\DATA\Nucleosome%20files\AAA%20FINAL%20STRUCTURE\Animations_notahelix%202013\non_helix_Presentation_1_2022\Package%20presentation%20-%202022\slide_253.wav" TargetMode="External"/><Relationship Id="rId6" Type="http://schemas.openxmlformats.org/officeDocument/2006/relationships/image" Target="../media/image7.png"/><Relationship Id="rId5" Type="http://schemas.openxmlformats.org/officeDocument/2006/relationships/image" Target="../media/image108.jpeg"/><Relationship Id="rId4" Type="http://schemas.openxmlformats.org/officeDocument/2006/relationships/notesSlide" Target="../notesSlides/notesSlide253.xml"/></Relationships>
</file>

<file path=ppt/slides/_rels/slide25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111.jpeg"/><Relationship Id="rId2" Type="http://schemas.openxmlformats.org/officeDocument/2006/relationships/audio" Target="file:///C:\amira-3.1.1\DATA\Nucleosome%20files\AAA%20FINAL%20STRUCTURE\Animations_notahelix%202013\non_helix_Presentation_1_2022\Package%20presentation%20-%202022\slide_254.wav" TargetMode="External"/><Relationship Id="rId1" Type="http://schemas.microsoft.com/office/2007/relationships/media" Target="file:///C:\amira-3.1.1\DATA\Nucleosome%20files\AAA%20FINAL%20STRUCTURE\Animations_notahelix%202013\non_helix_Presentation_1_2022\Package%20presentation%20-%202022\slide_254.wav" TargetMode="Externa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notesSlide" Target="../notesSlides/notesSlide254.xml"/><Relationship Id="rId9" Type="http://schemas.openxmlformats.org/officeDocument/2006/relationships/slide" Target="slide6.xml"/></Relationships>
</file>

<file path=ppt/slides/_rels/slide25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video" Target="file:///C:\amira-3.1.1\DATA\Nucleosome%20files\AAA%20FINAL%20STRUCTURE\Animations_notahelix%202013\non_helix_Presentation_1_2022\Package%20presentation%20-%202022\form_iv.avi" TargetMode="External"/><Relationship Id="rId7" Type="http://schemas.openxmlformats.org/officeDocument/2006/relationships/notesSlide" Target="../notesSlides/notesSlide255.xml"/><Relationship Id="rId2" Type="http://schemas.microsoft.com/office/2007/relationships/media" Target="file:///C:\amira-3.1.1\DATA\Nucleosome%20files\AAA%20FINAL%20STRUCTURE\Animations_notahelix%202013\non_helix_Presentation_1_2022\Package%20presentation%20-%202022\form_iv.avi" TargetMode="External"/><Relationship Id="rId1" Type="http://schemas.openxmlformats.org/officeDocument/2006/relationships/themeOverride" Target="../theme/themeOverride36.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_2022\Package%20presentation%20-%202022\slide_255.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_2022\Package%20presentation%20-%202022\slide_255.wav" TargetMode="External"/><Relationship Id="rId9" Type="http://schemas.openxmlformats.org/officeDocument/2006/relationships/image" Target="../media/image7.png"/></Relationships>
</file>

<file path=ppt/slides/_rels/slide25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256.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256.wav" TargetMode="External"/><Relationship Id="rId1" Type="http://schemas.openxmlformats.org/officeDocument/2006/relationships/themeOverride" Target="../theme/themeOverride37.xml"/><Relationship Id="rId6" Type="http://schemas.openxmlformats.org/officeDocument/2006/relationships/image" Target="../media/image7.png"/><Relationship Id="rId5" Type="http://schemas.openxmlformats.org/officeDocument/2006/relationships/notesSlide" Target="../notesSlides/notesSlide256.xml"/><Relationship Id="rId4"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3" Type="http://schemas.openxmlformats.org/officeDocument/2006/relationships/notesSlide" Target="../notesSlides/notesSlide257.xml"/><Relationship Id="rId2" Type="http://schemas.openxmlformats.org/officeDocument/2006/relationships/slideLayout" Target="../slideLayouts/slideLayout6.xml"/><Relationship Id="rId1" Type="http://schemas.openxmlformats.org/officeDocument/2006/relationships/themeOverride" Target="../theme/themeOverride38.xml"/><Relationship Id="rId4" Type="http://schemas.openxmlformats.org/officeDocument/2006/relationships/slide" Target="slide6.xml"/></Relationships>
</file>

<file path=ppt/slides/_rels/slide25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58.wav" TargetMode="External"/><Relationship Id="rId1" Type="http://schemas.microsoft.com/office/2007/relationships/media" Target="file:///C:\amira-3.1.1\DATA\Nucleosome%20files\AAA%20FINAL%20STRUCTURE\Animations_notahelix%202013\non_helix_Presentation_1_2022\Package%20presentation%20-%202022\slide_258.wav" TargetMode="External"/><Relationship Id="rId6" Type="http://schemas.openxmlformats.org/officeDocument/2006/relationships/image" Target="../media/image7.png"/><Relationship Id="rId5" Type="http://schemas.openxmlformats.org/officeDocument/2006/relationships/image" Target="../media/image113.jpeg"/><Relationship Id="rId4" Type="http://schemas.openxmlformats.org/officeDocument/2006/relationships/notesSlide" Target="../notesSlides/notesSlide258.xml"/></Relationships>
</file>

<file path=ppt/slides/_rels/slide2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amira-3.1.1\DATA\Nucleosome%20files\AAA%20FINAL%20STRUCTURE\Animations_notahelix%202013\non_helix_Presentation_1_2022\Package%20presentation%20-%202022\mt_everest_reverse.avi" TargetMode="External"/><Relationship Id="rId1" Type="http://schemas.microsoft.com/office/2007/relationships/media" Target="file:///C:\amira-3.1.1\DATA\Nucleosome%20files\AAA%20FINAL%20STRUCTURE\Animations_notahelix%202013\non_helix_Presentation_1_2022\Package%20presentation%20-%202022\mt_everest_reverse.avi" TargetMode="External"/><Relationship Id="rId6" Type="http://schemas.openxmlformats.org/officeDocument/2006/relationships/slide" Target="slide6.xml"/><Relationship Id="rId5" Type="http://schemas.openxmlformats.org/officeDocument/2006/relationships/image" Target="../media/image114.png"/><Relationship Id="rId4" Type="http://schemas.openxmlformats.org/officeDocument/2006/relationships/notesSlide" Target="../notesSlides/notesSlide25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26.wav" TargetMode="External"/><Relationship Id="rId1" Type="http://schemas.microsoft.com/office/2007/relationships/media" Target="file:///C:\amira-3.1.1\DATA\Nucleosome%20files\AAA%20FINAL%20STRUCTURE\Animations_notahelix%202013\non_helix_Presentation_12-2021\Package%20presentation\slide_26.wav" TargetMode="External"/><Relationship Id="rId5" Type="http://schemas.openxmlformats.org/officeDocument/2006/relationships/image" Target="../media/image7.png"/><Relationship Id="rId4" Type="http://schemas.openxmlformats.org/officeDocument/2006/relationships/notesSlide" Target="../notesSlides/notesSlide26.xml"/></Relationships>
</file>

<file path=ppt/slides/_rels/slide26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0.wav" TargetMode="External"/><Relationship Id="rId1" Type="http://schemas.microsoft.com/office/2007/relationships/media" Target="file:///C:\amira-3.1.1\DATA\Nucleosome%20files\AAA%20FINAL%20STRUCTURE\Animations_notahelix%202013\non_helix_Presentation_1_2022\Package%20presentation%20-%202022\slide_260.wav" TargetMode="External"/><Relationship Id="rId6" Type="http://schemas.openxmlformats.org/officeDocument/2006/relationships/image" Target="../media/image7.png"/><Relationship Id="rId5" Type="http://schemas.openxmlformats.org/officeDocument/2006/relationships/image" Target="../media/image115.jpeg"/><Relationship Id="rId4" Type="http://schemas.openxmlformats.org/officeDocument/2006/relationships/notesSlide" Target="../notesSlides/notesSlide260.xml"/></Relationships>
</file>

<file path=ppt/slides/_rels/slide2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amira-3.1.1\DATA\Nucleosome%20files\AAA%20FINAL%20STRUCTURE\Animations_notahelix%202013\non_helix_Presentation_1_2022\Package%20presentation%20-%202022\mt_everest.avi" TargetMode="External"/><Relationship Id="rId1" Type="http://schemas.microsoft.com/office/2007/relationships/media" Target="file:///C:\amira-3.1.1\DATA\Nucleosome%20files\AAA%20FINAL%20STRUCTURE\Animations_notahelix%202013\non_helix_Presentation_1_2022\Package%20presentation%20-%202022\mt_everest.avi" TargetMode="External"/><Relationship Id="rId6" Type="http://schemas.openxmlformats.org/officeDocument/2006/relationships/slide" Target="slide6.xml"/><Relationship Id="rId5" Type="http://schemas.openxmlformats.org/officeDocument/2006/relationships/image" Target="../media/image116.png"/><Relationship Id="rId4" Type="http://schemas.openxmlformats.org/officeDocument/2006/relationships/notesSlide" Target="../notesSlides/notesSlide261.xml"/></Relationships>
</file>

<file path=ppt/slides/_rels/slide26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2.wav" TargetMode="External"/><Relationship Id="rId1" Type="http://schemas.microsoft.com/office/2007/relationships/media" Target="file:///C:\amira-3.1.1\DATA\Nucleosome%20files\AAA%20FINAL%20STRUCTURE\Animations_notahelix%202013\non_helix_Presentation_1_2022\Package%20presentation%20-%202022\slide_262.wav" TargetMode="External"/><Relationship Id="rId6" Type="http://schemas.openxmlformats.org/officeDocument/2006/relationships/image" Target="../media/image7.png"/><Relationship Id="rId5" Type="http://schemas.openxmlformats.org/officeDocument/2006/relationships/image" Target="../media/image113.jpeg"/><Relationship Id="rId4" Type="http://schemas.openxmlformats.org/officeDocument/2006/relationships/notesSlide" Target="../notesSlides/notesSlide262.xml"/></Relationships>
</file>

<file path=ppt/slides/_rels/slide26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3.wav" TargetMode="External"/><Relationship Id="rId1" Type="http://schemas.microsoft.com/office/2007/relationships/media" Target="file:///C:\amira-3.1.1\DATA\Nucleosome%20files\AAA%20FINAL%20STRUCTURE\Animations_notahelix%202013\non_helix_Presentation_1_2022\Package%20presentation%20-%202022\slide_263.wav" TargetMode="External"/><Relationship Id="rId6" Type="http://schemas.openxmlformats.org/officeDocument/2006/relationships/image" Target="../media/image7.png"/><Relationship Id="rId5" Type="http://schemas.openxmlformats.org/officeDocument/2006/relationships/image" Target="../media/image117.jpeg"/><Relationship Id="rId4" Type="http://schemas.openxmlformats.org/officeDocument/2006/relationships/notesSlide" Target="../notesSlides/notesSlide263.xml"/></Relationships>
</file>

<file path=ppt/slides/_rels/slide26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4.wav" TargetMode="External"/><Relationship Id="rId1" Type="http://schemas.microsoft.com/office/2007/relationships/media" Target="file:///C:\amira-3.1.1\DATA\Nucleosome%20files\AAA%20FINAL%20STRUCTURE\Animations_notahelix%202013\non_helix_Presentation_1_2022\Package%20presentation%20-%202022\slide_264.wav" TargetMode="External"/><Relationship Id="rId6" Type="http://schemas.openxmlformats.org/officeDocument/2006/relationships/image" Target="../media/image7.png"/><Relationship Id="rId5" Type="http://schemas.openxmlformats.org/officeDocument/2006/relationships/image" Target="../media/image117.jpeg"/><Relationship Id="rId4" Type="http://schemas.openxmlformats.org/officeDocument/2006/relationships/notesSlide" Target="../notesSlides/notesSlide264.xml"/></Relationships>
</file>

<file path=ppt/slides/_rels/slide26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5.wav" TargetMode="External"/><Relationship Id="rId1" Type="http://schemas.microsoft.com/office/2007/relationships/media" Target="file:///C:\amira-3.1.1\DATA\Nucleosome%20files\AAA%20FINAL%20STRUCTURE\Animations_notahelix%202013\non_helix_Presentation_1_2022\Package%20presentation%20-%202022\slide_265.wav" TargetMode="External"/><Relationship Id="rId6" Type="http://schemas.openxmlformats.org/officeDocument/2006/relationships/image" Target="../media/image7.png"/><Relationship Id="rId5" Type="http://schemas.openxmlformats.org/officeDocument/2006/relationships/image" Target="../media/image117.jpeg"/><Relationship Id="rId4" Type="http://schemas.openxmlformats.org/officeDocument/2006/relationships/notesSlide" Target="../notesSlides/notesSlide265.xml"/></Relationships>
</file>

<file path=ppt/slides/_rels/slide26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6.wav" TargetMode="External"/><Relationship Id="rId1" Type="http://schemas.microsoft.com/office/2007/relationships/media" Target="file:///C:\amira-3.1.1\DATA\Nucleosome%20files\AAA%20FINAL%20STRUCTURE\Animations_notahelix%202013\non_helix_Presentation_1_2022\Package%20presentation%20-%202022\slide_266.wav" TargetMode="External"/><Relationship Id="rId6" Type="http://schemas.openxmlformats.org/officeDocument/2006/relationships/image" Target="../media/image7.png"/><Relationship Id="rId5" Type="http://schemas.openxmlformats.org/officeDocument/2006/relationships/image" Target="../media/image117.jpeg"/><Relationship Id="rId4" Type="http://schemas.openxmlformats.org/officeDocument/2006/relationships/notesSlide" Target="../notesSlides/notesSlide266.xml"/></Relationships>
</file>

<file path=ppt/slides/_rels/slide26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267.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267.wav" TargetMode="External"/><Relationship Id="rId1" Type="http://schemas.openxmlformats.org/officeDocument/2006/relationships/themeOverride" Target="../theme/themeOverride39.xml"/><Relationship Id="rId6" Type="http://schemas.openxmlformats.org/officeDocument/2006/relationships/image" Target="../media/image7.png"/><Relationship Id="rId5" Type="http://schemas.openxmlformats.org/officeDocument/2006/relationships/notesSlide" Target="../notesSlides/notesSlide267.xml"/><Relationship Id="rId4"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68.wav" TargetMode="External"/><Relationship Id="rId1" Type="http://schemas.microsoft.com/office/2007/relationships/media" Target="file:///C:\amira-3.1.1\DATA\Nucleosome%20files\AAA%20FINAL%20STRUCTURE\Animations_notahelix%202013\non_helix_Presentation_1_2022\Package%20presentation%20-%202022\slide_268.wav" TargetMode="External"/><Relationship Id="rId6" Type="http://schemas.openxmlformats.org/officeDocument/2006/relationships/image" Target="../media/image118.jpeg"/><Relationship Id="rId5" Type="http://schemas.openxmlformats.org/officeDocument/2006/relationships/image" Target="../media/image7.png"/><Relationship Id="rId4" Type="http://schemas.openxmlformats.org/officeDocument/2006/relationships/notesSlide" Target="../notesSlides/notesSlide268.xml"/></Relationships>
</file>

<file path=ppt/slides/_rels/slide2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69.wav" TargetMode="External"/><Relationship Id="rId1" Type="http://schemas.microsoft.com/office/2007/relationships/media" Target="file:///C:\amira-3.1.1\DATA\Nucleosome%20files\AAA%20FINAL%20STRUCTURE\Animations_notahelix%202013\non_helix_Presentation_1_2022\Package%20presentation%20-%202022\slide_269.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6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27.wav" TargetMode="External"/><Relationship Id="rId1" Type="http://schemas.microsoft.com/office/2007/relationships/media" Target="file:///C:\amira-3.1.1\DATA\Nucleosome%20files\AAA%20FINAL%20STRUCTURE\Animations_notahelix%202013\non_helix_Presentation_12-2021\Package%20presentation\slide_2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7.xml"/></Relationships>
</file>

<file path=ppt/slides/_rels/slide27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270.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270.wav" TargetMode="External"/><Relationship Id="rId1" Type="http://schemas.openxmlformats.org/officeDocument/2006/relationships/themeOverride" Target="../theme/themeOverride40.xml"/><Relationship Id="rId6" Type="http://schemas.openxmlformats.org/officeDocument/2006/relationships/image" Target="../media/image119.jpeg"/><Relationship Id="rId5" Type="http://schemas.openxmlformats.org/officeDocument/2006/relationships/notesSlide" Target="../notesSlides/notesSlide270.xml"/><Relationship Id="rId4"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71.wav" TargetMode="External"/><Relationship Id="rId1" Type="http://schemas.microsoft.com/office/2007/relationships/media" Target="file:///C:\amira-3.1.1\DATA\Nucleosome%20files\AAA%20FINAL%20STRUCTURE\Animations_notahelix%202013\non_helix_Presentation_1_2022\Package%20presentation%20-%202022\slide_271.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71.xml"/></Relationships>
</file>

<file path=ppt/slides/_rels/slide27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video" Target="file:///C:\amira-3.1.1\DATA\Nucleosome%20files\AAA%20FINAL%20STRUCTURE\Animations_notahelix%202013\non_helix_Presentation_1_2022\Package%20presentation%20-%202022\3BNA-black.avi" TargetMode="External"/><Relationship Id="rId7" Type="http://schemas.openxmlformats.org/officeDocument/2006/relationships/notesSlide" Target="../notesSlides/notesSlide272.xml"/><Relationship Id="rId2" Type="http://schemas.microsoft.com/office/2007/relationships/media" Target="file:///C:\amira-3.1.1\DATA\Nucleosome%20files\AAA%20FINAL%20STRUCTURE\Animations_notahelix%202013\non_helix_Presentation_1_2022\Package%20presentation%20-%202022\3BNA-black.avi" TargetMode="External"/><Relationship Id="rId1" Type="http://schemas.openxmlformats.org/officeDocument/2006/relationships/themeOverride" Target="../theme/themeOverride41.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_2022\Package%20presentation%20-%202022\slide_272.wav" TargetMode="External"/><Relationship Id="rId10" Type="http://schemas.openxmlformats.org/officeDocument/2006/relationships/image" Target="../media/image7.png"/><Relationship Id="rId4" Type="http://schemas.microsoft.com/office/2007/relationships/media" Target="file:///C:\amira-3.1.1\DATA\Nucleosome%20files\AAA%20FINAL%20STRUCTURE\Animations_notahelix%202013\non_helix_Presentation_1_2022\Package%20presentation%20-%202022\slide_272.wav" TargetMode="External"/><Relationship Id="rId9" Type="http://schemas.openxmlformats.org/officeDocument/2006/relationships/image" Target="../media/image2.png"/></Relationships>
</file>

<file path=ppt/slides/_rels/slide27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_2022\Package%20presentation%20-%202022\slide_273.wav" TargetMode="External"/><Relationship Id="rId7" Type="http://schemas.openxmlformats.org/officeDocument/2006/relationships/image" Target="../media/image116.png"/><Relationship Id="rId2" Type="http://schemas.openxmlformats.org/officeDocument/2006/relationships/video" Target="file:///C:\amira-3.1.1\DATA\Nucleosome%20files\AAA%20FINAL%20STRUCTURE\Animations_notahelix%202013\non_helix_Presentation_1_2022\Package%20presentation%20-%202022\mt_everest.avi" TargetMode="External"/><Relationship Id="rId1" Type="http://schemas.microsoft.com/office/2007/relationships/media" Target="file:///C:\amira-3.1.1\DATA\Nucleosome%20files\AAA%20FINAL%20STRUCTURE\Animations_notahelix%202013\non_helix_Presentation_1_2022\Package%20presentation%20-%202022\mt_everest.avi" TargetMode="External"/><Relationship Id="rId6" Type="http://schemas.openxmlformats.org/officeDocument/2006/relationships/notesSlide" Target="../notesSlides/notesSlide27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_2022\Package%20presentation%20-%202022\slide_273.wav" TargetMode="External"/><Relationship Id="rId9" Type="http://schemas.openxmlformats.org/officeDocument/2006/relationships/slide" Target="slide6.xml"/></Relationships>
</file>

<file path=ppt/slides/_rels/slide27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_2022\Package%20presentation%20-%202022\slide_274.wav" TargetMode="External"/><Relationship Id="rId1" Type="http://schemas.microsoft.com/office/2007/relationships/media" Target="file:///C:\amira-3.1.1\DATA\Nucleosome%20files\AAA%20FINAL%20STRUCTURE\Animations_notahelix%202013\non_helix_Presentation_1_2022\Package%20presentation%20-%202022\slide_274.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74.xml"/></Relationships>
</file>

<file path=ppt/slides/_rels/slide27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275.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275.wav" TargetMode="External"/><Relationship Id="rId1" Type="http://schemas.openxmlformats.org/officeDocument/2006/relationships/themeOverride" Target="../theme/themeOverride42.xml"/><Relationship Id="rId6" Type="http://schemas.openxmlformats.org/officeDocument/2006/relationships/image" Target="../media/image7.png"/><Relationship Id="rId5" Type="http://schemas.openxmlformats.org/officeDocument/2006/relationships/notesSlide" Target="../notesSlides/notesSlide275.xml"/><Relationship Id="rId4"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76.wav" TargetMode="External"/><Relationship Id="rId1" Type="http://schemas.microsoft.com/office/2007/relationships/media" Target="file:///C:\amira-3.1.1\DATA\Nucleosome%20files\AAA%20FINAL%20STRUCTURE\Animations_notahelix%202013\non_helix_Presentation_1_2022\Package%20presentation%20-%202022\slide_276.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76.xml"/></Relationships>
</file>

<file path=ppt/slides/_rels/slide27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77.wav" TargetMode="External"/><Relationship Id="rId1" Type="http://schemas.microsoft.com/office/2007/relationships/media" Target="file:///C:\amira-3.1.1\DATA\Nucleosome%20files\AAA%20FINAL%20STRUCTURE\Animations_notahelix%202013\non_helix_Presentation_1_2022\Package%20presentation%20-%202022\slide_277.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77.xml"/></Relationships>
</file>

<file path=ppt/slides/_rels/slide27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78.wav" TargetMode="External"/><Relationship Id="rId1" Type="http://schemas.microsoft.com/office/2007/relationships/media" Target="file:///C:\amira-3.1.1\DATA\Nucleosome%20files\AAA%20FINAL%20STRUCTURE\Animations_notahelix%202013\non_helix_Presentation_1_2022\Package%20presentation%20-%202022\slide_278.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78.xml"/></Relationships>
</file>

<file path=ppt/slides/_rels/slide27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79.wav" TargetMode="External"/><Relationship Id="rId1" Type="http://schemas.microsoft.com/office/2007/relationships/media" Target="file:///C:\amira-3.1.1\DATA\Nucleosome%20files\AAA%20FINAL%20STRUCTURE\Animations_notahelix%202013\non_helix_Presentation_1_2022\Package%20presentation%20-%202022\slide_279.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7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28.wav" TargetMode="External"/><Relationship Id="rId1" Type="http://schemas.microsoft.com/office/2007/relationships/media" Target="file:///C:\amira-3.1.1\DATA\Nucleosome%20files\AAA%20FINAL%20STRUCTURE\Animations_notahelix%202013\non_helix_Presentation_12-2021\Package%20presentation\slide_28.wav" TargetMode="External"/><Relationship Id="rId6" Type="http://schemas.openxmlformats.org/officeDocument/2006/relationships/image" Target="../media/image7.png"/><Relationship Id="rId5" Type="http://schemas.openxmlformats.org/officeDocument/2006/relationships/image" Target="../media/image22.jpeg"/><Relationship Id="rId4" Type="http://schemas.openxmlformats.org/officeDocument/2006/relationships/notesSlide" Target="../notesSlides/notesSlide28.xml"/></Relationships>
</file>

<file path=ppt/slides/_rels/slide28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0.wav" TargetMode="External"/><Relationship Id="rId1" Type="http://schemas.microsoft.com/office/2007/relationships/media" Target="file:///C:\amira-3.1.1\DATA\Nucleosome%20files\AAA%20FINAL%20STRUCTURE\Animations_notahelix%202013\non_helix_Presentation_1_2022\Package%20presentation%20-%202022\slide_280.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0.xml"/></Relationships>
</file>

<file path=ppt/slides/_rels/slide28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1.wav" TargetMode="External"/><Relationship Id="rId1" Type="http://schemas.microsoft.com/office/2007/relationships/media" Target="file:///C:\amira-3.1.1\DATA\Nucleosome%20files\AAA%20FINAL%20STRUCTURE\Animations_notahelix%202013\non_helix_Presentation_1_2022\Package%20presentation%20-%202022\slide_281.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1.xml"/></Relationships>
</file>

<file path=ppt/slides/_rels/slide28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2.wav" TargetMode="External"/><Relationship Id="rId1" Type="http://schemas.microsoft.com/office/2007/relationships/media" Target="file:///C:\amira-3.1.1\DATA\Nucleosome%20files\AAA%20FINAL%20STRUCTURE\Animations_notahelix%202013\non_helix_Presentation_1_2022\Package%20presentation%20-%202022\slide_282.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2.xml"/></Relationships>
</file>

<file path=ppt/slides/_rels/slide28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3.wav" TargetMode="External"/><Relationship Id="rId1" Type="http://schemas.microsoft.com/office/2007/relationships/media" Target="file:///C:\amira-3.1.1\DATA\Nucleosome%20files\AAA%20FINAL%20STRUCTURE\Animations_notahelix%202013\non_helix_Presentation_1_2022\Package%20presentation%20-%202022\slide_283.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3.xml"/></Relationships>
</file>

<file path=ppt/slides/_rels/slide28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4.wav" TargetMode="External"/><Relationship Id="rId1" Type="http://schemas.microsoft.com/office/2007/relationships/media" Target="file:///C:\amira-3.1.1\DATA\Nucleosome%20files\AAA%20FINAL%20STRUCTURE\Animations_notahelix%202013\non_helix_Presentation_1_2022\Package%20presentation%20-%202022\slide_284.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4.xml"/></Relationships>
</file>

<file path=ppt/slides/_rels/slide28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285.wav" TargetMode="External"/><Relationship Id="rId1" Type="http://schemas.microsoft.com/office/2007/relationships/media" Target="file:///C:\amira-3.1.1\DATA\Nucleosome%20files\AAA%20FINAL%20STRUCTURE\Animations_notahelix%202013\non_helix_Presentation_1_2022\Package%20presentation%20-%202022\slide_285.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85.xml"/></Relationships>
</file>

<file path=ppt/slides/_rels/slide2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86.wav" TargetMode="External"/><Relationship Id="rId1" Type="http://schemas.microsoft.com/office/2007/relationships/media" Target="file:///C:\amira-3.1.1\DATA\Nucleosome%20files\AAA%20FINAL%20STRUCTURE\Animations_notahelix%202013\non_helix_Presentation_1_2022\Package%20presentation%20-%202022\slide_286.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86.xml"/></Relationships>
</file>

<file path=ppt/slides/_rels/slide2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87.wav" TargetMode="External"/><Relationship Id="rId1" Type="http://schemas.microsoft.com/office/2007/relationships/media" Target="file:///C:\amira-3.1.1\DATA\Nucleosome%20files\AAA%20FINAL%20STRUCTURE\Animations_notahelix%202013\non_helix_Presentation_1_2022\Package%20presentation%20-%202022\slide_28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87.xml"/></Relationships>
</file>

<file path=ppt/slides/_rels/slide2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88.wav" TargetMode="External"/><Relationship Id="rId1" Type="http://schemas.microsoft.com/office/2007/relationships/media" Target="file:///C:\amira-3.1.1\DATA\Nucleosome%20files\AAA%20FINAL%20STRUCTURE\Animations_notahelix%202013\non_helix_Presentation_1_2022\Package%20presentation%20-%202022\slide_288.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88.xml"/></Relationships>
</file>

<file path=ppt/slides/_rels/slide2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89.wav" TargetMode="External"/><Relationship Id="rId1" Type="http://schemas.microsoft.com/office/2007/relationships/media" Target="file:///C:\amira-3.1.1\DATA\Nucleosome%20files\AAA%20FINAL%20STRUCTURE\Animations_notahelix%202013\non_helix_Presentation_1_2022\Package%20presentation%20-%202022\slide_289.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8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29.wav" TargetMode="External"/><Relationship Id="rId1" Type="http://schemas.microsoft.com/office/2007/relationships/media" Target="file:///C:\amira-3.1.1\DATA\Nucleosome%20files\AAA%20FINAL%20STRUCTURE\Animations_notahelix%202013\non_helix_Presentation_12-2021\Package%20presentation\slide_29.wav" TargetMode="External"/><Relationship Id="rId6" Type="http://schemas.openxmlformats.org/officeDocument/2006/relationships/image" Target="../media/image7.png"/><Relationship Id="rId5" Type="http://schemas.openxmlformats.org/officeDocument/2006/relationships/image" Target="../media/image22.jpeg"/><Relationship Id="rId4" Type="http://schemas.openxmlformats.org/officeDocument/2006/relationships/notesSlide" Target="../notesSlides/notesSlide29.xml"/></Relationships>
</file>

<file path=ppt/slides/_rels/slide2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0.wav" TargetMode="External"/><Relationship Id="rId1" Type="http://schemas.microsoft.com/office/2007/relationships/media" Target="file:///C:\amira-3.1.1\DATA\Nucleosome%20files\AAA%20FINAL%20STRUCTURE\Animations_notahelix%202013\non_helix_Presentation_1_2022\Package%20presentation%20-%202022\slide_29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0.xml"/></Relationships>
</file>

<file path=ppt/slides/_rels/slide29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1.wav" TargetMode="External"/><Relationship Id="rId1" Type="http://schemas.microsoft.com/office/2007/relationships/media" Target="file:///C:\amira-3.1.1\DATA\Nucleosome%20files\AAA%20FINAL%20STRUCTURE\Animations_notahelix%202013\non_helix_Presentation_1_2022\Package%20presentation%20-%202022\slide_291.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1.xml"/></Relationships>
</file>

<file path=ppt/slides/_rels/slide29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2.wav" TargetMode="External"/><Relationship Id="rId1" Type="http://schemas.microsoft.com/office/2007/relationships/media" Target="file:///C:\amira-3.1.1\DATA\Nucleosome%20files\AAA%20FINAL%20STRUCTURE\Animations_notahelix%202013\non_helix_Presentation_1_2022\Package%20presentation%20-%202022\slide_29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2.xml"/></Relationships>
</file>

<file path=ppt/slides/_rels/slide29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3.wav" TargetMode="External"/><Relationship Id="rId1" Type="http://schemas.microsoft.com/office/2007/relationships/media" Target="file:///C:\amira-3.1.1\DATA\Nucleosome%20files\AAA%20FINAL%20STRUCTURE\Animations_notahelix%202013\non_helix_Presentation_1_2022\Package%20presentation%20-%202022\slide_29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3.xml"/></Relationships>
</file>

<file path=ppt/slides/_rels/slide2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4.wav" TargetMode="External"/><Relationship Id="rId1" Type="http://schemas.microsoft.com/office/2007/relationships/media" Target="file:///C:\amira-3.1.1\DATA\Nucleosome%20files\AAA%20FINAL%20STRUCTURE\Animations_notahelix%202013\non_helix_Presentation_1_2022\Package%20presentation%20-%202022\slide_294.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4.xml"/></Relationships>
</file>

<file path=ppt/slides/_rels/slide29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5.wav" TargetMode="External"/><Relationship Id="rId1" Type="http://schemas.microsoft.com/office/2007/relationships/media" Target="file:///C:\amira-3.1.1\DATA\Nucleosome%20files\AAA%20FINAL%20STRUCTURE\Animations_notahelix%202013\non_helix_Presentation_1_2022\Package%20presentation%20-%202022\slide_295.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295.xml"/></Relationships>
</file>

<file path=ppt/slides/_rels/slide29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296.wav" TargetMode="External"/><Relationship Id="rId1" Type="http://schemas.microsoft.com/office/2007/relationships/media" Target="file:///C:\amira-3.1.1\DATA\Nucleosome%20files\AAA%20FINAL%20STRUCTURE\Animations_notahelix%202013\non_helix_Presentation_1_2022\Package%20presentation%20-%202022\slide_296.wav" TargetMode="External"/><Relationship Id="rId6" Type="http://schemas.openxmlformats.org/officeDocument/2006/relationships/image" Target="../media/image7.png"/><Relationship Id="rId5" Type="http://schemas.openxmlformats.org/officeDocument/2006/relationships/image" Target="../media/image121.jpeg"/><Relationship Id="rId4" Type="http://schemas.openxmlformats.org/officeDocument/2006/relationships/notesSlide" Target="../notesSlides/notesSlide296.xml"/></Relationships>
</file>

<file path=ppt/slides/_rels/slide29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slide_297.wav" TargetMode="External"/><Relationship Id="rId1" Type="http://schemas.microsoft.com/office/2007/relationships/media" Target="slide_297.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97.xml"/></Relationships>
</file>

<file path=ppt/slides/_rels/slide29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slide_298.wav" TargetMode="External"/><Relationship Id="rId1" Type="http://schemas.microsoft.com/office/2007/relationships/media" Target="slide_298.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98.xml"/></Relationships>
</file>

<file path=ppt/slides/_rels/slide29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slide_299.wav" TargetMode="External"/><Relationship Id="rId1" Type="http://schemas.microsoft.com/office/2007/relationships/media" Target="slide_299.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299.xml"/></Relationships>
</file>

<file path=ppt/slides/_rels/slide3.xml.rels><?xml version="1.0" encoding="UTF-8" standalone="yes"?>
<Relationships xmlns="http://schemas.openxmlformats.org/package/2006/relationships"><Relationship Id="rId3" Type="http://schemas.openxmlformats.org/officeDocument/2006/relationships/hyperlink" Target="mailto:kb@NotAHelix.net"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30.wav" TargetMode="External"/><Relationship Id="rId1" Type="http://schemas.microsoft.com/office/2007/relationships/media" Target="file:///C:\amira-3.1.1\DATA\Nucleosome%20files\AAA%20FINAL%20STRUCTURE\Animations_notahelix%202013\non_helix_Presentation_12-2021\Package%20presentation\slide_3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0.xml"/></Relationships>
</file>

<file path=ppt/slides/_rels/slide30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slide_300.wav" TargetMode="External"/><Relationship Id="rId1" Type="http://schemas.microsoft.com/office/2007/relationships/media" Target="slide_300.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300.xml"/></Relationships>
</file>

<file path=ppt/slides/_rels/slide30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01.wav" TargetMode="External"/><Relationship Id="rId1" Type="http://schemas.microsoft.com/office/2007/relationships/media" Target="file:///C:\amira-3.1.1\DATA\Nucleosome%20files\AAA%20FINAL%20STRUCTURE\Animations_notahelix%202013\non_helix_Presentation_1_2022\Package%20presentation%20-%202022\slide_301.wav" TargetMode="External"/><Relationship Id="rId6" Type="http://schemas.openxmlformats.org/officeDocument/2006/relationships/image" Target="../media/image7.png"/><Relationship Id="rId5" Type="http://schemas.openxmlformats.org/officeDocument/2006/relationships/image" Target="../media/image121.jpeg"/><Relationship Id="rId4" Type="http://schemas.openxmlformats.org/officeDocument/2006/relationships/notesSlide" Target="../notesSlides/notesSlide301.xml"/></Relationships>
</file>

<file path=ppt/slides/_rels/slide30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02.wav" TargetMode="External"/><Relationship Id="rId1" Type="http://schemas.microsoft.com/office/2007/relationships/media" Target="file:///C:\amira-3.1.1\DATA\Nucleosome%20files\AAA%20FINAL%20STRUCTURE\Animations_notahelix%202013\non_helix_Presentation_1_2022\Package%20presentation%20-%202022\slide_302.wav" TargetMode="External"/><Relationship Id="rId6" Type="http://schemas.openxmlformats.org/officeDocument/2006/relationships/image" Target="../media/image122.jpeg"/><Relationship Id="rId5" Type="http://schemas.openxmlformats.org/officeDocument/2006/relationships/image" Target="../media/image7.png"/><Relationship Id="rId4" Type="http://schemas.openxmlformats.org/officeDocument/2006/relationships/notesSlide" Target="../notesSlides/notesSlide302.xml"/></Relationships>
</file>

<file path=ppt/slides/_rels/slide3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03.wav" TargetMode="External"/><Relationship Id="rId1" Type="http://schemas.microsoft.com/office/2007/relationships/media" Target="file:///C:\amira-3.1.1\DATA\Nucleosome%20files\AAA%20FINAL%20STRUCTURE\Animations_notahelix%202013\non_helix_Presentation_1_2022\Package%20presentation%20-%202022\slide_30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03.xml"/></Relationships>
</file>

<file path=ppt/slides/_rels/slide30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04.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04.wav" TargetMode="External"/><Relationship Id="rId1" Type="http://schemas.openxmlformats.org/officeDocument/2006/relationships/themeOverride" Target="../theme/themeOverride43.xml"/><Relationship Id="rId6" Type="http://schemas.openxmlformats.org/officeDocument/2006/relationships/image" Target="../media/image7.png"/><Relationship Id="rId5" Type="http://schemas.openxmlformats.org/officeDocument/2006/relationships/notesSlide" Target="../notesSlides/notesSlide304.xml"/><Relationship Id="rId4"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05.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05.wav" TargetMode="External"/><Relationship Id="rId1" Type="http://schemas.openxmlformats.org/officeDocument/2006/relationships/themeOverride" Target="../theme/themeOverride44.xml"/><Relationship Id="rId6" Type="http://schemas.openxmlformats.org/officeDocument/2006/relationships/image" Target="../media/image7.png"/><Relationship Id="rId5" Type="http://schemas.openxmlformats.org/officeDocument/2006/relationships/notesSlide" Target="../notesSlides/notesSlide305.xml"/><Relationship Id="rId4"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06.wav" TargetMode="External"/><Relationship Id="rId1" Type="http://schemas.microsoft.com/office/2007/relationships/media" Target="file:///C:\amira-3.1.1\DATA\Nucleosome%20files\AAA%20FINAL%20STRUCTURE\Animations_notahelix%202013\non_helix_Presentation_1_2022\Package%20presentation%20-%202022\slide_306.wav" TargetMode="External"/><Relationship Id="rId6" Type="http://schemas.openxmlformats.org/officeDocument/2006/relationships/image" Target="../media/image7.png"/><Relationship Id="rId5" Type="http://schemas.openxmlformats.org/officeDocument/2006/relationships/image" Target="../media/image123.jpeg"/><Relationship Id="rId4" Type="http://schemas.openxmlformats.org/officeDocument/2006/relationships/notesSlide" Target="../notesSlides/notesSlide306.xml"/></Relationships>
</file>

<file path=ppt/slides/_rels/slide30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07.wav" TargetMode="External"/><Relationship Id="rId1" Type="http://schemas.microsoft.com/office/2007/relationships/media" Target="file:///C:\amira-3.1.1\DATA\Nucleosome%20files\AAA%20FINAL%20STRUCTURE\Animations_notahelix%202013\non_helix_Presentation_1_2022\Package%20presentation%20-%202022\slide_307.wav" TargetMode="External"/><Relationship Id="rId6" Type="http://schemas.openxmlformats.org/officeDocument/2006/relationships/image" Target="../media/image7.png"/><Relationship Id="rId5" Type="http://schemas.openxmlformats.org/officeDocument/2006/relationships/image" Target="../media/image124.jpeg"/><Relationship Id="rId4" Type="http://schemas.openxmlformats.org/officeDocument/2006/relationships/notesSlide" Target="../notesSlides/notesSlide307.xml"/></Relationships>
</file>

<file path=ppt/slides/_rels/slide30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08.wav" TargetMode="External"/><Relationship Id="rId1" Type="http://schemas.microsoft.com/office/2007/relationships/media" Target="file:///C:\amira-3.1.1\DATA\Nucleosome%20files\AAA%20FINAL%20STRUCTURE\Animations_notahelix%202013\non_helix_Presentation_1_2022\Package%20presentation%20-%202022\slide_308.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08.xml"/></Relationships>
</file>

<file path=ppt/slides/_rels/slide30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09.wav" TargetMode="External"/><Relationship Id="rId1" Type="http://schemas.microsoft.com/office/2007/relationships/media" Target="file:///C:\amira-3.1.1\DATA\Nucleosome%20files\AAA%20FINAL%20STRUCTURE\Animations_notahelix%202013\non_helix_Presentation_1_2022\Package%20presentation%20-%202022\slide_309.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09.xml"/></Relationships>
</file>

<file path=ppt/slides/_rels/slide31.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31.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31.wav" TargetMode="External"/><Relationship Id="rId1" Type="http://schemas.openxmlformats.org/officeDocument/2006/relationships/themeOverride" Target="../theme/themeOverride10.xml"/><Relationship Id="rId6" Type="http://schemas.openxmlformats.org/officeDocument/2006/relationships/image" Target="../media/image23.jpeg"/><Relationship Id="rId5" Type="http://schemas.openxmlformats.org/officeDocument/2006/relationships/notesSlide" Target="../notesSlides/notesSlide31.xml"/><Relationship Id="rId4"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10.wav" TargetMode="External"/><Relationship Id="rId1" Type="http://schemas.microsoft.com/office/2007/relationships/media" Target="file:///C:\amira-3.1.1\DATA\Nucleosome%20files\AAA%20FINAL%20STRUCTURE\Animations_notahelix%202013\non_helix_Presentation_1_2022\Package%20presentation%20-%202022\slide_310.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10.xml"/></Relationships>
</file>

<file path=ppt/slides/_rels/slide31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11.wav" TargetMode="External"/><Relationship Id="rId1" Type="http://schemas.microsoft.com/office/2007/relationships/media" Target="file:///C:\amira-3.1.1\DATA\Nucleosome%20files\AAA%20FINAL%20STRUCTURE\Animations_notahelix%202013\non_helix_Presentation_1_2022\Package%20presentation%20-%202022\slide_311.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11.xml"/></Relationships>
</file>

<file path=ppt/slides/_rels/slide31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12.wav" TargetMode="External"/><Relationship Id="rId1" Type="http://schemas.microsoft.com/office/2007/relationships/media" Target="file:///C:\amira-3.1.1\DATA\Nucleosome%20files\AAA%20FINAL%20STRUCTURE\Animations_notahelix%202013\non_helix_Presentation_1_2022\Package%20presentation%20-%202022\slide_312.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12.xml"/></Relationships>
</file>

<file path=ppt/slides/_rels/slide31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13.wav" TargetMode="External"/><Relationship Id="rId1" Type="http://schemas.microsoft.com/office/2007/relationships/media" Target="file:///C:\amira-3.1.1\DATA\Nucleosome%20files\AAA%20FINAL%20STRUCTURE\Animations_notahelix%202013\non_helix_Presentation_1_2022\Package%20presentation%20-%202022\slide_313.wav" TargetMode="Externa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notesSlide" Target="../notesSlides/notesSlide313.xml"/></Relationships>
</file>

<file path=ppt/slides/_rels/slide3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14.wav" TargetMode="External"/><Relationship Id="rId1" Type="http://schemas.microsoft.com/office/2007/relationships/media" Target="file:///C:\amira-3.1.1\DATA\Nucleosome%20files\AAA%20FINAL%20STRUCTURE\Animations_notahelix%202013\non_helix_Presentation_1_2022\Package%20presentation%20-%202022\slide_314.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14.xml"/></Relationships>
</file>

<file path=ppt/slides/_rels/slide3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15.wav" TargetMode="External"/><Relationship Id="rId1" Type="http://schemas.microsoft.com/office/2007/relationships/media" Target="file:///C:\amira-3.1.1\DATA\Nucleosome%20files\AAA%20FINAL%20STRUCTURE\Animations_notahelix%202013\non_helix_Presentation_1_2022\Package%20presentation%20-%202022\slide_315.wav" TargetMode="External"/><Relationship Id="rId6" Type="http://schemas.openxmlformats.org/officeDocument/2006/relationships/image" Target="../media/image7.png"/><Relationship Id="rId5" Type="http://schemas.openxmlformats.org/officeDocument/2006/relationships/image" Target="../media/image127.jpeg"/><Relationship Id="rId4" Type="http://schemas.openxmlformats.org/officeDocument/2006/relationships/notesSlide" Target="../notesSlides/notesSlide315.xml"/></Relationships>
</file>

<file path=ppt/slides/_rels/slide3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16.wav" TargetMode="External"/><Relationship Id="rId1" Type="http://schemas.microsoft.com/office/2007/relationships/media" Target="file:///C:\amira-3.1.1\DATA\Nucleosome%20files\AAA%20FINAL%20STRUCTURE\Animations_notahelix%202013\non_helix_Presentation_1_2022\Package%20presentation%20-%202022\slide_316.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16.xml"/></Relationships>
</file>

<file path=ppt/slides/_rels/slide3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17.wav" TargetMode="External"/><Relationship Id="rId1" Type="http://schemas.microsoft.com/office/2007/relationships/media" Target="file:///C:\amira-3.1.1\DATA\Nucleosome%20files\AAA%20FINAL%20STRUCTURE\Animations_notahelix%202013\non_helix_Presentation_1_2022\Package%20presentation%20-%202022\slide_317.wav" TargetMode="External"/><Relationship Id="rId6" Type="http://schemas.openxmlformats.org/officeDocument/2006/relationships/image" Target="../media/image7.png"/><Relationship Id="rId5" Type="http://schemas.openxmlformats.org/officeDocument/2006/relationships/image" Target="../media/image104.jpeg"/><Relationship Id="rId4" Type="http://schemas.openxmlformats.org/officeDocument/2006/relationships/notesSlide" Target="../notesSlides/notesSlide317.xml"/></Relationships>
</file>

<file path=ppt/slides/_rels/slide3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18.wav" TargetMode="External"/><Relationship Id="rId1" Type="http://schemas.microsoft.com/office/2007/relationships/media" Target="file:///C:\amira-3.1.1\DATA\Nucleosome%20files\AAA%20FINAL%20STRUCTURE\Animations_notahelix%202013\non_helix_Presentation_1_2022\Package%20presentation%20-%202022\slide_318.wav" TargetMode="External"/><Relationship Id="rId6" Type="http://schemas.openxmlformats.org/officeDocument/2006/relationships/image" Target="../media/image7.png"/><Relationship Id="rId5" Type="http://schemas.openxmlformats.org/officeDocument/2006/relationships/image" Target="../media/image128.jpeg"/><Relationship Id="rId4" Type="http://schemas.openxmlformats.org/officeDocument/2006/relationships/notesSlide" Target="../notesSlides/notesSlide318.xml"/></Relationships>
</file>

<file path=ppt/slides/_rels/slide3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19.wav" TargetMode="External"/><Relationship Id="rId1" Type="http://schemas.microsoft.com/office/2007/relationships/media" Target="file:///C:\amira-3.1.1\DATA\Nucleosome%20files\AAA%20FINAL%20STRUCTURE\Animations_notahelix%202013\non_helix_Presentation_1_2022\Package%20presentation%20-%202022\slide_319.wav" TargetMode="External"/><Relationship Id="rId6" Type="http://schemas.openxmlformats.org/officeDocument/2006/relationships/image" Target="../media/image7.png"/><Relationship Id="rId5" Type="http://schemas.openxmlformats.org/officeDocument/2006/relationships/image" Target="../media/image128.jpeg"/><Relationship Id="rId4" Type="http://schemas.openxmlformats.org/officeDocument/2006/relationships/notesSlide" Target="../notesSlides/notesSlide31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2.wav" TargetMode="External"/><Relationship Id="rId1" Type="http://schemas.microsoft.com/office/2007/relationships/media" Target="file:///C:\amira-3.1.1\DATA\Nucleosome%20files\AAA%20FINAL%20STRUCTURE\Animations_notahelix%202013\non_helix_Presentation_12-2021\Package%20presentation\slide_32.wav" TargetMode="Externa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32.xml"/></Relationships>
</file>

<file path=ppt/slides/_rels/slide32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0.wav" TargetMode="External"/><Relationship Id="rId1" Type="http://schemas.microsoft.com/office/2007/relationships/media" Target="file:///C:\amira-3.1.1\DATA\Nucleosome%20files\AAA%20FINAL%20STRUCTURE\Animations_notahelix%202013\non_helix_Presentation_1_2022\Package%20presentation%20-%202022\slide_320.wav" TargetMode="External"/><Relationship Id="rId6" Type="http://schemas.openxmlformats.org/officeDocument/2006/relationships/image" Target="../media/image7.png"/><Relationship Id="rId5" Type="http://schemas.openxmlformats.org/officeDocument/2006/relationships/image" Target="../media/image129.jpeg"/><Relationship Id="rId4" Type="http://schemas.openxmlformats.org/officeDocument/2006/relationships/notesSlide" Target="../notesSlides/notesSlide320.xml"/></Relationships>
</file>

<file path=ppt/slides/_rels/slide32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1.wav" TargetMode="External"/><Relationship Id="rId1" Type="http://schemas.microsoft.com/office/2007/relationships/media" Target="file:///C:\amira-3.1.1\DATA\Nucleosome%20files\AAA%20FINAL%20STRUCTURE\Animations_notahelix%202013\non_helix_Presentation_1_2022\Package%20presentation%20-%202022\slide_321.wav" TargetMode="External"/><Relationship Id="rId6" Type="http://schemas.openxmlformats.org/officeDocument/2006/relationships/image" Target="../media/image7.png"/><Relationship Id="rId5" Type="http://schemas.openxmlformats.org/officeDocument/2006/relationships/image" Target="../media/image129.jpeg"/><Relationship Id="rId4" Type="http://schemas.openxmlformats.org/officeDocument/2006/relationships/notesSlide" Target="../notesSlides/notesSlide321.xml"/></Relationships>
</file>

<file path=ppt/slides/_rels/slide32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2.wav" TargetMode="External"/><Relationship Id="rId1" Type="http://schemas.microsoft.com/office/2007/relationships/media" Target="file:///C:\amira-3.1.1\DATA\Nucleosome%20files\AAA%20FINAL%20STRUCTURE\Animations_notahelix%202013\non_helix_Presentation_1_2022\Package%20presentation%20-%202022\slide_322.wav" TargetMode="External"/><Relationship Id="rId6" Type="http://schemas.openxmlformats.org/officeDocument/2006/relationships/image" Target="../media/image7.png"/><Relationship Id="rId5" Type="http://schemas.openxmlformats.org/officeDocument/2006/relationships/image" Target="../media/image129.jpeg"/><Relationship Id="rId4" Type="http://schemas.openxmlformats.org/officeDocument/2006/relationships/notesSlide" Target="../notesSlides/notesSlide322.xml"/></Relationships>
</file>

<file path=ppt/slides/_rels/slide3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23.wav" TargetMode="External"/><Relationship Id="rId1" Type="http://schemas.microsoft.com/office/2007/relationships/media" Target="file:///C:\amira-3.1.1\DATA\Nucleosome%20files\AAA%20FINAL%20STRUCTURE\Animations_notahelix%202013\non_helix_Presentation_1_2022\Package%20presentation%20-%202022\slide_32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23.xml"/></Relationships>
</file>

<file path=ppt/slides/_rels/slide32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24.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24.wav" TargetMode="External"/><Relationship Id="rId1" Type="http://schemas.openxmlformats.org/officeDocument/2006/relationships/themeOverride" Target="../theme/themeOverride45.xml"/><Relationship Id="rId6" Type="http://schemas.openxmlformats.org/officeDocument/2006/relationships/image" Target="../media/image7.png"/><Relationship Id="rId5" Type="http://schemas.openxmlformats.org/officeDocument/2006/relationships/notesSlide" Target="../notesSlides/notesSlide324.xml"/><Relationship Id="rId4"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25.wav" TargetMode="External"/><Relationship Id="rId1" Type="http://schemas.microsoft.com/office/2007/relationships/media" Target="file:///C:\amira-3.1.1\DATA\Nucleosome%20files\AAA%20FINAL%20STRUCTURE\Animations_notahelix%202013\non_helix_Presentation_1_2022\Package%20presentation%20-%202022\slide_325.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25.xml"/></Relationships>
</file>

<file path=ppt/slides/_rels/slide32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6.wav" TargetMode="External"/><Relationship Id="rId1" Type="http://schemas.microsoft.com/office/2007/relationships/media" Target="file:///C:\amira-3.1.1\DATA\Nucleosome%20files\AAA%20FINAL%20STRUCTURE\Animations_notahelix%202013\non_helix_Presentation_1_2022\Package%20presentation%20-%202022\slide_326.wav" TargetMode="External"/><Relationship Id="rId6" Type="http://schemas.openxmlformats.org/officeDocument/2006/relationships/image" Target="../media/image7.png"/><Relationship Id="rId5" Type="http://schemas.openxmlformats.org/officeDocument/2006/relationships/image" Target="../media/image130.jpeg"/><Relationship Id="rId4" Type="http://schemas.openxmlformats.org/officeDocument/2006/relationships/notesSlide" Target="../notesSlides/notesSlide326.xml"/></Relationships>
</file>

<file path=ppt/slides/_rels/slide3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amira-3.1.1\DATA\Nucleosome%20files\AAA%20FINAL%20STRUCTURE\Animations_notahelix%202013\non_helix_Presentation_1_2022\Package%20presentation%20-%202022\wheel.avi" TargetMode="External"/><Relationship Id="rId1" Type="http://schemas.microsoft.com/office/2007/relationships/media" Target="file:///C:\amira-3.1.1\DATA\Nucleosome%20files\AAA%20FINAL%20STRUCTURE\Animations_notahelix%202013\non_helix_Presentation_1_2022\Package%20presentation%20-%202022\wheel.avi" TargetMode="External"/><Relationship Id="rId6" Type="http://schemas.openxmlformats.org/officeDocument/2006/relationships/slide" Target="slide6.xml"/><Relationship Id="rId5" Type="http://schemas.openxmlformats.org/officeDocument/2006/relationships/image" Target="../media/image131.png"/><Relationship Id="rId4" Type="http://schemas.openxmlformats.org/officeDocument/2006/relationships/notesSlide" Target="../notesSlides/notesSlide327.xml"/></Relationships>
</file>

<file path=ppt/slides/_rels/slide32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8.wav" TargetMode="External"/><Relationship Id="rId1" Type="http://schemas.microsoft.com/office/2007/relationships/media" Target="file:///C:\amira-3.1.1\DATA\Nucleosome%20files\AAA%20FINAL%20STRUCTURE\Animations_notahelix%202013\non_helix_Presentation_1_2022\Package%20presentation%20-%202022\slide_328.wav" TargetMode="External"/><Relationship Id="rId6" Type="http://schemas.openxmlformats.org/officeDocument/2006/relationships/image" Target="../media/image7.png"/><Relationship Id="rId5" Type="http://schemas.openxmlformats.org/officeDocument/2006/relationships/image" Target="../media/image132.jpeg"/><Relationship Id="rId4" Type="http://schemas.openxmlformats.org/officeDocument/2006/relationships/notesSlide" Target="../notesSlides/notesSlide328.xml"/></Relationships>
</file>

<file path=ppt/slides/_rels/slide32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29.wav" TargetMode="External"/><Relationship Id="rId1" Type="http://schemas.microsoft.com/office/2007/relationships/media" Target="file:///C:\amira-3.1.1\DATA\Nucleosome%20files\AAA%20FINAL%20STRUCTURE\Animations_notahelix%202013\non_helix_Presentation_1_2022\Package%20presentation%20-%202022\slide_329.wav" TargetMode="External"/><Relationship Id="rId6" Type="http://schemas.openxmlformats.org/officeDocument/2006/relationships/image" Target="../media/image7.png"/><Relationship Id="rId5" Type="http://schemas.openxmlformats.org/officeDocument/2006/relationships/image" Target="../media/image127.jpeg"/><Relationship Id="rId4" Type="http://schemas.openxmlformats.org/officeDocument/2006/relationships/notesSlide" Target="../notesSlides/notesSlide3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3.wav" TargetMode="External"/><Relationship Id="rId1" Type="http://schemas.microsoft.com/office/2007/relationships/media" Target="file:///C:\amira-3.1.1\DATA\Nucleosome%20files\AAA%20FINAL%20STRUCTURE\Animations_notahelix%202013\non_helix_Presentation_12-2021\Package%20presentation\slide_33.wav" TargetMode="Externa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33.xml"/></Relationships>
</file>

<file path=ppt/slides/_rels/slide33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0.wav" TargetMode="External"/><Relationship Id="rId1" Type="http://schemas.microsoft.com/office/2007/relationships/media" Target="file:///C:\amira-3.1.1\DATA\Nucleosome%20files\AAA%20FINAL%20STRUCTURE\Animations_notahelix%202013\non_helix_Presentation_1_2022\Package%20presentation%20-%202022\slide_330.wav" TargetMode="External"/><Relationship Id="rId6" Type="http://schemas.openxmlformats.org/officeDocument/2006/relationships/image" Target="../media/image7.png"/><Relationship Id="rId5" Type="http://schemas.openxmlformats.org/officeDocument/2006/relationships/image" Target="../media/image133.jpeg"/><Relationship Id="rId4" Type="http://schemas.openxmlformats.org/officeDocument/2006/relationships/notesSlide" Target="../notesSlides/notesSlide330.xml"/></Relationships>
</file>

<file path=ppt/slides/_rels/slide33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1.wav" TargetMode="External"/><Relationship Id="rId1" Type="http://schemas.microsoft.com/office/2007/relationships/media" Target="file:///C:\amira-3.1.1\DATA\Nucleosome%20files\AAA%20FINAL%20STRUCTURE\Animations_notahelix%202013\non_helix_Presentation_1_2022\Package%20presentation%20-%202022\slide_331.wav" TargetMode="External"/><Relationship Id="rId6" Type="http://schemas.openxmlformats.org/officeDocument/2006/relationships/image" Target="../media/image7.png"/><Relationship Id="rId5" Type="http://schemas.openxmlformats.org/officeDocument/2006/relationships/image" Target="../media/image133.jpeg"/><Relationship Id="rId4" Type="http://schemas.openxmlformats.org/officeDocument/2006/relationships/notesSlide" Target="../notesSlides/notesSlide331.xml"/></Relationships>
</file>

<file path=ppt/slides/_rels/slide33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2.wav" TargetMode="External"/><Relationship Id="rId1" Type="http://schemas.microsoft.com/office/2007/relationships/media" Target="file:///C:\amira-3.1.1\DATA\Nucleosome%20files\AAA%20FINAL%20STRUCTURE\Animations_notahelix%202013\non_helix_Presentation_1_2022\Package%20presentation%20-%202022\slide_332.wav" TargetMode="External"/><Relationship Id="rId6" Type="http://schemas.openxmlformats.org/officeDocument/2006/relationships/image" Target="../media/image7.png"/><Relationship Id="rId5" Type="http://schemas.openxmlformats.org/officeDocument/2006/relationships/image" Target="../media/image133.jpeg"/><Relationship Id="rId4" Type="http://schemas.openxmlformats.org/officeDocument/2006/relationships/notesSlide" Target="../notesSlides/notesSlide332.xml"/></Relationships>
</file>

<file path=ppt/slides/_rels/slide33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3.wav" TargetMode="External"/><Relationship Id="rId1" Type="http://schemas.microsoft.com/office/2007/relationships/media" Target="file:///C:\amira-3.1.1\DATA\Nucleosome%20files\AAA%20FINAL%20STRUCTURE\Animations_notahelix%202013\non_helix_Presentation_1_2022\Package%20presentation%20-%202022\slide_333.wav" TargetMode="External"/><Relationship Id="rId6" Type="http://schemas.openxmlformats.org/officeDocument/2006/relationships/image" Target="../media/image7.png"/><Relationship Id="rId5" Type="http://schemas.openxmlformats.org/officeDocument/2006/relationships/image" Target="../media/image133.jpeg"/><Relationship Id="rId4" Type="http://schemas.openxmlformats.org/officeDocument/2006/relationships/notesSlide" Target="../notesSlides/notesSlide333.xml"/></Relationships>
</file>

<file path=ppt/slides/_rels/slide33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4.wav" TargetMode="External"/><Relationship Id="rId1" Type="http://schemas.microsoft.com/office/2007/relationships/media" Target="file:///C:\amira-3.1.1\DATA\Nucleosome%20files\AAA%20FINAL%20STRUCTURE\Animations_notahelix%202013\non_helix_Presentation_1_2022\Package%20presentation%20-%202022\slide_334.wav" TargetMode="External"/><Relationship Id="rId6" Type="http://schemas.openxmlformats.org/officeDocument/2006/relationships/image" Target="../media/image7.png"/><Relationship Id="rId5" Type="http://schemas.openxmlformats.org/officeDocument/2006/relationships/image" Target="../media/image133.jpeg"/><Relationship Id="rId4" Type="http://schemas.openxmlformats.org/officeDocument/2006/relationships/notesSlide" Target="../notesSlides/notesSlide334.xml"/></Relationships>
</file>

<file path=ppt/slides/_rels/slide33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5.wav" TargetMode="External"/><Relationship Id="rId1" Type="http://schemas.microsoft.com/office/2007/relationships/media" Target="file:///C:\amira-3.1.1\DATA\Nucleosome%20files\AAA%20FINAL%20STRUCTURE\Animations_notahelix%202013\non_helix_Presentation_1_2022\Package%20presentation%20-%202022\slide_335.wav" TargetMode="External"/><Relationship Id="rId6" Type="http://schemas.openxmlformats.org/officeDocument/2006/relationships/image" Target="../media/image7.png"/><Relationship Id="rId5" Type="http://schemas.openxmlformats.org/officeDocument/2006/relationships/image" Target="../media/image134.jpeg"/><Relationship Id="rId4" Type="http://schemas.openxmlformats.org/officeDocument/2006/relationships/notesSlide" Target="../notesSlides/notesSlide335.xml"/></Relationships>
</file>

<file path=ppt/slides/_rels/slide33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6.wav" TargetMode="External"/><Relationship Id="rId1" Type="http://schemas.microsoft.com/office/2007/relationships/media" Target="file:///C:\amira-3.1.1\DATA\Nucleosome%20files\AAA%20FINAL%20STRUCTURE\Animations_notahelix%202013\non_helix_Presentation_1_2022\Package%20presentation%20-%202022\slide_336.wav" TargetMode="External"/><Relationship Id="rId6" Type="http://schemas.openxmlformats.org/officeDocument/2006/relationships/image" Target="../media/image7.png"/><Relationship Id="rId5" Type="http://schemas.openxmlformats.org/officeDocument/2006/relationships/image" Target="../media/image134.jpeg"/><Relationship Id="rId4" Type="http://schemas.openxmlformats.org/officeDocument/2006/relationships/notesSlide" Target="../notesSlides/notesSlide336.xml"/></Relationships>
</file>

<file path=ppt/slides/_rels/slide33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7.wav" TargetMode="External"/><Relationship Id="rId1" Type="http://schemas.microsoft.com/office/2007/relationships/media" Target="file:///C:\amira-3.1.1\DATA\Nucleosome%20files\AAA%20FINAL%20STRUCTURE\Animations_notahelix%202013\non_helix_Presentation_1_2022\Package%20presentation%20-%202022\slide_337.wav" TargetMode="External"/><Relationship Id="rId6" Type="http://schemas.openxmlformats.org/officeDocument/2006/relationships/image" Target="../media/image7.png"/><Relationship Id="rId5" Type="http://schemas.openxmlformats.org/officeDocument/2006/relationships/image" Target="../media/image134.jpeg"/><Relationship Id="rId4" Type="http://schemas.openxmlformats.org/officeDocument/2006/relationships/notesSlide" Target="../notesSlides/notesSlide337.xml"/></Relationships>
</file>

<file path=ppt/slides/_rels/slide33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8.wav" TargetMode="External"/><Relationship Id="rId1" Type="http://schemas.microsoft.com/office/2007/relationships/media" Target="file:///C:\amira-3.1.1\DATA\Nucleosome%20files\AAA%20FINAL%20STRUCTURE\Animations_notahelix%202013\non_helix_Presentation_1_2022\Package%20presentation%20-%202022\slide_338.wav" TargetMode="External"/><Relationship Id="rId6" Type="http://schemas.openxmlformats.org/officeDocument/2006/relationships/image" Target="../media/image7.png"/><Relationship Id="rId5" Type="http://schemas.openxmlformats.org/officeDocument/2006/relationships/image" Target="../media/image134.jpeg"/><Relationship Id="rId4" Type="http://schemas.openxmlformats.org/officeDocument/2006/relationships/notesSlide" Target="../notesSlides/notesSlide338.xml"/></Relationships>
</file>

<file path=ppt/slides/_rels/slide33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39.wav" TargetMode="External"/><Relationship Id="rId1" Type="http://schemas.microsoft.com/office/2007/relationships/media" Target="file:///C:\amira-3.1.1\DATA\Nucleosome%20files\AAA%20FINAL%20STRUCTURE\Animations_notahelix%202013\non_helix_Presentation_1_2022\Package%20presentation%20-%202022\slide_339.wav" TargetMode="External"/><Relationship Id="rId6" Type="http://schemas.openxmlformats.org/officeDocument/2006/relationships/image" Target="../media/image7.png"/><Relationship Id="rId5" Type="http://schemas.openxmlformats.org/officeDocument/2006/relationships/image" Target="../media/image127.jpeg"/><Relationship Id="rId4" Type="http://schemas.openxmlformats.org/officeDocument/2006/relationships/notesSlide" Target="../notesSlides/notesSlide33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4.wav" TargetMode="External"/><Relationship Id="rId1" Type="http://schemas.microsoft.com/office/2007/relationships/media" Target="file:///C:\amira-3.1.1\DATA\Nucleosome%20files\AAA%20FINAL%20STRUCTURE\Animations_notahelix%202013\non_helix_Presentation_12-2021\Package%20presentation\slide_34.wav" TargetMode="Externa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34.xml"/></Relationships>
</file>

<file path=ppt/slides/_rels/slide3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40.wav" TargetMode="External"/><Relationship Id="rId1" Type="http://schemas.microsoft.com/office/2007/relationships/media" Target="file:///C:\amira-3.1.1\DATA\Nucleosome%20files\AAA%20FINAL%20STRUCTURE\Animations_notahelix%202013\non_helix_Presentation_1_2022\Package%20presentation%20-%202022\slide_34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40.xml"/></Relationships>
</file>

<file path=ppt/slides/_rels/slide3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41.wav" TargetMode="External"/><Relationship Id="rId1" Type="http://schemas.microsoft.com/office/2007/relationships/media" Target="file:///C:\amira-3.1.1\DATA\Nucleosome%20files\AAA%20FINAL%20STRUCTURE\Animations_notahelix%202013\non_helix_Presentation_1_2022\Package%20presentation%20-%202022\slide_341.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41.xml"/></Relationships>
</file>

<file path=ppt/slides/_rels/slide3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42.wav" TargetMode="External"/><Relationship Id="rId1" Type="http://schemas.microsoft.com/office/2007/relationships/media" Target="file:///C:\amira-3.1.1\DATA\Nucleosome%20files\AAA%20FINAL%20STRUCTURE\Animations_notahelix%202013\non_helix_Presentation_1_2022\Package%20presentation%20-%202022\slide_34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42.xml"/></Relationships>
</file>

<file path=ppt/slides/_rels/slide34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43.wav" TargetMode="External"/><Relationship Id="rId1" Type="http://schemas.microsoft.com/office/2007/relationships/media" Target="file:///C:\amira-3.1.1\DATA\Nucleosome%20files\AAA%20FINAL%20STRUCTURE\Animations_notahelix%202013\non_helix_Presentation_1_2022\Package%20presentation%20-%202022\slide_343.wav" TargetMode="External"/><Relationship Id="rId6" Type="http://schemas.openxmlformats.org/officeDocument/2006/relationships/image" Target="../media/image7.png"/><Relationship Id="rId5" Type="http://schemas.openxmlformats.org/officeDocument/2006/relationships/image" Target="../media/image135.jpeg"/><Relationship Id="rId4" Type="http://schemas.openxmlformats.org/officeDocument/2006/relationships/notesSlide" Target="../notesSlides/notesSlide343.xml"/></Relationships>
</file>

<file path=ppt/slides/_rels/slide34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44.wav" TargetMode="External"/><Relationship Id="rId1" Type="http://schemas.microsoft.com/office/2007/relationships/media" Target="file:///C:\amira-3.1.1\DATA\Nucleosome%20files\AAA%20FINAL%20STRUCTURE\Animations_notahelix%202013\non_helix_Presentation_1_2022\Package%20presentation%20-%202022\slide_344.wav" TargetMode="External"/><Relationship Id="rId6" Type="http://schemas.openxmlformats.org/officeDocument/2006/relationships/image" Target="../media/image7.png"/><Relationship Id="rId5" Type="http://schemas.openxmlformats.org/officeDocument/2006/relationships/image" Target="../media/image135.jpeg"/><Relationship Id="rId4" Type="http://schemas.openxmlformats.org/officeDocument/2006/relationships/notesSlide" Target="../notesSlides/notesSlide344.xml"/></Relationships>
</file>

<file path=ppt/slides/_rels/slide34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45.wav" TargetMode="External"/><Relationship Id="rId1" Type="http://schemas.microsoft.com/office/2007/relationships/media" Target="file:///C:\amira-3.1.1\DATA\Nucleosome%20files\AAA%20FINAL%20STRUCTURE\Animations_notahelix%202013\non_helix_Presentation_1_2022\Package%20presentation%20-%202022\slide_345.wav" TargetMode="External"/><Relationship Id="rId6" Type="http://schemas.openxmlformats.org/officeDocument/2006/relationships/image" Target="../media/image7.png"/><Relationship Id="rId5" Type="http://schemas.openxmlformats.org/officeDocument/2006/relationships/image" Target="../media/image135.jpeg"/><Relationship Id="rId4" Type="http://schemas.openxmlformats.org/officeDocument/2006/relationships/notesSlide" Target="../notesSlides/notesSlide345.xml"/></Relationships>
</file>

<file path=ppt/slides/_rels/slide346.xml.rels><?xml version="1.0" encoding="UTF-8" standalone="yes"?>
<Relationships xmlns="http://schemas.openxmlformats.org/package/2006/relationships"><Relationship Id="rId3" Type="http://schemas.openxmlformats.org/officeDocument/2006/relationships/notesSlide" Target="../notesSlides/notesSlide346.xml"/><Relationship Id="rId2" Type="http://schemas.openxmlformats.org/officeDocument/2006/relationships/slideLayout" Target="../slideLayouts/slideLayout7.xml"/><Relationship Id="rId1" Type="http://schemas.openxmlformats.org/officeDocument/2006/relationships/themeOverride" Target="../theme/themeOverride46.xml"/><Relationship Id="rId4" Type="http://schemas.openxmlformats.org/officeDocument/2006/relationships/slide" Target="slide6.xml"/></Relationships>
</file>

<file path=ppt/slides/_rels/slide3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_2022\Package%20presentation%20-%202022\slide_347.wav" TargetMode="External"/><Relationship Id="rId1" Type="http://schemas.microsoft.com/office/2007/relationships/media" Target="file:///C:\amira-3.1.1\DATA\Nucleosome%20files\AAA%20FINAL%20STRUCTURE\Animations_notahelix%202013\non_helix_Presentation_1_2022\Package%20presentation%20-%202022\slide_34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47.xml"/></Relationships>
</file>

<file path=ppt/slides/_rels/slide3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48.wav" TargetMode="External"/><Relationship Id="rId1" Type="http://schemas.microsoft.com/office/2007/relationships/media" Target="file:///C:\amira-3.1.1\DATA\Nucleosome%20files\AAA%20FINAL%20STRUCTURE\Animations_notahelix%202013\non_helix_Presentation_1_2022\Package%20presentation%20-%202022\slide_348.wav" TargetMode="External"/><Relationship Id="rId5" Type="http://schemas.openxmlformats.org/officeDocument/2006/relationships/image" Target="../media/image7.png"/><Relationship Id="rId4" Type="http://schemas.openxmlformats.org/officeDocument/2006/relationships/notesSlide" Target="../notesSlides/notesSlide348.xml"/></Relationships>
</file>

<file path=ppt/slides/_rels/slide3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49.wav" TargetMode="External"/><Relationship Id="rId1" Type="http://schemas.microsoft.com/office/2007/relationships/media" Target="file:///C:\amira-3.1.1\DATA\Nucleosome%20files\AAA%20FINAL%20STRUCTURE\Animations_notahelix%202013\non_helix_Presentation_1_2022\Package%20presentation%20-%202022\slide_349.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4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5.wav" TargetMode="External"/><Relationship Id="rId1" Type="http://schemas.microsoft.com/office/2007/relationships/media" Target="file:///C:\amira-3.1.1\DATA\Nucleosome%20files\AAA%20FINAL%20STRUCTURE\Animations_notahelix%202013\non_helix_Presentation_12-2021\Package%20presentation\slide_35.wav" TargetMode="Externa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35.xml"/></Relationships>
</file>

<file path=ppt/slides/_rels/slide35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50.wav" TargetMode="External"/><Relationship Id="rId1" Type="http://schemas.microsoft.com/office/2007/relationships/media" Target="file:///C:\amira-3.1.1\DATA\Nucleosome%20files\AAA%20FINAL%20STRUCTURE\Animations_notahelix%202013\non_helix_Presentation_1_2022\Package%20presentation%20-%202022\slide_350.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350.xml"/></Relationships>
</file>

<file path=ppt/slides/_rels/slide35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51.wav" TargetMode="External"/><Relationship Id="rId1" Type="http://schemas.microsoft.com/office/2007/relationships/media" Target="file:///C:\amira-3.1.1\DATA\Nucleosome%20files\AAA%20FINAL%20STRUCTURE\Animations_notahelix%202013\non_helix_Presentation_1_2022\Package%20presentation%20-%202022\slide_351.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351.xml"/></Relationships>
</file>

<file path=ppt/slides/_rels/slide35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52.wav" TargetMode="External"/><Relationship Id="rId1" Type="http://schemas.microsoft.com/office/2007/relationships/media" Target="file:///C:\amira-3.1.1\DATA\Nucleosome%20files\AAA%20FINAL%20STRUCTURE\Animations_notahelix%202013\non_helix_Presentation_1_2022\Package%20presentation%20-%202022\slide_352.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352.xml"/></Relationships>
</file>

<file path=ppt/slides/_rels/slide35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53.wav" TargetMode="External"/><Relationship Id="rId1" Type="http://schemas.microsoft.com/office/2007/relationships/media" Target="file:///C:\amira-3.1.1\DATA\Nucleosome%20files\AAA%20FINAL%20STRUCTURE\Animations_notahelix%202013\non_helix_Presentation_1_2022\Package%20presentation%20-%202022\slide_353.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353.xml"/></Relationships>
</file>

<file path=ppt/slides/_rels/slide35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354.wav" TargetMode="External"/><Relationship Id="rId1" Type="http://schemas.microsoft.com/office/2007/relationships/media" Target="file:///C:\amira-3.1.1\DATA\Nucleosome%20files\AAA%20FINAL%20STRUCTURE\Animations_notahelix%202013\non_helix_Presentation_1_2022\Package%20presentation%20-%202022\slide_354.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354.xml"/></Relationships>
</file>

<file path=ppt/slides/_rels/slide35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55.wav" TargetMode="External"/><Relationship Id="rId1" Type="http://schemas.microsoft.com/office/2007/relationships/media" Target="file:///C:\amira-3.1.1\DATA\Nucleosome%20files\AAA%20FINAL%20STRUCTURE\Animations_notahelix%202013\non_helix_Presentation_1_2022\Package%20presentation%20-%202022\slide_355.wav" TargetMode="External"/><Relationship Id="rId6" Type="http://schemas.openxmlformats.org/officeDocument/2006/relationships/image" Target="../media/image7.png"/><Relationship Id="rId5" Type="http://schemas.openxmlformats.org/officeDocument/2006/relationships/image" Target="../media/image137.jpeg"/><Relationship Id="rId4" Type="http://schemas.openxmlformats.org/officeDocument/2006/relationships/notesSlide" Target="../notesSlides/notesSlide355.xml"/></Relationships>
</file>

<file path=ppt/slides/_rels/slide35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56.wav" TargetMode="External"/><Relationship Id="rId1" Type="http://schemas.microsoft.com/office/2007/relationships/media" Target="file:///C:\amira-3.1.1\DATA\Nucleosome%20files\AAA%20FINAL%20STRUCTURE\Animations_notahelix%202013\non_helix_Presentation_1_2022\Package%20presentation%20-%202022\slide_356.wav" TargetMode="External"/><Relationship Id="rId6" Type="http://schemas.openxmlformats.org/officeDocument/2006/relationships/image" Target="../media/image7.png"/><Relationship Id="rId5" Type="http://schemas.openxmlformats.org/officeDocument/2006/relationships/image" Target="../media/image138.jpeg"/><Relationship Id="rId4" Type="http://schemas.openxmlformats.org/officeDocument/2006/relationships/notesSlide" Target="../notesSlides/notesSlide356.xml"/></Relationships>
</file>

<file path=ppt/slides/_rels/slide3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57.wav" TargetMode="External"/><Relationship Id="rId1" Type="http://schemas.microsoft.com/office/2007/relationships/media" Target="file:///C:\amira-3.1.1\DATA\Nucleosome%20files\AAA%20FINAL%20STRUCTURE\Animations_notahelix%202013\non_helix_Presentation_1_2022\Package%20presentation%20-%202022\slide_357.wav" TargetMode="External"/><Relationship Id="rId6" Type="http://schemas.openxmlformats.org/officeDocument/2006/relationships/image" Target="../media/image7.png"/><Relationship Id="rId5" Type="http://schemas.openxmlformats.org/officeDocument/2006/relationships/image" Target="../media/image138.jpeg"/><Relationship Id="rId4" Type="http://schemas.openxmlformats.org/officeDocument/2006/relationships/notesSlide" Target="../notesSlides/notesSlide357.xml"/></Relationships>
</file>

<file path=ppt/slides/_rels/slide3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58.wav" TargetMode="External"/><Relationship Id="rId1" Type="http://schemas.microsoft.com/office/2007/relationships/media" Target="file:///C:\amira-3.1.1\DATA\Nucleosome%20files\AAA%20FINAL%20STRUCTURE\Animations_notahelix%202013\non_helix_Presentation_1_2022\Package%20presentation%20-%202022\slide_358.wav" TargetMode="External"/><Relationship Id="rId5" Type="http://schemas.openxmlformats.org/officeDocument/2006/relationships/image" Target="../media/image7.png"/><Relationship Id="rId4" Type="http://schemas.openxmlformats.org/officeDocument/2006/relationships/notesSlide" Target="../notesSlides/notesSlide358.xml"/></Relationships>
</file>

<file path=ppt/slides/_rels/slide359.xml.rels><?xml version="1.0" encoding="UTF-8" standalone="yes"?>
<Relationships xmlns="http://schemas.openxmlformats.org/package/2006/relationships"><Relationship Id="rId3" Type="http://schemas.openxmlformats.org/officeDocument/2006/relationships/notesSlide" Target="../notesSlides/notesSlide359.xml"/><Relationship Id="rId2" Type="http://schemas.openxmlformats.org/officeDocument/2006/relationships/slideLayout" Target="../slideLayouts/slideLayout6.xml"/><Relationship Id="rId1" Type="http://schemas.openxmlformats.org/officeDocument/2006/relationships/themeOverride" Target="../theme/themeOverride47.xml"/><Relationship Id="rId4" Type="http://schemas.openxmlformats.org/officeDocument/2006/relationships/slide" Target="slide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6.wav" TargetMode="External"/><Relationship Id="rId1" Type="http://schemas.microsoft.com/office/2007/relationships/media" Target="file:///C:\amira-3.1.1\DATA\Nucleosome%20files\AAA%20FINAL%20STRUCTURE\Animations_notahelix%202013\non_helix_Presentation_12-2021\Package%20presentation\slide_36.wav" TargetMode="Externa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36.xml"/></Relationships>
</file>

<file path=ppt/slides/_rels/slide36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60.wav" TargetMode="External"/><Relationship Id="rId1" Type="http://schemas.microsoft.com/office/2007/relationships/media" Target="file:///C:\amira-3.1.1\DATA\Nucleosome%20files\AAA%20FINAL%20STRUCTURE\Animations_notahelix%202013\non_helix_Presentation_1_2022\Package%20presentation%20-%202022\slide_360.wav" TargetMode="External"/><Relationship Id="rId6" Type="http://schemas.openxmlformats.org/officeDocument/2006/relationships/image" Target="../media/image7.png"/><Relationship Id="rId5" Type="http://schemas.openxmlformats.org/officeDocument/2006/relationships/image" Target="../media/image139.jpeg"/><Relationship Id="rId4" Type="http://schemas.openxmlformats.org/officeDocument/2006/relationships/notesSlide" Target="../notesSlides/notesSlide360.xml"/></Relationships>
</file>

<file path=ppt/slides/_rels/slide3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1.wav" TargetMode="External"/><Relationship Id="rId1" Type="http://schemas.microsoft.com/office/2007/relationships/media" Target="file:///C:\amira-3.1.1\DATA\Nucleosome%20files\AAA%20FINAL%20STRUCTURE\Animations_notahelix%202013\non_helix_Presentation_1_2022\Package%20presentation%20-%202022\slide_361.wav" TargetMode="External"/><Relationship Id="rId5" Type="http://schemas.openxmlformats.org/officeDocument/2006/relationships/image" Target="../media/image7.png"/><Relationship Id="rId4" Type="http://schemas.openxmlformats.org/officeDocument/2006/relationships/notesSlide" Target="../notesSlides/notesSlide361.xml"/></Relationships>
</file>

<file path=ppt/slides/_rels/slide3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2.wav" TargetMode="External"/><Relationship Id="rId1" Type="http://schemas.microsoft.com/office/2007/relationships/media" Target="file:///C:\amira-3.1.1\DATA\Nucleosome%20files\AAA%20FINAL%20STRUCTURE\Animations_notahelix%202013\non_helix_Presentation_1_2022\Package%20presentation%20-%202022\slide_362.wav" TargetMode="External"/><Relationship Id="rId5" Type="http://schemas.openxmlformats.org/officeDocument/2006/relationships/image" Target="../media/image7.png"/><Relationship Id="rId4" Type="http://schemas.openxmlformats.org/officeDocument/2006/relationships/notesSlide" Target="../notesSlides/notesSlide362.xml"/></Relationships>
</file>

<file path=ppt/slides/_rels/slide3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3.wav" TargetMode="External"/><Relationship Id="rId1" Type="http://schemas.microsoft.com/office/2007/relationships/media" Target="file:///C:\amira-3.1.1\DATA\Nucleosome%20files\AAA%20FINAL%20STRUCTURE\Animations_notahelix%202013\non_helix_Presentation_1_2022\Package%20presentation%20-%202022\slide_36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63.xml"/></Relationships>
</file>

<file path=ppt/slides/_rels/slide3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4.wav" TargetMode="External"/><Relationship Id="rId1" Type="http://schemas.microsoft.com/office/2007/relationships/media" Target="file:///C:\amira-3.1.1\DATA\Nucleosome%20files\AAA%20FINAL%20STRUCTURE\Animations_notahelix%202013\non_helix_Presentation_1_2022\Package%20presentation%20-%202022\slide_364.wav" TargetMode="External"/><Relationship Id="rId5" Type="http://schemas.openxmlformats.org/officeDocument/2006/relationships/image" Target="../media/image7.png"/><Relationship Id="rId4" Type="http://schemas.openxmlformats.org/officeDocument/2006/relationships/notesSlide" Target="../notesSlides/notesSlide364.xml"/></Relationships>
</file>

<file path=ppt/slides/_rels/slide3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5.wav" TargetMode="External"/><Relationship Id="rId1" Type="http://schemas.microsoft.com/office/2007/relationships/media" Target="file:///C:\amira-3.1.1\DATA\Nucleosome%20files\AAA%20FINAL%20STRUCTURE\Animations_notahelix%202013\non_helix_Presentation_1_2022\Package%20presentation%20-%202022\slide_365.wav" TargetMode="External"/><Relationship Id="rId5" Type="http://schemas.openxmlformats.org/officeDocument/2006/relationships/image" Target="../media/image7.png"/><Relationship Id="rId4" Type="http://schemas.openxmlformats.org/officeDocument/2006/relationships/notesSlide" Target="../notesSlides/notesSlide365.xml"/></Relationships>
</file>

<file path=ppt/slides/_rels/slide3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66.wav" TargetMode="External"/><Relationship Id="rId1" Type="http://schemas.microsoft.com/office/2007/relationships/media" Target="file:///C:\amira-3.1.1\DATA\Nucleosome%20files\AAA%20FINAL%20STRUCTURE\Animations_notahelix%202013\non_helix_Presentation_1_2022\Package%20presentation%20-%202022\slide_366.wav" TargetMode="External"/><Relationship Id="rId5" Type="http://schemas.openxmlformats.org/officeDocument/2006/relationships/image" Target="../media/image7.png"/><Relationship Id="rId4" Type="http://schemas.openxmlformats.org/officeDocument/2006/relationships/notesSlide" Target="../notesSlides/notesSlide366.xml"/></Relationships>
</file>

<file path=ppt/slides/_rels/slide36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67.wav" TargetMode="External"/><Relationship Id="rId1" Type="http://schemas.microsoft.com/office/2007/relationships/media" Target="file:///C:\amira-3.1.1\DATA\Nucleosome%20files\AAA%20FINAL%20STRUCTURE\Animations_notahelix%202013\non_helix_Presentation_1_2022\Package%20presentation%20-%202022\slide_367.wav" TargetMode="External"/><Relationship Id="rId6" Type="http://schemas.openxmlformats.org/officeDocument/2006/relationships/image" Target="../media/image7.png"/><Relationship Id="rId5" Type="http://schemas.openxmlformats.org/officeDocument/2006/relationships/image" Target="../media/image86.jpeg"/><Relationship Id="rId4" Type="http://schemas.openxmlformats.org/officeDocument/2006/relationships/notesSlide" Target="../notesSlides/notesSlide367.xml"/></Relationships>
</file>

<file path=ppt/slides/_rels/slide36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68.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68.wav" TargetMode="External"/><Relationship Id="rId1" Type="http://schemas.openxmlformats.org/officeDocument/2006/relationships/themeOverride" Target="../theme/themeOverride48.xml"/><Relationship Id="rId6" Type="http://schemas.openxmlformats.org/officeDocument/2006/relationships/image" Target="../media/image140.jpeg"/><Relationship Id="rId5" Type="http://schemas.openxmlformats.org/officeDocument/2006/relationships/notesSlide" Target="../notesSlides/notesSlide368.xml"/><Relationship Id="rId4" Type="http://schemas.openxmlformats.org/officeDocument/2006/relationships/slideLayout" Target="../slideLayouts/slideLayout7.xml"/></Relationships>
</file>

<file path=ppt/slides/_rels/slide36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69.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69.wav" TargetMode="External"/><Relationship Id="rId1" Type="http://schemas.openxmlformats.org/officeDocument/2006/relationships/themeOverride" Target="../theme/themeOverride49.xml"/><Relationship Id="rId6" Type="http://schemas.openxmlformats.org/officeDocument/2006/relationships/image" Target="../media/image141.png"/><Relationship Id="rId5" Type="http://schemas.openxmlformats.org/officeDocument/2006/relationships/notesSlide" Target="../notesSlides/notesSlide369.xml"/><Relationship Id="rId4"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7.wav" TargetMode="External"/><Relationship Id="rId1" Type="http://schemas.microsoft.com/office/2007/relationships/media" Target="file:///C:\amira-3.1.1\DATA\Nucleosome%20files\AAA%20FINAL%20STRUCTURE\Animations_notahelix%202013\non_helix_Presentation_12-2021\Package%20presentation\slide_37.wav" TargetMode="External"/><Relationship Id="rId5" Type="http://schemas.openxmlformats.org/officeDocument/2006/relationships/image" Target="../media/image7.png"/><Relationship Id="rId4" Type="http://schemas.openxmlformats.org/officeDocument/2006/relationships/notesSlide" Target="../notesSlides/notesSlide37.xml"/></Relationships>
</file>

<file path=ppt/slides/_rels/slide370.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video" Target="file:///C:\amira-3.1.1\DATA\Nucleosome%20files\AAA%20FINAL%20STRUCTURE\Animations_notahelix%202013\non_helix_Presentation_1_2022\Package%20presentation%20-%202022\wu-CD_only.avi" TargetMode="External"/><Relationship Id="rId7" Type="http://schemas.openxmlformats.org/officeDocument/2006/relationships/notesSlide" Target="../notesSlides/notesSlide370.xml"/><Relationship Id="rId2" Type="http://schemas.microsoft.com/office/2007/relationships/media" Target="file:///C:\amira-3.1.1\DATA\Nucleosome%20files\AAA%20FINAL%20STRUCTURE\Animations_notahelix%202013\non_helix_Presentation_1_2022\Package%20presentation%20-%202022\wu-CD_only.avi" TargetMode="External"/><Relationship Id="rId1" Type="http://schemas.openxmlformats.org/officeDocument/2006/relationships/themeOverride" Target="../theme/themeOverride50.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_2022\Package%20presentation%20-%202022\slide_370.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_2022\Package%20presentation%20-%202022\slide_370.wav" TargetMode="External"/><Relationship Id="rId9" Type="http://schemas.openxmlformats.org/officeDocument/2006/relationships/image" Target="../media/image7.png"/></Relationships>
</file>

<file path=ppt/slides/_rels/slide37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71.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71.wav" TargetMode="External"/><Relationship Id="rId1" Type="http://schemas.openxmlformats.org/officeDocument/2006/relationships/themeOverride" Target="../theme/themeOverride51.xml"/><Relationship Id="rId6" Type="http://schemas.openxmlformats.org/officeDocument/2006/relationships/image" Target="../media/image143.png"/><Relationship Id="rId5" Type="http://schemas.openxmlformats.org/officeDocument/2006/relationships/notesSlide" Target="../notesSlides/notesSlide371.xml"/><Relationship Id="rId4" Type="http://schemas.openxmlformats.org/officeDocument/2006/relationships/slideLayout" Target="../slideLayouts/slideLayout7.xml"/></Relationships>
</file>

<file path=ppt/slides/_rels/slide37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72.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72.wav" TargetMode="External"/><Relationship Id="rId1" Type="http://schemas.openxmlformats.org/officeDocument/2006/relationships/themeOverride" Target="../theme/themeOverride52.xml"/><Relationship Id="rId6" Type="http://schemas.openxmlformats.org/officeDocument/2006/relationships/image" Target="../media/image144.png"/><Relationship Id="rId5" Type="http://schemas.openxmlformats.org/officeDocument/2006/relationships/notesSlide" Target="../notesSlides/notesSlide372.xml"/><Relationship Id="rId4" Type="http://schemas.openxmlformats.org/officeDocument/2006/relationships/slideLayout" Target="../slideLayouts/slideLayout7.xml"/></Relationships>
</file>

<file path=ppt/slides/_rels/slide373.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video" Target="file:///C:\amira-3.1.1\DATA\Nucleosome%20files\AAA%20FINAL%20STRUCTURE\Animations_notahelix%202013\non_helix_Presentation_1_2022\Package%20presentation%20-%202022\wu-CDEF.avi" TargetMode="External"/><Relationship Id="rId7" Type="http://schemas.openxmlformats.org/officeDocument/2006/relationships/notesSlide" Target="../notesSlides/notesSlide373.xml"/><Relationship Id="rId2" Type="http://schemas.microsoft.com/office/2007/relationships/media" Target="file:///C:\amira-3.1.1\DATA\Nucleosome%20files\AAA%20FINAL%20STRUCTURE\Animations_notahelix%202013\non_helix_Presentation_1_2022\Package%20presentation%20-%202022\wu-CDEF.avi" TargetMode="External"/><Relationship Id="rId1" Type="http://schemas.openxmlformats.org/officeDocument/2006/relationships/themeOverride" Target="../theme/themeOverride53.xml"/><Relationship Id="rId6" Type="http://schemas.openxmlformats.org/officeDocument/2006/relationships/slideLayout" Target="../slideLayouts/slideLayout7.xml"/><Relationship Id="rId11" Type="http://schemas.openxmlformats.org/officeDocument/2006/relationships/slide" Target="slide6.xml"/><Relationship Id="rId5" Type="http://schemas.openxmlformats.org/officeDocument/2006/relationships/audio" Target="file:///C:\amira-3.1.1\DATA\Nucleosome%20files\AAA%20FINAL%20STRUCTURE\Animations_notahelix%202013\non_helix_Presentation_1_2022\Package%20presentation%20-%202022\slide_373.wav" TargetMode="External"/><Relationship Id="rId10" Type="http://schemas.openxmlformats.org/officeDocument/2006/relationships/image" Target="../media/image7.png"/><Relationship Id="rId4" Type="http://schemas.microsoft.com/office/2007/relationships/media" Target="file:///C:\amira-3.1.1\DATA\Nucleosome%20files\AAA%20FINAL%20STRUCTURE\Animations_notahelix%202013\non_helix_Presentation_1_2022\Package%20presentation%20-%202022\slide_373.wav" TargetMode="External"/><Relationship Id="rId9" Type="http://schemas.openxmlformats.org/officeDocument/2006/relationships/image" Target="../media/image146.jpeg"/></Relationships>
</file>

<file path=ppt/slides/_rels/slide37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74.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74.wav" TargetMode="External"/><Relationship Id="rId1" Type="http://schemas.openxmlformats.org/officeDocument/2006/relationships/themeOverride" Target="../theme/themeOverride54.xml"/><Relationship Id="rId6" Type="http://schemas.openxmlformats.org/officeDocument/2006/relationships/image" Target="../media/image7.png"/><Relationship Id="rId5" Type="http://schemas.openxmlformats.org/officeDocument/2006/relationships/notesSlide" Target="../notesSlides/notesSlide374.xml"/><Relationship Id="rId4" Type="http://schemas.openxmlformats.org/officeDocument/2006/relationships/slideLayout" Target="../slideLayouts/slideLayout7.xml"/></Relationships>
</file>

<file path=ppt/slides/_rels/slide37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_2022\Package%20presentation%20-%202022\slide_375.wav" TargetMode="External"/><Relationship Id="rId1" Type="http://schemas.microsoft.com/office/2007/relationships/media" Target="file:///C:\amira-3.1.1\DATA\Nucleosome%20files\AAA%20FINAL%20STRUCTURE\Animations_notahelix%202013\non_helix_Presentation_1_2022\Package%20presentation%20-%202022\slide_375.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75.xml"/></Relationships>
</file>

<file path=ppt/slides/_rels/slide37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_2022\Package%20presentation%20-%202022\slide_376.wav" TargetMode="External"/><Relationship Id="rId1" Type="http://schemas.microsoft.com/office/2007/relationships/media" Target="file:///C:\amira-3.1.1\DATA\Nucleosome%20files\AAA%20FINAL%20STRUCTURE\Animations_notahelix%202013\non_helix_Presentation_1_2022\Package%20presentation%20-%202022\slide_376.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76.xml"/></Relationships>
</file>

<file path=ppt/slides/_rels/slide37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_2022\Package%20presentation%20-%202022\slide_377.wav" TargetMode="External"/><Relationship Id="rId1" Type="http://schemas.microsoft.com/office/2007/relationships/media" Target="file:///C:\amira-3.1.1\DATA\Nucleosome%20files\AAA%20FINAL%20STRUCTURE\Animations_notahelix%202013\non_helix_Presentation_1_2022\Package%20presentation%20-%202022\slide_37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77.xml"/></Relationships>
</file>

<file path=ppt/slides/_rels/slide37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78.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78.wav" TargetMode="External"/><Relationship Id="rId1" Type="http://schemas.openxmlformats.org/officeDocument/2006/relationships/themeOverride" Target="../theme/themeOverride55.xml"/><Relationship Id="rId6" Type="http://schemas.openxmlformats.org/officeDocument/2006/relationships/image" Target="../media/image147.jpeg"/><Relationship Id="rId5" Type="http://schemas.openxmlformats.org/officeDocument/2006/relationships/notesSlide" Target="../notesSlides/notesSlide378.xml"/><Relationship Id="rId4" Type="http://schemas.openxmlformats.org/officeDocument/2006/relationships/slideLayout" Target="../slideLayouts/slideLayout7.xml"/></Relationships>
</file>

<file path=ppt/slides/_rels/slide37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79.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79.wav" TargetMode="External"/><Relationship Id="rId1" Type="http://schemas.openxmlformats.org/officeDocument/2006/relationships/themeOverride" Target="../theme/themeOverride56.xml"/><Relationship Id="rId6" Type="http://schemas.openxmlformats.org/officeDocument/2006/relationships/image" Target="../media/image147.jpeg"/><Relationship Id="rId5" Type="http://schemas.openxmlformats.org/officeDocument/2006/relationships/notesSlide" Target="../notesSlides/notesSlide379.xml"/><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8.wav" TargetMode="External"/><Relationship Id="rId1" Type="http://schemas.microsoft.com/office/2007/relationships/media" Target="file:///C:\amira-3.1.1\DATA\Nucleosome%20files\AAA%20FINAL%20STRUCTURE\Animations_notahelix%202013\non_helix_Presentation_12-2021\Package%20presentation\slide_38.wav" TargetMode="External"/><Relationship Id="rId5" Type="http://schemas.openxmlformats.org/officeDocument/2006/relationships/image" Target="../media/image7.png"/><Relationship Id="rId4" Type="http://schemas.openxmlformats.org/officeDocument/2006/relationships/notesSlide" Target="../notesSlides/notesSlide38.xml"/></Relationships>
</file>

<file path=ppt/slides/_rels/slide38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80.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80.wav" TargetMode="External"/><Relationship Id="rId1" Type="http://schemas.openxmlformats.org/officeDocument/2006/relationships/themeOverride" Target="../theme/themeOverride57.xml"/><Relationship Id="rId6" Type="http://schemas.openxmlformats.org/officeDocument/2006/relationships/image" Target="../media/image148.jpeg"/><Relationship Id="rId5" Type="http://schemas.openxmlformats.org/officeDocument/2006/relationships/notesSlide" Target="../notesSlides/notesSlide380.xml"/><Relationship Id="rId4" Type="http://schemas.openxmlformats.org/officeDocument/2006/relationships/slideLayout" Target="../slideLayouts/slideLayout7.xml"/></Relationships>
</file>

<file path=ppt/slides/_rels/slide38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1.wav" TargetMode="External"/><Relationship Id="rId1" Type="http://schemas.microsoft.com/office/2007/relationships/media" Target="file:///C:\amira-3.1.1\DATA\Nucleosome%20files\AAA%20FINAL%20STRUCTURE\Animations_notahelix%202013\non_helix_Presentation_1_2022\Package%20presentation%20-%202022\slide_381.wav" TargetMode="External"/><Relationship Id="rId6" Type="http://schemas.openxmlformats.org/officeDocument/2006/relationships/image" Target="../media/image7.png"/><Relationship Id="rId5" Type="http://schemas.openxmlformats.org/officeDocument/2006/relationships/image" Target="../media/image149.jpeg"/><Relationship Id="rId4" Type="http://schemas.openxmlformats.org/officeDocument/2006/relationships/notesSlide" Target="../notesSlides/notesSlide381.xml"/></Relationships>
</file>

<file path=ppt/slides/_rels/slide38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2.wav" TargetMode="External"/><Relationship Id="rId1" Type="http://schemas.microsoft.com/office/2007/relationships/media" Target="file:///C:\amira-3.1.1\DATA\Nucleosome%20files\AAA%20FINAL%20STRUCTURE\Animations_notahelix%202013\non_helix_Presentation_1_2022\Package%20presentation%20-%202022\slide_382.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2.xml"/></Relationships>
</file>

<file path=ppt/slides/_rels/slide38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3.wav" TargetMode="External"/><Relationship Id="rId1" Type="http://schemas.microsoft.com/office/2007/relationships/media" Target="file:///C:\amira-3.1.1\DATA\Nucleosome%20files\AAA%20FINAL%20STRUCTURE\Animations_notahelix%202013\non_helix_Presentation_1_2022\Package%20presentation%20-%202022\slide_383.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3.xml"/></Relationships>
</file>

<file path=ppt/slides/_rels/slide38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4.wav" TargetMode="External"/><Relationship Id="rId1" Type="http://schemas.microsoft.com/office/2007/relationships/media" Target="file:///C:\amira-3.1.1\DATA\Nucleosome%20files\AAA%20FINAL%20STRUCTURE\Animations_notahelix%202013\non_helix_Presentation_1_2022\Package%20presentation%20-%202022\slide_384.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4.xml"/></Relationships>
</file>

<file path=ppt/slides/_rels/slide38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5.wav" TargetMode="External"/><Relationship Id="rId1" Type="http://schemas.microsoft.com/office/2007/relationships/media" Target="file:///C:\amira-3.1.1\DATA\Nucleosome%20files\AAA%20FINAL%20STRUCTURE\Animations_notahelix%202013\non_helix_Presentation_1_2022\Package%20presentation%20-%202022\slide_385.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5.xml"/></Relationships>
</file>

<file path=ppt/slides/_rels/slide38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6.wav" TargetMode="External"/><Relationship Id="rId1" Type="http://schemas.microsoft.com/office/2007/relationships/media" Target="file:///C:\amira-3.1.1\DATA\Nucleosome%20files\AAA%20FINAL%20STRUCTURE\Animations_notahelix%202013\non_helix_Presentation_1_2022\Package%20presentation%20-%202022\slide_386.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6.xml"/></Relationships>
</file>

<file path=ppt/slides/_rels/slide38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7.wav" TargetMode="External"/><Relationship Id="rId1" Type="http://schemas.microsoft.com/office/2007/relationships/media" Target="file:///C:\amira-3.1.1\DATA\Nucleosome%20files\AAA%20FINAL%20STRUCTURE\Animations_notahelix%202013\non_helix_Presentation_1_2022\Package%20presentation%20-%202022\slide_387.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7.xml"/></Relationships>
</file>

<file path=ppt/slides/_rels/slide38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388.wav" TargetMode="External"/><Relationship Id="rId1" Type="http://schemas.microsoft.com/office/2007/relationships/media" Target="file:///C:\amira-3.1.1\DATA\Nucleosome%20files\AAA%20FINAL%20STRUCTURE\Animations_notahelix%202013\non_helix_Presentation_1_2022\Package%20presentation%20-%202022\slide_388.wav" TargetMode="External"/><Relationship Id="rId6" Type="http://schemas.openxmlformats.org/officeDocument/2006/relationships/image" Target="../media/image7.png"/><Relationship Id="rId5" Type="http://schemas.openxmlformats.org/officeDocument/2006/relationships/image" Target="../media/image150.jpeg"/><Relationship Id="rId4" Type="http://schemas.openxmlformats.org/officeDocument/2006/relationships/notesSlide" Target="../notesSlides/notesSlide388.xml"/></Relationships>
</file>

<file path=ppt/slides/_rels/slide38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153.jpeg"/><Relationship Id="rId2" Type="http://schemas.openxmlformats.org/officeDocument/2006/relationships/audio" Target="file:///C:\amira-3.1.1\DATA\Nucleosome%20files\AAA%20FINAL%20STRUCTURE\Animations_notahelix%202013\non_helix_Presentation_1_2022\Package%20presentation%20-%202022\slide_389.wav" TargetMode="External"/><Relationship Id="rId1" Type="http://schemas.microsoft.com/office/2007/relationships/media" Target="file:///C:\amira-3.1.1\DATA\Nucleosome%20files\AAA%20FINAL%20STRUCTURE\Animations_notahelix%202013\non_helix_Presentation_1_2022\Package%20presentation%20-%202022\slide_389.wav" TargetMode="Externa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notesSlide" Target="../notesSlides/notesSlide389.xml"/><Relationship Id="rId9" Type="http://schemas.openxmlformats.org/officeDocument/2006/relationships/slide" Target="slide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39.wav" TargetMode="External"/><Relationship Id="rId1" Type="http://schemas.microsoft.com/office/2007/relationships/media" Target="file:///C:\amira-3.1.1\DATA\Nucleosome%20files\AAA%20FINAL%20STRUCTURE\Animations_notahelix%202013\non_helix_Presentation_12-2021\Package%20presentation\slide_39.wav" TargetMode="External"/><Relationship Id="rId5" Type="http://schemas.openxmlformats.org/officeDocument/2006/relationships/image" Target="../media/image7.png"/><Relationship Id="rId4" Type="http://schemas.openxmlformats.org/officeDocument/2006/relationships/notesSlide" Target="../notesSlides/notesSlide39.xml"/></Relationships>
</file>

<file path=ppt/slides/_rels/slide39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153.jpeg"/><Relationship Id="rId2" Type="http://schemas.openxmlformats.org/officeDocument/2006/relationships/audio" Target="file:///C:\amira-3.1.1\DATA\Nucleosome%20files\AAA%20FINAL%20STRUCTURE\Animations_notahelix%202013\non_helix_Presentation_1_2022\Package%20presentation%20-%202022\slide_390.wav" TargetMode="External"/><Relationship Id="rId1" Type="http://schemas.microsoft.com/office/2007/relationships/media" Target="file:///C:\amira-3.1.1\DATA\Nucleosome%20files\AAA%20FINAL%20STRUCTURE\Animations_notahelix%202013\non_helix_Presentation_1_2022\Package%20presentation%20-%202022\slide_390.wav" TargetMode="Externa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notesSlide" Target="../notesSlides/notesSlide390.xml"/><Relationship Id="rId9" Type="http://schemas.openxmlformats.org/officeDocument/2006/relationships/slide" Target="slide6.xml"/></Relationships>
</file>

<file path=ppt/slides/_rels/slide39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153.jpeg"/><Relationship Id="rId2" Type="http://schemas.openxmlformats.org/officeDocument/2006/relationships/audio" Target="file:///C:\amira-3.1.1\DATA\Nucleosome%20files\AAA%20FINAL%20STRUCTURE\Animations_notahelix%202013\non_helix_Presentation_1_2022\Package%20presentation%20-%202022\slide_391.wav" TargetMode="External"/><Relationship Id="rId1" Type="http://schemas.microsoft.com/office/2007/relationships/media" Target="file:///C:\amira-3.1.1\DATA\Nucleosome%20files\AAA%20FINAL%20STRUCTURE\Animations_notahelix%202013\non_helix_Presentation_1_2022\Package%20presentation%20-%202022\slide_391.wav" TargetMode="Externa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notesSlide" Target="../notesSlides/notesSlide391.xml"/><Relationship Id="rId9" Type="http://schemas.openxmlformats.org/officeDocument/2006/relationships/slide" Target="slide6.xml"/></Relationships>
</file>

<file path=ppt/slides/_rels/slide39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392.wav" TargetMode="External"/><Relationship Id="rId1" Type="http://schemas.microsoft.com/office/2007/relationships/media" Target="file:///C:\amira-3.1.1\DATA\Nucleosome%20files\AAA%20FINAL%20STRUCTURE\Animations_notahelix%202013\non_helix_Presentation_1_2022\Package%20presentation%20-%202022\slide_39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392.xml"/></Relationships>
</file>

<file path=ppt/slides/_rels/slide39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93.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93.wav" TargetMode="External"/><Relationship Id="rId1" Type="http://schemas.openxmlformats.org/officeDocument/2006/relationships/themeOverride" Target="../theme/themeOverride58.xml"/><Relationship Id="rId6" Type="http://schemas.openxmlformats.org/officeDocument/2006/relationships/image" Target="../media/image7.png"/><Relationship Id="rId5" Type="http://schemas.openxmlformats.org/officeDocument/2006/relationships/notesSlide" Target="../notesSlides/notesSlide393.xml"/><Relationship Id="rId4" Type="http://schemas.openxmlformats.org/officeDocument/2006/relationships/slideLayout" Target="../slideLayouts/slideLayout7.xml"/></Relationships>
</file>

<file path=ppt/slides/_rels/slide39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394.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394.wav" TargetMode="External"/><Relationship Id="rId1" Type="http://schemas.openxmlformats.org/officeDocument/2006/relationships/themeOverride" Target="../theme/themeOverride59.xml"/><Relationship Id="rId6" Type="http://schemas.openxmlformats.org/officeDocument/2006/relationships/image" Target="../media/image7.png"/><Relationship Id="rId5" Type="http://schemas.openxmlformats.org/officeDocument/2006/relationships/notesSlide" Target="../notesSlides/notesSlide394.xml"/><Relationship Id="rId4" Type="http://schemas.openxmlformats.org/officeDocument/2006/relationships/slideLayout" Target="../slideLayouts/slideLayout7.xml"/></Relationships>
</file>

<file path=ppt/slides/_rels/slide39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95.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95.wav" TargetMode="External"/><Relationship Id="rId1" Type="http://schemas.openxmlformats.org/officeDocument/2006/relationships/themeOverride" Target="../theme/themeOverride60.xml"/><Relationship Id="rId6" Type="http://schemas.openxmlformats.org/officeDocument/2006/relationships/image" Target="../media/image154.jpeg"/><Relationship Id="rId5" Type="http://schemas.openxmlformats.org/officeDocument/2006/relationships/notesSlide" Target="../notesSlides/notesSlide395.xml"/><Relationship Id="rId4" Type="http://schemas.openxmlformats.org/officeDocument/2006/relationships/slideLayout" Target="../slideLayouts/slideLayout7.xml"/></Relationships>
</file>

<file path=ppt/slides/_rels/slide396.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96.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96.wav" TargetMode="External"/><Relationship Id="rId1" Type="http://schemas.openxmlformats.org/officeDocument/2006/relationships/themeOverride" Target="../theme/themeOverride61.xml"/><Relationship Id="rId6" Type="http://schemas.openxmlformats.org/officeDocument/2006/relationships/image" Target="../media/image154.jpeg"/><Relationship Id="rId5" Type="http://schemas.openxmlformats.org/officeDocument/2006/relationships/notesSlide" Target="../notesSlides/notesSlide396.xml"/><Relationship Id="rId4" Type="http://schemas.openxmlformats.org/officeDocument/2006/relationships/slideLayout" Target="../slideLayouts/slideLayout7.xml"/></Relationships>
</file>

<file path=ppt/slides/_rels/slide39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97.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97.wav" TargetMode="External"/><Relationship Id="rId1" Type="http://schemas.openxmlformats.org/officeDocument/2006/relationships/themeOverride" Target="../theme/themeOverride62.xml"/><Relationship Id="rId6" Type="http://schemas.openxmlformats.org/officeDocument/2006/relationships/image" Target="../media/image154.jpeg"/><Relationship Id="rId5" Type="http://schemas.openxmlformats.org/officeDocument/2006/relationships/notesSlide" Target="../notesSlides/notesSlide397.xml"/><Relationship Id="rId4" Type="http://schemas.openxmlformats.org/officeDocument/2006/relationships/slideLayout" Target="../slideLayouts/slideLayout7.xml"/></Relationships>
</file>

<file path=ppt/slides/_rels/slide39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398.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398.wav" TargetMode="External"/><Relationship Id="rId1" Type="http://schemas.openxmlformats.org/officeDocument/2006/relationships/themeOverride" Target="../theme/themeOverride63.xml"/><Relationship Id="rId6" Type="http://schemas.openxmlformats.org/officeDocument/2006/relationships/image" Target="../media/image154.jpeg"/><Relationship Id="rId5" Type="http://schemas.openxmlformats.org/officeDocument/2006/relationships/notesSlide" Target="../notesSlides/notesSlide398.xml"/><Relationship Id="rId4" Type="http://schemas.openxmlformats.org/officeDocument/2006/relationships/slideLayout" Target="../slideLayouts/slideLayout7.xml"/></Relationships>
</file>

<file path=ppt/slides/_rels/slide399.xml.rels><?xml version="1.0" encoding="UTF-8" standalone="yes"?>
<Relationships xmlns="http://schemas.openxmlformats.org/package/2006/relationships"><Relationship Id="rId3" Type="http://schemas.openxmlformats.org/officeDocument/2006/relationships/notesSlide" Target="../notesSlides/notesSlide399.xml"/><Relationship Id="rId2" Type="http://schemas.openxmlformats.org/officeDocument/2006/relationships/slideLayout" Target="../slideLayouts/slideLayout7.xml"/><Relationship Id="rId1" Type="http://schemas.openxmlformats.org/officeDocument/2006/relationships/themeOverride" Target="../theme/themeOverride64.xml"/><Relationship Id="rId5" Type="http://schemas.openxmlformats.org/officeDocument/2006/relationships/slide" Target="slide6.xml"/><Relationship Id="rId4" Type="http://schemas.openxmlformats.org/officeDocument/2006/relationships/image" Target="../media/image15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40.wav" TargetMode="External"/><Relationship Id="rId1" Type="http://schemas.microsoft.com/office/2007/relationships/media" Target="file:///C:\amira-3.1.1\DATA\Nucleosome%20files\AAA%20FINAL%20STRUCTURE\Animations_notahelix%202013\non_helix_Presentation_12-2021\Package%20presentation\slide_40.wav" TargetMode="External"/><Relationship Id="rId5" Type="http://schemas.openxmlformats.org/officeDocument/2006/relationships/image" Target="../media/image7.png"/><Relationship Id="rId4" Type="http://schemas.openxmlformats.org/officeDocument/2006/relationships/notesSlide" Target="../notesSlides/notesSlide40.xml"/></Relationships>
</file>

<file path=ppt/slides/_rels/slide40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400.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400.wav" TargetMode="External"/><Relationship Id="rId1" Type="http://schemas.openxmlformats.org/officeDocument/2006/relationships/themeOverride" Target="../theme/themeOverride65.xml"/><Relationship Id="rId6" Type="http://schemas.openxmlformats.org/officeDocument/2006/relationships/image" Target="../media/image154.jpeg"/><Relationship Id="rId5" Type="http://schemas.openxmlformats.org/officeDocument/2006/relationships/notesSlide" Target="../notesSlides/notesSlide400.xml"/><Relationship Id="rId4" Type="http://schemas.openxmlformats.org/officeDocument/2006/relationships/slideLayout" Target="../slideLayouts/slideLayout7.xml"/></Relationships>
</file>

<file path=ppt/slides/_rels/slide40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_2022\Package%20presentation%20-%202022\slide_401.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_2022\Package%20presentation%20-%202022\slide_401.wav" TargetMode="External"/><Relationship Id="rId1" Type="http://schemas.openxmlformats.org/officeDocument/2006/relationships/themeOverride" Target="../theme/themeOverride66.xml"/><Relationship Id="rId6" Type="http://schemas.openxmlformats.org/officeDocument/2006/relationships/image" Target="../media/image154.jpeg"/><Relationship Id="rId5" Type="http://schemas.openxmlformats.org/officeDocument/2006/relationships/notesSlide" Target="../notesSlides/notesSlide401.xml"/><Relationship Id="rId4" Type="http://schemas.openxmlformats.org/officeDocument/2006/relationships/slideLayout" Target="../slideLayouts/slideLayout7.xml"/></Relationships>
</file>

<file path=ppt/slides/_rels/slide40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_2022\Package%20presentation%20-%202022\slide_402.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_2022\Package%20presentation%20-%202022\slide_402.wav" TargetMode="External"/><Relationship Id="rId1" Type="http://schemas.openxmlformats.org/officeDocument/2006/relationships/themeOverride" Target="../theme/themeOverride67.xml"/><Relationship Id="rId6" Type="http://schemas.openxmlformats.org/officeDocument/2006/relationships/image" Target="../media/image7.png"/><Relationship Id="rId5" Type="http://schemas.openxmlformats.org/officeDocument/2006/relationships/notesSlide" Target="../notesSlides/notesSlide402.xml"/><Relationship Id="rId4" Type="http://schemas.openxmlformats.org/officeDocument/2006/relationships/slideLayout" Target="../slideLayouts/slideLayout7.xml"/></Relationships>
</file>

<file path=ppt/slides/_rels/slide4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403.wav" TargetMode="External"/><Relationship Id="rId1" Type="http://schemas.microsoft.com/office/2007/relationships/media" Target="file:///C:\amira-3.1.1\DATA\Nucleosome%20files\AAA%20FINAL%20STRUCTURE\Animations_notahelix%202013\non_helix_Presentation_1_2022\Package%20presentation%20-%202022\slide_40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403.xml"/></Relationships>
</file>

<file path=ppt/slides/_rels/slide404.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_2022\Package%20presentation%20-%202022\slide_404.wav" TargetMode="External"/><Relationship Id="rId7" Type="http://schemas.openxmlformats.org/officeDocument/2006/relationships/image" Target="../media/image27.png"/><Relationship Id="rId2" Type="http://schemas.openxmlformats.org/officeDocument/2006/relationships/video" Target="file:///C:\amira-3.1.1\DATA\Nucleosome%20files\AAA%20FINAL%20STRUCTURE\Animations_notahelix%202013\non_helix_Presentation_1_2022\Package%20presentation%20-%202022\DNA_unwinding-fast.avi" TargetMode="External"/><Relationship Id="rId1" Type="http://schemas.microsoft.com/office/2007/relationships/media" Target="file:///C:\amira-3.1.1\DATA\Nucleosome%20files\AAA%20FINAL%20STRUCTURE\Animations_notahelix%202013\non_helix_Presentation_1_2022\Package%20presentation%20-%202022\DNA_unwinding-fast.avi" TargetMode="External"/><Relationship Id="rId6" Type="http://schemas.openxmlformats.org/officeDocument/2006/relationships/notesSlide" Target="../notesSlides/notesSlide40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_2022\Package%20presentation%20-%202022\slide_404.wav" TargetMode="External"/><Relationship Id="rId9" Type="http://schemas.openxmlformats.org/officeDocument/2006/relationships/slide" Target="slide6.xml"/></Relationships>
</file>

<file path=ppt/slides/_rels/slide40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405.wav" TargetMode="External"/><Relationship Id="rId1" Type="http://schemas.microsoft.com/office/2007/relationships/media" Target="file:///C:\amira-3.1.1\DATA\Nucleosome%20files\AAA%20FINAL%20STRUCTURE\Animations_notahelix%202013\non_helix_Presentation_1_2022\Package%20presentation%20-%202022\slide_405.wav" TargetMode="External"/><Relationship Id="rId6" Type="http://schemas.openxmlformats.org/officeDocument/2006/relationships/image" Target="../media/image7.png"/><Relationship Id="rId5" Type="http://schemas.openxmlformats.org/officeDocument/2006/relationships/image" Target="../media/image20.jpeg"/><Relationship Id="rId4" Type="http://schemas.openxmlformats.org/officeDocument/2006/relationships/notesSlide" Target="../notesSlides/notesSlide405.xml"/></Relationships>
</file>

<file path=ppt/slides/_rels/slide40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406.wav" TargetMode="External"/><Relationship Id="rId1" Type="http://schemas.microsoft.com/office/2007/relationships/media" Target="file:///C:\amira-3.1.1\DATA\Nucleosome%20files\AAA%20FINAL%20STRUCTURE\Animations_notahelix%202013\non_helix_Presentation_1_2022\Package%20presentation%20-%202022\slide_406.wav" TargetMode="External"/><Relationship Id="rId6" Type="http://schemas.openxmlformats.org/officeDocument/2006/relationships/image" Target="../media/image7.png"/><Relationship Id="rId5" Type="http://schemas.openxmlformats.org/officeDocument/2006/relationships/image" Target="../media/image84.jpeg"/><Relationship Id="rId4" Type="http://schemas.openxmlformats.org/officeDocument/2006/relationships/notesSlide" Target="../notesSlides/notesSlide406.xml"/></Relationships>
</file>

<file path=ppt/slides/_rels/slide40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407.wav" TargetMode="External"/><Relationship Id="rId1" Type="http://schemas.microsoft.com/office/2007/relationships/media" Target="file:///C:\amira-3.1.1\DATA\Nucleosome%20files\AAA%20FINAL%20STRUCTURE\Animations_notahelix%202013\non_helix_Presentation_1_2022\Package%20presentation%20-%202022\slide_407.wav" TargetMode="External"/><Relationship Id="rId6" Type="http://schemas.openxmlformats.org/officeDocument/2006/relationships/image" Target="../media/image21.jpeg"/><Relationship Id="rId5" Type="http://schemas.openxmlformats.org/officeDocument/2006/relationships/image" Target="../media/image84.jpeg"/><Relationship Id="rId4" Type="http://schemas.openxmlformats.org/officeDocument/2006/relationships/notesSlide" Target="../notesSlides/notesSlide407.xml"/></Relationships>
</file>

<file path=ppt/slides/_rels/slide408.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video" Target="file:///C:\amira-3.1.1\DATA\Nucleosome%20files\AAA%20FINAL%20STRUCTURE\Animations_notahelix%202013\non_helix_Presentation_1_2022\Package%20presentation%20-%202022\form_iv.avi" TargetMode="External"/><Relationship Id="rId7" Type="http://schemas.openxmlformats.org/officeDocument/2006/relationships/notesSlide" Target="../notesSlides/notesSlide408.xml"/><Relationship Id="rId2" Type="http://schemas.microsoft.com/office/2007/relationships/media" Target="file:///C:\amira-3.1.1\DATA\Nucleosome%20files\AAA%20FINAL%20STRUCTURE\Animations_notahelix%202013\non_helix_Presentation_1_2022\Package%20presentation%20-%202022\form_iv.avi" TargetMode="External"/><Relationship Id="rId1" Type="http://schemas.openxmlformats.org/officeDocument/2006/relationships/themeOverride" Target="../theme/themeOverride68.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_2022\Package%20presentation%20-%202022\slide_408.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_2022\Package%20presentation%20-%202022\slide_408.wav" TargetMode="External"/><Relationship Id="rId9" Type="http://schemas.openxmlformats.org/officeDocument/2006/relationships/image" Target="../media/image7.png"/></Relationships>
</file>

<file path=ppt/slides/_rels/slide40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409.wav" TargetMode="External"/><Relationship Id="rId1" Type="http://schemas.microsoft.com/office/2007/relationships/media" Target="file:///C:\amira-3.1.1\DATA\Nucleosome%20files\AAA%20FINAL%20STRUCTURE\Animations_notahelix%202013\non_helix_Presentation_1_2022\Package%20presentation%20-%202022\slide_409.wav" TargetMode="External"/><Relationship Id="rId6" Type="http://schemas.openxmlformats.org/officeDocument/2006/relationships/image" Target="../media/image7.png"/><Relationship Id="rId5" Type="http://schemas.openxmlformats.org/officeDocument/2006/relationships/image" Target="../media/image107.jpeg"/><Relationship Id="rId4" Type="http://schemas.openxmlformats.org/officeDocument/2006/relationships/notesSlide" Target="../notesSlides/notesSlide40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amira-3.1.1\DATA\Nucleosome%20files\AAA%20FINAL%20STRUCTURE\Animations_notahelix%202013\non_helix_Presentation_12-2021\Package%20presentation\drill.asf" TargetMode="External"/><Relationship Id="rId1" Type="http://schemas.microsoft.com/office/2007/relationships/media" Target="file:///C:\amira-3.1.1\DATA\Nucleosome%20files\AAA%20FINAL%20STRUCTURE\Animations_notahelix%202013\non_helix_Presentation_12-2021\Package%20presentation\drill.asf" TargetMode="External"/><Relationship Id="rId6" Type="http://schemas.openxmlformats.org/officeDocument/2006/relationships/slide" Target="slide6.xml"/><Relationship Id="rId5" Type="http://schemas.openxmlformats.org/officeDocument/2006/relationships/image" Target="../media/image25.png"/><Relationship Id="rId4" Type="http://schemas.openxmlformats.org/officeDocument/2006/relationships/notesSlide" Target="../notesSlides/notesSlide41.xml"/></Relationships>
</file>

<file path=ppt/slides/_rels/slide4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410.wav" TargetMode="External"/><Relationship Id="rId1" Type="http://schemas.microsoft.com/office/2007/relationships/media" Target="file:///C:\amira-3.1.1\DATA\Nucleosome%20files\AAA%20FINAL%20STRUCTURE\Animations_notahelix%202013\non_helix_Presentation_1_2022\Package%20presentation%20-%202022\slide_410.wav" TargetMode="External"/><Relationship Id="rId6" Type="http://schemas.openxmlformats.org/officeDocument/2006/relationships/image" Target="../media/image7.png"/><Relationship Id="rId5" Type="http://schemas.openxmlformats.org/officeDocument/2006/relationships/image" Target="../media/image73.jpeg"/><Relationship Id="rId4" Type="http://schemas.openxmlformats.org/officeDocument/2006/relationships/notesSlide" Target="../notesSlides/notesSlide410.xml"/></Relationships>
</file>

<file path=ppt/slides/_rels/slide4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_2022\Package%20presentation%20-%202022\slide_411.wav" TargetMode="External"/><Relationship Id="rId1" Type="http://schemas.microsoft.com/office/2007/relationships/media" Target="file:///C:\amira-3.1.1\DATA\Nucleosome%20files\AAA%20FINAL%20STRUCTURE\Animations_notahelix%202013\non_helix_Presentation_1_2022\Package%20presentation%20-%202022\slide_411.wav" TargetMode="External"/><Relationship Id="rId6" Type="http://schemas.openxmlformats.org/officeDocument/2006/relationships/image" Target="../media/image7.png"/><Relationship Id="rId5" Type="http://schemas.openxmlformats.org/officeDocument/2006/relationships/image" Target="../media/image120.jpeg"/><Relationship Id="rId4" Type="http://schemas.openxmlformats.org/officeDocument/2006/relationships/notesSlide" Target="../notesSlides/notesSlide411.xml"/></Relationships>
</file>

<file path=ppt/slides/_rels/slide4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_2022\Package%20presentation%20-%202022\slide_412.wav" TargetMode="External"/><Relationship Id="rId1" Type="http://schemas.microsoft.com/office/2007/relationships/media" Target="file:///C:\amira-3.1.1\DATA\Nucleosome%20files\AAA%20FINAL%20STRUCTURE\Animations_notahelix%202013\non_helix_Presentation_1_2022\Package%20presentation%20-%202022\slide_41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412.xml"/></Relationships>
</file>

<file path=ppt/slides/_rels/slide41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_2022\Package%20presentation%20-%202022\slide_413.wav" TargetMode="External"/><Relationship Id="rId1" Type="http://schemas.microsoft.com/office/2007/relationships/media" Target="file:///C:\amira-3.1.1\DATA\Nucleosome%20files\AAA%20FINAL%20STRUCTURE\Animations_notahelix%202013\non_helix_Presentation_1_2022\Package%20presentation%20-%202022\slide_413.wav" TargetMode="Externa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notesSlide" Target="../notesSlides/notesSlide413.xml"/></Relationships>
</file>

<file path=ppt/slides/_rels/slide414.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slideLayout" Target="../slideLayouts/slideLayout7.xml"/><Relationship Id="rId7" Type="http://schemas.openxmlformats.org/officeDocument/2006/relationships/image" Target="../media/image153.jpeg"/><Relationship Id="rId2" Type="http://schemas.openxmlformats.org/officeDocument/2006/relationships/audio" Target="file:///C:\amira-3.1.1\DATA\Nucleosome%20files\AAA%20FINAL%20STRUCTURE\Animations_notahelix%202013\non_helix_Presentation_1_2022\Package%20presentation%20-%202022\slide_414.wav" TargetMode="External"/><Relationship Id="rId1" Type="http://schemas.microsoft.com/office/2007/relationships/media" Target="file:///C:\amira-3.1.1\DATA\Nucleosome%20files\AAA%20FINAL%20STRUCTURE\Animations_notahelix%202013\non_helix_Presentation_1_2022\Package%20presentation%20-%202022\slide_414.wav" TargetMode="External"/><Relationship Id="rId6" Type="http://schemas.openxmlformats.org/officeDocument/2006/relationships/image" Target="../media/image152.jpeg"/><Relationship Id="rId5" Type="http://schemas.openxmlformats.org/officeDocument/2006/relationships/image" Target="../media/image151.jpeg"/><Relationship Id="rId10" Type="http://schemas.openxmlformats.org/officeDocument/2006/relationships/slide" Target="slide6.xml"/><Relationship Id="rId4" Type="http://schemas.openxmlformats.org/officeDocument/2006/relationships/notesSlide" Target="../notesSlides/notesSlide414.xml"/><Relationship Id="rId9" Type="http://schemas.openxmlformats.org/officeDocument/2006/relationships/image" Target="../media/image7.png"/></Relationships>
</file>

<file path=ppt/slides/_rels/slide415.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video" Target="file:///C:\amira-3.1.1\DATA\Nucleosome%20files\AAA%20FINAL%20STRUCTURE\Animations_notahelix%202013\non_helix_Presentation_1_2022\Package%20presentation%20-%202022\complete-FOR-MOVE.avi" TargetMode="External"/><Relationship Id="rId7" Type="http://schemas.openxmlformats.org/officeDocument/2006/relationships/notesSlide" Target="../notesSlides/notesSlide415.xml"/><Relationship Id="rId2" Type="http://schemas.microsoft.com/office/2007/relationships/media" Target="file:///C:\amira-3.1.1\DATA\Nucleosome%20files\AAA%20FINAL%20STRUCTURE\Animations_notahelix%202013\non_helix_Presentation_1_2022\Package%20presentation%20-%202022\complete-FOR-MOVE.avi" TargetMode="External"/><Relationship Id="rId1" Type="http://schemas.openxmlformats.org/officeDocument/2006/relationships/themeOverride" Target="../theme/themeOverride69.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_2022\Package%20presentation%20-%202022\slide_415.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_2022\Package%20presentation%20-%202022\slide_415.wav" TargetMode="External"/><Relationship Id="rId9" Type="http://schemas.openxmlformats.org/officeDocument/2006/relationships/image" Target="../media/image7.png"/></Relationships>
</file>

<file path=ppt/slides/_rels/slide416.xml.rels><?xml version="1.0" encoding="UTF-8" standalone="yes"?>
<Relationships xmlns="http://schemas.openxmlformats.org/package/2006/relationships"><Relationship Id="rId3" Type="http://schemas.openxmlformats.org/officeDocument/2006/relationships/slide" Target="slide417.xml"/><Relationship Id="rId2" Type="http://schemas.openxmlformats.org/officeDocument/2006/relationships/notesSlide" Target="../notesSlides/notesSlide416.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4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17.xml"/><Relationship Id="rId1" Type="http://schemas.openxmlformats.org/officeDocument/2006/relationships/slideLayout" Target="../slideLayouts/slideLayout7.xml"/></Relationships>
</file>

<file path=ppt/slides/_rels/slide4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18.xml"/><Relationship Id="rId1" Type="http://schemas.openxmlformats.org/officeDocument/2006/relationships/slideLayout" Target="../slideLayouts/slideLayout7.xml"/></Relationships>
</file>

<file path=ppt/slides/_rels/slide4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1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42.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42.wav" TargetMode="External"/><Relationship Id="rId1" Type="http://schemas.openxmlformats.org/officeDocument/2006/relationships/themeOverride" Target="../theme/themeOverride11.xml"/><Relationship Id="rId6" Type="http://schemas.openxmlformats.org/officeDocument/2006/relationships/image" Target="../media/image26.jpeg"/><Relationship Id="rId5" Type="http://schemas.openxmlformats.org/officeDocument/2006/relationships/notesSlide" Target="../notesSlides/notesSlide42.xml"/><Relationship Id="rId4" Type="http://schemas.openxmlformats.org/officeDocument/2006/relationships/slideLayout" Target="../slideLayouts/slideLayout7.xml"/></Relationships>
</file>

<file path=ppt/slides/_rels/slide4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0.xml"/><Relationship Id="rId1" Type="http://schemas.openxmlformats.org/officeDocument/2006/relationships/slideLayout" Target="../slideLayouts/slideLayout7.xml"/></Relationships>
</file>

<file path=ppt/slides/_rels/slide4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1.xml"/><Relationship Id="rId1" Type="http://schemas.openxmlformats.org/officeDocument/2006/relationships/slideLayout" Target="../slideLayouts/slideLayout7.xml"/></Relationships>
</file>

<file path=ppt/slides/_rels/slide4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2.xml"/><Relationship Id="rId1" Type="http://schemas.openxmlformats.org/officeDocument/2006/relationships/slideLayout" Target="../slideLayouts/slideLayout7.xml"/></Relationships>
</file>

<file path=ppt/slides/_rels/slide4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3.xml"/><Relationship Id="rId1" Type="http://schemas.openxmlformats.org/officeDocument/2006/relationships/slideLayout" Target="../slideLayouts/slideLayout7.xml"/></Relationships>
</file>

<file path=ppt/slides/_rels/slide4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4.xml"/><Relationship Id="rId1" Type="http://schemas.openxmlformats.org/officeDocument/2006/relationships/slideLayout" Target="../slideLayouts/slideLayout7.xml"/></Relationships>
</file>

<file path=ppt/slides/_rels/slide4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5.xml"/><Relationship Id="rId1" Type="http://schemas.openxmlformats.org/officeDocument/2006/relationships/slideLayout" Target="../slideLayouts/slideLayout7.xml"/></Relationships>
</file>

<file path=ppt/slides/_rels/slide42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6.xml"/><Relationship Id="rId1" Type="http://schemas.openxmlformats.org/officeDocument/2006/relationships/slideLayout" Target="../slideLayouts/slideLayout7.xml"/></Relationships>
</file>

<file path=ppt/slides/_rels/slide42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2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43.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43.wav" TargetMode="External"/><Relationship Id="rId1" Type="http://schemas.openxmlformats.org/officeDocument/2006/relationships/themeOverride" Target="../theme/themeOverride12.xml"/><Relationship Id="rId6" Type="http://schemas.openxmlformats.org/officeDocument/2006/relationships/image" Target="../media/image13.jpeg"/><Relationship Id="rId5" Type="http://schemas.openxmlformats.org/officeDocument/2006/relationships/notesSlide" Target="../notesSlides/notesSlide43.xml"/><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44.wav" TargetMode="External"/><Relationship Id="rId7" Type="http://schemas.openxmlformats.org/officeDocument/2006/relationships/image" Target="../media/image27.png"/><Relationship Id="rId2" Type="http://schemas.openxmlformats.org/officeDocument/2006/relationships/video" Target="DNA_unwinding-fast.avi" TargetMode="External"/><Relationship Id="rId1" Type="http://schemas.microsoft.com/office/2007/relationships/media" Target="DNA_unwinding-fast.avi" TargetMode="External"/><Relationship Id="rId6" Type="http://schemas.openxmlformats.org/officeDocument/2006/relationships/notesSlide" Target="../notesSlides/notesSlide4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2-2021\Package%20presentation\slide_44.wav" TargetMode="External"/><Relationship Id="rId9" Type="http://schemas.openxmlformats.org/officeDocument/2006/relationships/slide" Target="slide6.xml"/></Relationships>
</file>

<file path=ppt/slides/_rels/slide4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45.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45.wav" TargetMode="External"/><Relationship Id="rId1" Type="http://schemas.openxmlformats.org/officeDocument/2006/relationships/themeOverride" Target="../theme/themeOverride13.xml"/><Relationship Id="rId6" Type="http://schemas.openxmlformats.org/officeDocument/2006/relationships/image" Target="../media/image7.png"/><Relationship Id="rId5" Type="http://schemas.openxmlformats.org/officeDocument/2006/relationships/notesSlide" Target="../notesSlides/notesSlide45.xml"/><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46.wav" TargetMode="External"/><Relationship Id="rId7" Type="http://schemas.openxmlformats.org/officeDocument/2006/relationships/slide" Target="slide6.xml"/><Relationship Id="rId2" Type="http://schemas.microsoft.com/office/2007/relationships/media" Target="file:///C:\amira-3.1.1\DATA\Nucleosome%20files\AAA%20FINAL%20STRUCTURE\Animations_notahelix%202013\non_helix_Presentation_12-2021\Package%20presentation\slide_46.wav" TargetMode="External"/><Relationship Id="rId1" Type="http://schemas.openxmlformats.org/officeDocument/2006/relationships/themeOverride" Target="../theme/themeOverride14.xml"/><Relationship Id="rId6" Type="http://schemas.openxmlformats.org/officeDocument/2006/relationships/image" Target="../media/image7.png"/><Relationship Id="rId5" Type="http://schemas.openxmlformats.org/officeDocument/2006/relationships/notesSlide" Target="../notesSlides/notesSlide46.xml"/><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_notahelix%202013\non_helix_Presentation_12-2021\Package%20presentation\slide_47.wav" TargetMode="External"/><Relationship Id="rId2" Type="http://schemas.microsoft.com/office/2007/relationships/media" Target="file:///C:\amira-3.1.1\DATA\Nucleosome%20files\AAA%20FINAL%20STRUCTURE\Animations_notahelix%202013\non_helix_Presentation_12-2021\Package%20presentation\slide_47.wav" TargetMode="External"/><Relationship Id="rId1" Type="http://schemas.openxmlformats.org/officeDocument/2006/relationships/themeOverride" Target="../theme/themeOverride15.xml"/><Relationship Id="rId6" Type="http://schemas.openxmlformats.org/officeDocument/2006/relationships/image" Target="../media/image7.png"/><Relationship Id="rId5" Type="http://schemas.openxmlformats.org/officeDocument/2006/relationships/notesSlide" Target="../notesSlides/notesSlide47.xml"/><Relationship Id="rId4"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48.wav" TargetMode="External"/><Relationship Id="rId7" Type="http://schemas.openxmlformats.org/officeDocument/2006/relationships/image" Target="../media/image28.png"/><Relationship Id="rId2" Type="http://schemas.openxmlformats.org/officeDocument/2006/relationships/video" Target="file:///C:\amira-3.1.1\DATA\Nucleosome%20files\AAA%20FINAL%20STRUCTURE\Animations_notahelix%202013\non_helix_Presentation_12-2021\Package%20presentation\discontinuous_repl.avi" TargetMode="External"/><Relationship Id="rId1" Type="http://schemas.microsoft.com/office/2007/relationships/media" Target="file:///C:\amira-3.1.1\DATA\Nucleosome%20files\AAA%20FINAL%20STRUCTURE\Animations_notahelix%202013\non_helix_Presentation_12-2021\Package%20presentation\discontinuous_repl.avi" TargetMode="External"/><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2-2021\Package%20presentation\slide_48.wav" TargetMode="External"/><Relationship Id="rId9" Type="http://schemas.openxmlformats.org/officeDocument/2006/relationships/slide" Target="slide6.xml"/></Relationships>
</file>

<file path=ppt/slides/_rels/slide4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49.wav" TargetMode="External"/><Relationship Id="rId1" Type="http://schemas.microsoft.com/office/2007/relationships/media" Target="file:///C:\amira-3.1.1\DATA\Nucleosome%20files\AAA%20FINAL%20STRUCTURE\Animations_notahelix%202013\non_helix_Presentation_12-2021\Package%20presentation\slide_49.wav" TargetMode="External"/><Relationship Id="rId6" Type="http://schemas.openxmlformats.org/officeDocument/2006/relationships/hyperlink" Target="http://commons.wikimedia.org/wiki/File:DNA_replication_de.svg" TargetMode="External"/><Relationship Id="rId5" Type="http://schemas.openxmlformats.org/officeDocument/2006/relationships/image" Target="../media/image29.jpe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50.wav" TargetMode="External"/><Relationship Id="rId1" Type="http://schemas.microsoft.com/office/2007/relationships/media" Target="file:///C:\amira-3.1.1\DATA\Nucleosome%20files\AAA%20FINAL%20STRUCTURE\Animations_notahelix%202013\non_helix_Presentation_12-2021\Package%20presentation\slide_50.wav" TargetMode="External"/><Relationship Id="rId6" Type="http://schemas.openxmlformats.org/officeDocument/2006/relationships/hyperlink" Target="http://commons.wikimedia.org/wiki/File:DNA_replication_de.svg" TargetMode="External"/><Relationship Id="rId5" Type="http://schemas.openxmlformats.org/officeDocument/2006/relationships/image" Target="../media/image29.jpe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51.wav" TargetMode="External"/><Relationship Id="rId1" Type="http://schemas.microsoft.com/office/2007/relationships/media" Target="file:///C:\amira-3.1.1\DATA\Nucleosome%20files\AAA%20FINAL%20STRUCTURE\Animations_notahelix%202013\non_helix_Presentation_12-2021\Package%20presentation\slide_51.wav" TargetMode="External"/><Relationship Id="rId6" Type="http://schemas.openxmlformats.org/officeDocument/2006/relationships/image" Target="../media/image7.png"/><Relationship Id="rId5" Type="http://schemas.openxmlformats.org/officeDocument/2006/relationships/image" Target="../media/image30.jpe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2.wav" TargetMode="External"/><Relationship Id="rId1" Type="http://schemas.microsoft.com/office/2007/relationships/media" Target="file:///C:\amira-3.1.1\DATA\Nucleosome%20files\AAA%20FINAL%20STRUCTURE\Animations_notahelix%202013\non_helix_Presentation_12-2021\Package%20presentation\slide_5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3.wav" TargetMode="External"/><Relationship Id="rId1" Type="http://schemas.microsoft.com/office/2007/relationships/media" Target="file:///C:\amira-3.1.1\DATA\Nucleosome%20files\AAA%20FINAL%20STRUCTURE\Animations_notahelix%202013\non_helix_Presentation_12-2021\Package%20presentation\slide_53.wav" TargetMode="External"/><Relationship Id="rId5" Type="http://schemas.openxmlformats.org/officeDocument/2006/relationships/image" Target="../media/image7.pn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4.wav" TargetMode="External"/><Relationship Id="rId1" Type="http://schemas.microsoft.com/office/2007/relationships/media" Target="file:///C:\amira-3.1.1\DATA\Nucleosome%20files\AAA%20FINAL%20STRUCTURE\Animations_notahelix%202013\non_helix_Presentation_12-2021\Package%20presentation\slide_54.wav" TargetMode="External"/><Relationship Id="rId5" Type="http://schemas.openxmlformats.org/officeDocument/2006/relationships/image" Target="../media/image7.pn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5.wav" TargetMode="External"/><Relationship Id="rId1" Type="http://schemas.microsoft.com/office/2007/relationships/media" Target="file:///C:\amira-3.1.1\DATA\Nucleosome%20files\AAA%20FINAL%20STRUCTURE\Animations_notahelix%202013\non_helix_Presentation_12-2021\Package%20presentation\slide_55.wav" TargetMode="External"/><Relationship Id="rId5" Type="http://schemas.openxmlformats.org/officeDocument/2006/relationships/image" Target="../media/image7.png"/><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6.wav" TargetMode="External"/><Relationship Id="rId1" Type="http://schemas.microsoft.com/office/2007/relationships/media" Target="file:///C:\amira-3.1.1\DATA\Nucleosome%20files\AAA%20FINAL%20STRUCTURE\Animations_notahelix%202013\non_helix_Presentation_12-2021\Package%20presentation\slide_56.wav" TargetMode="External"/><Relationship Id="rId5" Type="http://schemas.openxmlformats.org/officeDocument/2006/relationships/image" Target="../media/image7.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7.wav" TargetMode="External"/><Relationship Id="rId1" Type="http://schemas.microsoft.com/office/2007/relationships/media" Target="file:///C:\amira-3.1.1\DATA\Nucleosome%20files\AAA%20FINAL%20STRUCTURE\Animations_notahelix%202013\non_helix_Presentation_12-2021\Package%20presentation\slide_57.wav" TargetMode="External"/><Relationship Id="rId5" Type="http://schemas.openxmlformats.org/officeDocument/2006/relationships/image" Target="../media/image7.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58.wav" TargetMode="External"/><Relationship Id="rId1" Type="http://schemas.microsoft.com/office/2007/relationships/media" Target="file:///C:\amira-3.1.1\DATA\Nucleosome%20files\AAA%20FINAL%20STRUCTURE\Animations_notahelix%202013\non_helix_Presentation_12-2021\Package%20presentation\slide_58.wav" TargetMode="External"/><Relationship Id="rId5" Type="http://schemas.openxmlformats.org/officeDocument/2006/relationships/image" Target="../media/image7.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video" Target="file:///C:\amira-3.1.1\DATA\Nucleosome%20files\AAA%20FINAL%20STRUCTURE\Animations_notahelix%202013\non_helix_Presentation_12-2021\Package%20presentation\3BNA-black.avi" TargetMode="External"/><Relationship Id="rId7" Type="http://schemas.openxmlformats.org/officeDocument/2006/relationships/notesSlide" Target="../notesSlides/notesSlide59.xml"/><Relationship Id="rId2" Type="http://schemas.microsoft.com/office/2007/relationships/media" Target="file:///C:\amira-3.1.1\DATA\Nucleosome%20files\AAA%20FINAL%20STRUCTURE\Animations_notahelix%202013\non_helix_Presentation_12-2021\Package%20presentation\3BNA-black.avi" TargetMode="External"/><Relationship Id="rId1" Type="http://schemas.openxmlformats.org/officeDocument/2006/relationships/themeOverride" Target="../theme/themeOverride16.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59.wav" TargetMode="External"/><Relationship Id="rId10" Type="http://schemas.openxmlformats.org/officeDocument/2006/relationships/image" Target="../media/image7.png"/><Relationship Id="rId4" Type="http://schemas.microsoft.com/office/2007/relationships/media" Target="file:///C:\amira-3.1.1\DATA\Nucleosome%20files\AAA%20FINAL%20STRUCTURE\Animations_notahelix%202013\non_helix_Presentation_12-2021\Package%20presentation\slide_59.wav" TargetMode="Externa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slide" Target="slide149.xml"/><Relationship Id="rId13" Type="http://schemas.openxmlformats.org/officeDocument/2006/relationships/slide" Target="slide257.xml"/><Relationship Id="rId18" Type="http://schemas.openxmlformats.org/officeDocument/2006/relationships/slide" Target="slide347.xml"/><Relationship Id="rId3" Type="http://schemas.openxmlformats.org/officeDocument/2006/relationships/slide" Target="slide7.xml"/><Relationship Id="rId21" Type="http://schemas.openxmlformats.org/officeDocument/2006/relationships/slide" Target="slide417.xml"/><Relationship Id="rId7" Type="http://schemas.openxmlformats.org/officeDocument/2006/relationships/slide" Target="slide127.xml"/><Relationship Id="rId12" Type="http://schemas.openxmlformats.org/officeDocument/2006/relationships/slide" Target="slide235.xml"/><Relationship Id="rId17" Type="http://schemas.openxmlformats.org/officeDocument/2006/relationships/slide" Target="slide302.xml"/><Relationship Id="rId2" Type="http://schemas.openxmlformats.org/officeDocument/2006/relationships/notesSlide" Target="../notesSlides/notesSlide6.xml"/><Relationship Id="rId16" Type="http://schemas.openxmlformats.org/officeDocument/2006/relationships/slide" Target="slide275.xml"/><Relationship Id="rId20" Type="http://schemas.openxmlformats.org/officeDocument/2006/relationships/slide" Target="slide402.xml"/><Relationship Id="rId1" Type="http://schemas.openxmlformats.org/officeDocument/2006/relationships/slideLayout" Target="../slideLayouts/slideLayout7.xml"/><Relationship Id="rId6" Type="http://schemas.openxmlformats.org/officeDocument/2006/relationships/slide" Target="slide97.xml"/><Relationship Id="rId11" Type="http://schemas.openxmlformats.org/officeDocument/2006/relationships/slide" Target="slide225.xml"/><Relationship Id="rId5" Type="http://schemas.openxmlformats.org/officeDocument/2006/relationships/slide" Target="slide76.xml"/><Relationship Id="rId15" Type="http://schemas.openxmlformats.org/officeDocument/2006/relationships/slide" Target="slide270.xml"/><Relationship Id="rId10" Type="http://schemas.openxmlformats.org/officeDocument/2006/relationships/slide" Target="slide198.xml"/><Relationship Id="rId19" Type="http://schemas.openxmlformats.org/officeDocument/2006/relationships/slide" Target="slide359.xml"/><Relationship Id="rId4" Type="http://schemas.openxmlformats.org/officeDocument/2006/relationships/slide" Target="slide11.xml"/><Relationship Id="rId9" Type="http://schemas.openxmlformats.org/officeDocument/2006/relationships/slide" Target="slide195.xml"/><Relationship Id="rId14" Type="http://schemas.openxmlformats.org/officeDocument/2006/relationships/slide" Target="slide26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60.wav" TargetMode="External"/><Relationship Id="rId1" Type="http://schemas.microsoft.com/office/2007/relationships/media" Target="file:///C:\amira-3.1.1\DATA\Nucleosome%20files\AAA%20FINAL%20STRUCTURE\Animations_notahelix%202013\non_helix_Presentation_12-2021\Package%20presentation\slide_60.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61.wav" TargetMode="External"/><Relationship Id="rId1" Type="http://schemas.microsoft.com/office/2007/relationships/media" Target="file:///C:\amira-3.1.1\DATA\Nucleosome%20files\AAA%20FINAL%20STRUCTURE\Animations_notahelix%202013\non_helix_Presentation_12-2021\Package%20presentation\slide_61.wav" TargetMode="External"/><Relationship Id="rId6" Type="http://schemas.openxmlformats.org/officeDocument/2006/relationships/image" Target="../media/image7.png"/><Relationship Id="rId5" Type="http://schemas.openxmlformats.org/officeDocument/2006/relationships/image" Target="../media/image31.jpeg"/><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62.wav" TargetMode="External"/><Relationship Id="rId1" Type="http://schemas.microsoft.com/office/2007/relationships/media" Target="file:///C:\amira-3.1.1\DATA\Nucleosome%20files\AAA%20FINAL%20STRUCTURE\Animations_notahelix%202013\non_helix_Presentation_12-2021\Package%20presentation\slide_62.wav" TargetMode="External"/><Relationship Id="rId6" Type="http://schemas.openxmlformats.org/officeDocument/2006/relationships/image" Target="../media/image7.png"/><Relationship Id="rId5" Type="http://schemas.openxmlformats.org/officeDocument/2006/relationships/image" Target="../media/image32.jpeg"/><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63.wav" TargetMode="External"/><Relationship Id="rId7" Type="http://schemas.openxmlformats.org/officeDocument/2006/relationships/image" Target="../media/image33.png"/><Relationship Id="rId2" Type="http://schemas.openxmlformats.org/officeDocument/2006/relationships/video" Target="file:///C:\amira-3.1.1\DATA\Nucleosome%20files\AAA%20FINAL%20STRUCTURE\Animations_notahelix%202013\non_helix_Presentation_12-2021\Package%20presentation\roses.avi" TargetMode="External"/><Relationship Id="rId1" Type="http://schemas.microsoft.com/office/2007/relationships/media" Target="file:///C:\amira-3.1.1\DATA\Nucleosome%20files\AAA%20FINAL%20STRUCTURE\Animations_notahelix%202013\non_helix_Presentation_12-2021\Package%20presentation\roses.avi" TargetMode="External"/><Relationship Id="rId6" Type="http://schemas.openxmlformats.org/officeDocument/2006/relationships/notesSlide" Target="../notesSlides/notesSlide63.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_notahelix%202013\non_helix_Presentation_12-2021\Package%20presentation\slide_63.wav" TargetMode="External"/><Relationship Id="rId9" Type="http://schemas.openxmlformats.org/officeDocument/2006/relationships/slide" Target="slide6.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64.wav" TargetMode="External"/><Relationship Id="rId1" Type="http://schemas.microsoft.com/office/2007/relationships/media" Target="file:///C:\amira-3.1.1\DATA\Nucleosome%20files\AAA%20FINAL%20STRUCTURE\Animations_notahelix%202013\non_helix_Presentation_12-2021\Package%20presentation\slide_64.wav" TargetMode="External"/><Relationship Id="rId6" Type="http://schemas.openxmlformats.org/officeDocument/2006/relationships/image" Target="../media/image7.png"/><Relationship Id="rId5" Type="http://schemas.openxmlformats.org/officeDocument/2006/relationships/image" Target="../media/image34.jpeg"/><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65.wav" TargetMode="External"/><Relationship Id="rId1" Type="http://schemas.microsoft.com/office/2007/relationships/media" Target="file:///C:\amira-3.1.1\DATA\Nucleosome%20files\AAA%20FINAL%20STRUCTURE\Animations_notahelix%202013\non_helix_Presentation_12-2021\Package%20presentation\slide_65.wav" TargetMode="External"/><Relationship Id="rId6" Type="http://schemas.openxmlformats.org/officeDocument/2006/relationships/image" Target="../media/image7.png"/><Relationship Id="rId5" Type="http://schemas.openxmlformats.org/officeDocument/2006/relationships/image" Target="../media/image35.jpeg"/><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file:///C:\amira-3.1.1\DATA\Nucleosome%20files\AAA%20FINAL%20STRUCTURE\Animations_notahelix%202013\non_helix_Presentation_12-2021\Package%20presentation\slide_66.wav" TargetMode="External"/><Relationship Id="rId7" Type="http://schemas.openxmlformats.org/officeDocument/2006/relationships/image" Target="../media/image36.png"/><Relationship Id="rId2" Type="http://schemas.openxmlformats.org/officeDocument/2006/relationships/video" Target="file:///C:\amira-3.1.1\DATA\Nucleosome%20files\AAA%20FINAL%20STRUCTURE\Animations_notahelix%202013\non_helix_Presentation_12-2021\Package%20presentation\man_without_cane.avi" TargetMode="External"/><Relationship Id="rId1" Type="http://schemas.microsoft.com/office/2007/relationships/media" Target="file:///C:\amira-3.1.1\DATA\Nucleosome%20files\AAA%20FINAL%20STRUCTURE\Animations_notahelix%202013\non_helix_Presentation_12-2021\Package%20presentation\man_without_cane.avi" TargetMode="External"/><Relationship Id="rId6" Type="http://schemas.openxmlformats.org/officeDocument/2006/relationships/notesSlide" Target="../notesSlides/notesSlide66.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_notahelix%202013\non_helix_Presentation_12-2021\Package%20presentation\slide_66.wav" TargetMode="External"/><Relationship Id="rId9" Type="http://schemas.openxmlformats.org/officeDocument/2006/relationships/slide" Target="slide6.xml"/></Relationships>
</file>

<file path=ppt/slides/_rels/slide6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67.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67.wav" TargetMode="External"/><Relationship Id="rId1" Type="http://schemas.openxmlformats.org/officeDocument/2006/relationships/themeOverride" Target="../theme/themeOverride17.xml"/><Relationship Id="rId6" Type="http://schemas.openxmlformats.org/officeDocument/2006/relationships/image" Target="../media/image37.jpeg"/><Relationship Id="rId5" Type="http://schemas.openxmlformats.org/officeDocument/2006/relationships/notesSlide" Target="../notesSlides/notesSlide67.xml"/><Relationship Id="rId4"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68.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68.wav" TargetMode="External"/><Relationship Id="rId1" Type="http://schemas.openxmlformats.org/officeDocument/2006/relationships/themeOverride" Target="../theme/themeOverride18.xml"/><Relationship Id="rId6" Type="http://schemas.openxmlformats.org/officeDocument/2006/relationships/image" Target="../media/image38.jpeg"/><Relationship Id="rId5" Type="http://schemas.openxmlformats.org/officeDocument/2006/relationships/notesSlide" Target="../notesSlides/notesSlide68.xml"/><Relationship Id="rId4"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69.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69.wav" TargetMode="External"/><Relationship Id="rId1" Type="http://schemas.openxmlformats.org/officeDocument/2006/relationships/themeOverride" Target="../theme/themeOverride19.xml"/><Relationship Id="rId6" Type="http://schemas.openxmlformats.org/officeDocument/2006/relationships/image" Target="../media/image37.jpeg"/><Relationship Id="rId5" Type="http://schemas.openxmlformats.org/officeDocument/2006/relationships/notesSlide" Target="../notesSlides/notesSlide69.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image" Target="../media/image5.jpeg"/><Relationship Id="rId2" Type="http://schemas.openxmlformats.org/officeDocument/2006/relationships/audio" Target="file:///C:\amira-3.1.1\DATA\Nucleosome%20files\AAA%20FINAL%20STRUCTURE\Animations_notahelix%202013\non_helix_Presentation_12-2021\Package%20presentation\Slide%205a-OLD.mp3" TargetMode="External"/><Relationship Id="rId1" Type="http://schemas.microsoft.com/office/2007/relationships/media" Target="file:///C:\amira-3.1.1\DATA\Nucleosome%20files\AAA%20FINAL%20STRUCTURE\Animations_notahelix%202013\non_helix_Presentation_12-2021\Package%20presentation\Slide%205a-OLD.mp3" TargetMode="Externa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video" Target="file:///C:\amira-3.1.1\DATA\Nucleosome%20files\AAA%20FINAL%20STRUCTURE\Animations_notahelix%202013\non_helix_Presentation_12-2021\Package%20presentation\bow%20and%20arrow.avi" TargetMode="External"/><Relationship Id="rId7" Type="http://schemas.openxmlformats.org/officeDocument/2006/relationships/notesSlide" Target="../notesSlides/notesSlide70.xml"/><Relationship Id="rId2" Type="http://schemas.microsoft.com/office/2007/relationships/media" Target="file:///C:\amira-3.1.1\DATA\Nucleosome%20files\AAA%20FINAL%20STRUCTURE\Animations_notahelix%202013\non_helix_Presentation_12-2021\Package%20presentation\bow%20and%20arrow.avi" TargetMode="External"/><Relationship Id="rId1" Type="http://schemas.openxmlformats.org/officeDocument/2006/relationships/themeOverride" Target="../theme/themeOverride20.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_notahelix%202013\non_helix_Presentation_12-2021\Package%20presentation\slide_70.wav" TargetMode="External"/><Relationship Id="rId10" Type="http://schemas.openxmlformats.org/officeDocument/2006/relationships/slide" Target="slide6.xml"/><Relationship Id="rId4" Type="http://schemas.microsoft.com/office/2007/relationships/media" Target="file:///C:\amira-3.1.1\DATA\Nucleosome%20files\AAA%20FINAL%20STRUCTURE\Animations_notahelix%202013\non_helix_Presentation_12-2021\Package%20presentation\slide_70.wav" TargetMode="External"/><Relationship Id="rId9" Type="http://schemas.openxmlformats.org/officeDocument/2006/relationships/image" Target="../media/image7.png"/></Relationships>
</file>

<file path=ppt/slides/_rels/slide7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71.wav" TargetMode="External"/><Relationship Id="rId7" Type="http://schemas.openxmlformats.org/officeDocument/2006/relationships/image" Target="../media/image7.png"/><Relationship Id="rId2" Type="http://schemas.microsoft.com/office/2007/relationships/media" Target="file:///C:\amira-3.1.1\DATA\Nucleosome%20files\AAA%20FINAL%20STRUCTURE\Animations_notahelix%202013\non_helix_Presentation_12-2021\Package%20presentation\slide_71.wav" TargetMode="External"/><Relationship Id="rId1" Type="http://schemas.openxmlformats.org/officeDocument/2006/relationships/themeOverride" Target="../theme/themeOverride21.xml"/><Relationship Id="rId6" Type="http://schemas.openxmlformats.org/officeDocument/2006/relationships/image" Target="../media/image40.jpeg"/><Relationship Id="rId5" Type="http://schemas.openxmlformats.org/officeDocument/2006/relationships/notesSlide" Target="../notesSlides/notesSlide71.xml"/><Relationship Id="rId4"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72.wav" TargetMode="External"/><Relationship Id="rId1" Type="http://schemas.microsoft.com/office/2007/relationships/media" Target="file:///C:\amira-3.1.1\DATA\Nucleosome%20files\AAA%20FINAL%20STRUCTURE\Animations_notahelix%202013\non_helix_Presentation_12-2021\Package%20presentation\slide_72.wav" TargetMode="External"/><Relationship Id="rId6" Type="http://schemas.openxmlformats.org/officeDocument/2006/relationships/image" Target="../media/image7.png"/><Relationship Id="rId5" Type="http://schemas.openxmlformats.org/officeDocument/2006/relationships/image" Target="../media/image41.png"/><Relationship Id="rId4"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8" Type="http://schemas.openxmlformats.org/officeDocument/2006/relationships/image" Target="../media/image41.png"/><Relationship Id="rId3" Type="http://schemas.microsoft.com/office/2007/relationships/media" Target="file:///C:\amira-3.1.1\DATA\Nucleosome%20files\AAA%20FINAL%20STRUCTURE\Animations_notahelix%202013\non_helix_Presentation_12-2021\Package%20presentation\enzyme2.avi" TargetMode="External"/><Relationship Id="rId7" Type="http://schemas.openxmlformats.org/officeDocument/2006/relationships/image" Target="../media/image7.png"/><Relationship Id="rId2" Type="http://schemas.openxmlformats.org/officeDocument/2006/relationships/audio" Target="file:///C:\amira-3.1.1\DATA\Nucleosome%20files\AAA%20FINAL%20STRUCTURE\Animations_notahelix%202013\non_helix_Presentation_12-2021\Package%20presentation\slide_73.wav" TargetMode="External"/><Relationship Id="rId1" Type="http://schemas.microsoft.com/office/2007/relationships/media" Target="file:///C:\amira-3.1.1\DATA\Nucleosome%20files\AAA%20FINAL%20STRUCTURE\Animations_notahelix%202013\non_helix_Presentation_12-2021\Package%20presentation\slide_73.wav" TargetMode="External"/><Relationship Id="rId6" Type="http://schemas.openxmlformats.org/officeDocument/2006/relationships/notesSlide" Target="../notesSlides/notesSlide73.xml"/><Relationship Id="rId5" Type="http://schemas.openxmlformats.org/officeDocument/2006/relationships/slideLayout" Target="../slideLayouts/slideLayout7.xml"/><Relationship Id="rId10" Type="http://schemas.openxmlformats.org/officeDocument/2006/relationships/slide" Target="slide6.xml"/><Relationship Id="rId4" Type="http://schemas.openxmlformats.org/officeDocument/2006/relationships/video" Target="file:///C:\amira-3.1.1\DATA\Nucleosome%20files\AAA%20FINAL%20STRUCTURE\Animations_notahelix%202013\non_helix_Presentation_12-2021\Package%20presentation\enzyme2.avi" TargetMode="External"/><Relationship Id="rId9" Type="http://schemas.openxmlformats.org/officeDocument/2006/relationships/image" Target="../media/image42.png"/></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7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file:///C:\amira-3.1.1\DATA\Nucleosome%20files\AAA%20FINAL%20STRUCTURE\Animations_notahelix%202013\non_helix_Presentation_12-2021\Package%20presentation\slide_74-75.wav" TargetMode="External"/><Relationship Id="rId7" Type="http://schemas.openxmlformats.org/officeDocument/2006/relationships/image" Target="../media/image45.png"/><Relationship Id="rId2" Type="http://schemas.openxmlformats.org/officeDocument/2006/relationships/video" Target="file:///C:\amira-3.1.1\DATA\Nucleosome%20files\AAA%20FINAL%20STRUCTURE\Animations_notahelix%202013\non_helix_Presentation_12-2021\Package%20presentation\3BNA-new.avi" TargetMode="External"/><Relationship Id="rId1" Type="http://schemas.microsoft.com/office/2007/relationships/media" Target="file:///C:\amira-3.1.1\DATA\Nucleosome%20files\AAA%20FINAL%20STRUCTURE\Animations_notahelix%202013\non_helix_Presentation_12-2021\Package%20presentation\3BNA-new.avi" TargetMode="External"/><Relationship Id="rId6" Type="http://schemas.openxmlformats.org/officeDocument/2006/relationships/notesSlide" Target="../notesSlides/notesSlide7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_notahelix%202013\non_helix_Presentation_12-2021\Package%20presentation\slide_74-75.wav" TargetMode="External"/><Relationship Id="rId9"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76.wav" TargetMode="External"/><Relationship Id="rId1" Type="http://schemas.microsoft.com/office/2007/relationships/media" Target="file:///C:\amira-3.1.1\DATA\Nucleosome%20files\AAA%20FINAL%20STRUCTURE\Animations_notahelix%202013\non_helix_Presentation_12-2021\Package%20presentation\slide_76.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77.wav" TargetMode="External"/><Relationship Id="rId1" Type="http://schemas.microsoft.com/office/2007/relationships/media" Target="file:///C:\amira-3.1.1\DATA\Nucleosome%20files\AAA%20FINAL%20STRUCTURE\Animations_notahelix%202013\non_helix_Presentation_12-2021\Package%20presentation\slide_77.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78.wav" TargetMode="External"/><Relationship Id="rId1" Type="http://schemas.microsoft.com/office/2007/relationships/media" Target="file:///C:\amira-3.1.1\DATA\Nucleosome%20files\AAA%20FINAL%20STRUCTURE\Animations_notahelix%202013\non_helix_Presentation_12-2021\Package%20presentation\slide_78.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79.wav" TargetMode="External"/><Relationship Id="rId1" Type="http://schemas.microsoft.com/office/2007/relationships/media" Target="file:///C:\amira-3.1.1\DATA\Nucleosome%20files\AAA%20FINAL%20STRUCTURE\Animations_notahelix%202013\non_helix_Presentation_12-2021\Package%20presentation\slide_79.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audio" Target="file:///C:\amira-3.1.1\DATA\Nucleosome%20files\AAA%20FINAL%20STRUCTURE\Animations_notahelix%202013\non_helix_Presentation_12-2021\Package%20presentation\slide_8.wav" TargetMode="External"/><Relationship Id="rId7" Type="http://schemas.openxmlformats.org/officeDocument/2006/relationships/image" Target="../media/image8.jpeg"/><Relationship Id="rId2" Type="http://schemas.microsoft.com/office/2007/relationships/media" Target="file:///C:\amira-3.1.1\DATA\Nucleosome%20files\AAA%20FINAL%20STRUCTURE\Animations_notahelix%202013\non_helix_Presentation_12-2021\Package%20presentation\slide_8.wav" TargetMode="External"/><Relationship Id="rId1" Type="http://schemas.openxmlformats.org/officeDocument/2006/relationships/themeOverride" Target="../theme/themeOverride3.xml"/><Relationship Id="rId6" Type="http://schemas.openxmlformats.org/officeDocument/2006/relationships/image" Target="../media/image7.png"/><Relationship Id="rId5" Type="http://schemas.openxmlformats.org/officeDocument/2006/relationships/notesSlide" Target="../notesSlides/notesSlide8.xml"/><Relationship Id="rId4" Type="http://schemas.openxmlformats.org/officeDocument/2006/relationships/slideLayout" Target="../slideLayouts/slideLayout7.xml"/><Relationship Id="rId9" Type="http://schemas.openxmlformats.org/officeDocument/2006/relationships/slide" Target="slide6.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0.wav" TargetMode="External"/><Relationship Id="rId1" Type="http://schemas.microsoft.com/office/2007/relationships/media" Target="file:///C:\amira-3.1.1\DATA\Nucleosome%20files\AAA%20FINAL%20STRUCTURE\Animations_notahelix%202013\non_helix_Presentation_12-2021\Package%20presentation\slide_80.wav" TargetMode="External"/><Relationship Id="rId6" Type="http://schemas.openxmlformats.org/officeDocument/2006/relationships/image" Target="../media/image7.png"/><Relationship Id="rId5" Type="http://schemas.openxmlformats.org/officeDocument/2006/relationships/image" Target="../media/image46.jpeg"/><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1.wav" TargetMode="External"/><Relationship Id="rId1" Type="http://schemas.microsoft.com/office/2007/relationships/media" Target="file:///C:\amira-3.1.1\DATA\Nucleosome%20files\AAA%20FINAL%20STRUCTURE\Animations_notahelix%202013\non_helix_Presentation_12-2021\Package%20presentation\slide_81.wav" TargetMode="External"/><Relationship Id="rId6" Type="http://schemas.openxmlformats.org/officeDocument/2006/relationships/image" Target="../media/image7.png"/><Relationship Id="rId5" Type="http://schemas.openxmlformats.org/officeDocument/2006/relationships/image" Target="../media/image19.jpeg"/><Relationship Id="rId4"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C:\amira-3.1.1\DATA\Nucleosome%20files\AAA%20FINAL%20STRUCTURE\Animations_notahelix%202013\non_helix_Presentation_12-2021\Package%20presentation\slide_82.wav" TargetMode="External"/><Relationship Id="rId1" Type="http://schemas.microsoft.com/office/2007/relationships/media" Target="file:///C:\amira-3.1.1\DATA\Nucleosome%20files\AAA%20FINAL%20STRUCTURE\Animations_notahelix%202013\non_helix_Presentation_12-2021\Package%20presentation\slide_82.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amira-3.1.1\DATA\Nucleosome%20files\AAA%20FINAL%20STRUCTURE\Animations_notahelix%202013\non_helix_Presentation_12-2021\Package%20presentation\slide_83.wav" TargetMode="External"/><Relationship Id="rId1" Type="http://schemas.microsoft.com/office/2007/relationships/media" Target="file:///C:\amira-3.1.1\DATA\Nucleosome%20files\AAA%20FINAL%20STRUCTURE\Animations_notahelix%202013\non_helix_Presentation_12-2021\Package%20presentation\slide_83.wav" TargetMode="External"/><Relationship Id="rId6" Type="http://schemas.openxmlformats.org/officeDocument/2006/relationships/slide" Target="slide6.xml"/><Relationship Id="rId5" Type="http://schemas.openxmlformats.org/officeDocument/2006/relationships/image" Target="../media/image7.png"/><Relationship Id="rId4"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4.wav" TargetMode="External"/><Relationship Id="rId1" Type="http://schemas.microsoft.com/office/2007/relationships/media" Target="file:///C:\amira-3.1.1\DATA\Nucleosome%20files\AAA%20FINAL%20STRUCTURE\Animations_notahelix%202013\non_helix_Presentation_12-2021\Package%20presentation\slide_84.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5.wav" TargetMode="External"/><Relationship Id="rId1" Type="http://schemas.microsoft.com/office/2007/relationships/media" Target="file:///C:\amira-3.1.1\DATA\Nucleosome%20files\AAA%20FINAL%20STRUCTURE\Animations_notahelix%202013\non_helix_Presentation_12-2021\Package%20presentation\slide_85.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6.wav" TargetMode="External"/><Relationship Id="rId1" Type="http://schemas.microsoft.com/office/2007/relationships/media" Target="file:///C:\amira-3.1.1\DATA\Nucleosome%20files\AAA%20FINAL%20STRUCTURE\Animations_notahelix%202013\non_helix_Presentation_12-2021\Package%20presentation\slide_86.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7.wav" TargetMode="External"/><Relationship Id="rId1" Type="http://schemas.microsoft.com/office/2007/relationships/media" Target="file:///C:\amira-3.1.1\DATA\Nucleosome%20files\AAA%20FINAL%20STRUCTURE\Animations_notahelix%202013\non_helix_Presentation_12-2021\Package%20presentation\slide_87.wav" TargetMode="External"/><Relationship Id="rId6" Type="http://schemas.openxmlformats.org/officeDocument/2006/relationships/image" Target="../media/image7.png"/><Relationship Id="rId5" Type="http://schemas.openxmlformats.org/officeDocument/2006/relationships/image" Target="../media/image47.jpeg"/><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8.wav" TargetMode="External"/><Relationship Id="rId1" Type="http://schemas.microsoft.com/office/2007/relationships/media" Target="file:///C:\amira-3.1.1\DATA\Nucleosome%20files\AAA%20FINAL%20STRUCTURE\Animations_notahelix%202013\non_helix_Presentation_12-2021\Package%20presentation\slide_88.wav" TargetMode="External"/><Relationship Id="rId6" Type="http://schemas.openxmlformats.org/officeDocument/2006/relationships/image" Target="../media/image7.png"/><Relationship Id="rId5" Type="http://schemas.openxmlformats.org/officeDocument/2006/relationships/image" Target="../media/image48.jpeg"/><Relationship Id="rId4"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89-92.wav" TargetMode="External"/><Relationship Id="rId1" Type="http://schemas.microsoft.com/office/2007/relationships/media" Target="file:///C:\amira-3.1.1\DATA\Nucleosome%20files\AAA%20FINAL%20STRUCTURE\Animations_notahelix%202013\non_helix_Presentation_12-2021\Package%20presentation\slide_89-92.wav" TargetMode="External"/><Relationship Id="rId6" Type="http://schemas.openxmlformats.org/officeDocument/2006/relationships/image" Target="../media/image7.png"/><Relationship Id="rId5" Type="http://schemas.openxmlformats.org/officeDocument/2006/relationships/image" Target="../media/image49.jpeg"/><Relationship Id="rId4"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file:///C:\amira-3.1.1\DATA\Nucleosome%20files\AAA%20FINAL%20STRUCTURE\Animations_notahelix%202013\non_helix_Presentation_12-2021\Package%20presentation\slide_9.wav" TargetMode="External"/><Relationship Id="rId7" Type="http://schemas.openxmlformats.org/officeDocument/2006/relationships/image" Target="../media/image9.jpeg"/><Relationship Id="rId2" Type="http://schemas.microsoft.com/office/2007/relationships/media" Target="file:///C:\amira-3.1.1\DATA\Nucleosome%20files\AAA%20FINAL%20STRUCTURE\Animations_notahelix%202013\non_helix_Presentation_12-2021\Package%20presentation\slide_9.wav" TargetMode="External"/><Relationship Id="rId1" Type="http://schemas.openxmlformats.org/officeDocument/2006/relationships/themeOverride" Target="../theme/themeOverride4.xml"/><Relationship Id="rId6" Type="http://schemas.openxmlformats.org/officeDocument/2006/relationships/image" Target="../media/image7.png"/><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9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9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93-95.wav" TargetMode="External"/><Relationship Id="rId1" Type="http://schemas.microsoft.com/office/2007/relationships/media" Target="file:///C:\amira-3.1.1\DATA\Nucleosome%20files\AAA%20FINAL%20STRUCTURE\Animations_notahelix%202013\non_helix_Presentation_12-2021\Package%20presentation\slide_93-95.wav" TargetMode="External"/><Relationship Id="rId6" Type="http://schemas.openxmlformats.org/officeDocument/2006/relationships/image" Target="../media/image7.png"/><Relationship Id="rId5" Type="http://schemas.openxmlformats.org/officeDocument/2006/relationships/image" Target="../media/image53.jpeg"/><Relationship Id="rId4"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96.wav" TargetMode="External"/><Relationship Id="rId1" Type="http://schemas.microsoft.com/office/2007/relationships/media" Target="file:///C:\amira-3.1.1\DATA\Nucleosome%20files\AAA%20FINAL%20STRUCTURE\Animations_notahelix%202013\non_helix_Presentation_12-2021\Package%20presentation\slide_96.wav" TargetMode="External"/><Relationship Id="rId6" Type="http://schemas.openxmlformats.org/officeDocument/2006/relationships/image" Target="../media/image7.png"/><Relationship Id="rId5" Type="http://schemas.openxmlformats.org/officeDocument/2006/relationships/image" Target="../media/image56.jpeg"/><Relationship Id="rId4"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97.wav" TargetMode="External"/><Relationship Id="rId1" Type="http://schemas.microsoft.com/office/2007/relationships/media" Target="file:///C:\amira-3.1.1\DATA\Nucleosome%20files\AAA%20FINAL%20STRUCTURE\Animations_notahelix%202013\non_helix_Presentation_12-2021\Package%20presentation\slide_97.wav" TargetMode="External"/><Relationship Id="rId6" Type="http://schemas.openxmlformats.org/officeDocument/2006/relationships/image" Target="../media/image7.png"/><Relationship Id="rId5" Type="http://schemas.openxmlformats.org/officeDocument/2006/relationships/image" Target="../media/image57.jpeg"/><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98.wav" TargetMode="External"/><Relationship Id="rId1" Type="http://schemas.microsoft.com/office/2007/relationships/media" Target="file:///C:\amira-3.1.1\DATA\Nucleosome%20files\AAA%20FINAL%20STRUCTURE\Animations_notahelix%202013\non_helix_Presentation_12-2021\Package%20presentation\slide_98.wav" TargetMode="External"/><Relationship Id="rId6" Type="http://schemas.openxmlformats.org/officeDocument/2006/relationships/image" Target="../media/image7.png"/><Relationship Id="rId5" Type="http://schemas.openxmlformats.org/officeDocument/2006/relationships/image" Target="../media/image57.jpeg"/><Relationship Id="rId4"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file:///C:\amira-3.1.1\DATA\Nucleosome%20files\AAA%20FINAL%20STRUCTURE\Animations_notahelix%202013\non_helix_Presentation_12-2021\Package%20presentation\slide_99.wav" TargetMode="External"/><Relationship Id="rId1" Type="http://schemas.microsoft.com/office/2007/relationships/media" Target="file:///C:\amira-3.1.1\DATA\Nucleosome%20files\AAA%20FINAL%20STRUCTURE\Animations_notahelix%202013\non_helix_Presentation_12-2021\Package%20presentation\slide_99.wav" TargetMode="External"/><Relationship Id="rId6" Type="http://schemas.openxmlformats.org/officeDocument/2006/relationships/image" Target="../media/image7.png"/><Relationship Id="rId5" Type="http://schemas.openxmlformats.org/officeDocument/2006/relationships/image" Target="../media/image57.jpeg"/><Relationship Id="rId4"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rogram Files\Amira-3.1.1\data\nucleosome files\AAA FINAL STRUCTURE\Animations_notahelix\Picture Files\Planet of the Apes2A.jpg"/>
          <p:cNvPicPr>
            <a:picLocks noChangeAspect="1" noChangeArrowheads="1"/>
          </p:cNvPicPr>
          <p:nvPr/>
        </p:nvPicPr>
        <p:blipFill>
          <a:blip r:embed="rId6" cstate="print"/>
          <a:srcRect/>
          <a:stretch>
            <a:fillRect/>
          </a:stretch>
        </p:blipFill>
        <p:spPr bwMode="auto">
          <a:xfrm>
            <a:off x="457200" y="1828800"/>
            <a:ext cx="8226425" cy="3141663"/>
          </a:xfrm>
          <a:prstGeom prst="rect">
            <a:avLst/>
          </a:prstGeom>
          <a:noFill/>
          <a:ln w="9525">
            <a:noFill/>
            <a:miter lim="800000"/>
            <a:headEnd/>
            <a:tailEnd/>
          </a:ln>
        </p:spPr>
      </p:pic>
      <p:pic>
        <p:nvPicPr>
          <p:cNvPr id="15364" name="3BNA-black.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4114800" y="5029200"/>
            <a:ext cx="1727200" cy="1828800"/>
          </a:xfrm>
          <a:prstGeom prst="rect">
            <a:avLst/>
          </a:prstGeom>
          <a:noFill/>
          <a:ln w="9525">
            <a:noFill/>
            <a:miter lim="800000"/>
            <a:headEnd/>
            <a:tailEnd/>
          </a:ln>
        </p:spPr>
      </p:pic>
      <p:sp>
        <p:nvSpPr>
          <p:cNvPr id="2052" name="Text Box 6"/>
          <p:cNvSpPr txBox="1">
            <a:spLocks noChangeArrowheads="1"/>
          </p:cNvSpPr>
          <p:nvPr/>
        </p:nvSpPr>
        <p:spPr bwMode="auto">
          <a:xfrm>
            <a:off x="0" y="228600"/>
            <a:ext cx="9144000" cy="914400"/>
          </a:xfrm>
          <a:prstGeom prst="rect">
            <a:avLst/>
          </a:prstGeom>
          <a:noFill/>
          <a:ln w="9525">
            <a:noFill/>
            <a:miter lim="800000"/>
            <a:headEnd/>
            <a:tailEnd/>
          </a:ln>
        </p:spPr>
        <p:txBody>
          <a:bodyPr>
            <a:spAutoFit/>
          </a:bodyPr>
          <a:lstStyle/>
          <a:p>
            <a:pPr algn="ctr">
              <a:spcBef>
                <a:spcPct val="50000"/>
              </a:spcBef>
            </a:pPr>
            <a:r>
              <a:rPr lang="en-US" sz="5400">
                <a:solidFill>
                  <a:srgbClr val="FFFFFF"/>
                </a:solidFill>
              </a:rPr>
              <a:t>The Double Non-Helix</a:t>
            </a:r>
          </a:p>
        </p:txBody>
      </p:sp>
    </p:spTree>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0" fill="hold"/>
                                        <p:tgtEl>
                                          <p:spTgt spid="153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15364"/>
                </p:tgtEl>
              </p:cMediaNode>
            </p:video>
            <p:seq concurrent="1" nextAc="seek">
              <p:cTn id="8" restart="whenNotActive" fill="hold" evtFilter="cancelBubble" nodeType="interactiveSeq">
                <p:stCondLst>
                  <p:cond evt="onClick" delay="0">
                    <p:tgtEl>
                      <p:spTgt spid="1536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364"/>
                                        </p:tgtEl>
                                      </p:cBhvr>
                                    </p:cmd>
                                  </p:childTnLst>
                                </p:cTn>
                              </p:par>
                            </p:childTnLst>
                          </p:cTn>
                        </p:par>
                      </p:childTnLst>
                    </p:cTn>
                  </p:par>
                </p:childTnLst>
              </p:cTn>
              <p:nextCondLst>
                <p:cond evt="onClick" delay="0">
                  <p:tgtEl>
                    <p:spTgt spid="1536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1027"/>
          <p:cNvSpPr txBox="1">
            <a:spLocks noChangeArrowheads="1"/>
          </p:cNvSpPr>
          <p:nvPr/>
        </p:nvSpPr>
        <p:spPr bwMode="auto">
          <a:xfrm>
            <a:off x="3429000" y="5472113"/>
            <a:ext cx="2362200" cy="457200"/>
          </a:xfrm>
          <a:prstGeom prst="rect">
            <a:avLst/>
          </a:prstGeom>
          <a:noFill/>
          <a:ln w="9525">
            <a:noFill/>
            <a:miter lim="800000"/>
            <a:headEnd/>
            <a:tailEnd/>
          </a:ln>
        </p:spPr>
        <p:txBody>
          <a:bodyPr>
            <a:spAutoFit/>
          </a:bodyPr>
          <a:lstStyle/>
          <a:p>
            <a:pPr algn="ctr">
              <a:spcBef>
                <a:spcPct val="50000"/>
              </a:spcBef>
            </a:pPr>
            <a:r>
              <a:rPr lang="en-US"/>
              <a:t>(2006)</a:t>
            </a:r>
          </a:p>
        </p:txBody>
      </p:sp>
      <p:pic>
        <p:nvPicPr>
          <p:cNvPr id="658436" name="slide_1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pic>
        <p:nvPicPr>
          <p:cNvPr id="11268" name="Picture 1029" descr="C:\Program Files\Amira-3.1.1\data\nucleosome files\AAA FINAL STRUCTURE\Animations_notahelix\Picture Files\kb_current.jpg"/>
          <p:cNvPicPr>
            <a:picLocks noChangeAspect="1" noChangeArrowheads="1"/>
          </p:cNvPicPr>
          <p:nvPr/>
        </p:nvPicPr>
        <p:blipFill>
          <a:blip r:embed="rId7" cstate="print"/>
          <a:srcRect/>
          <a:stretch>
            <a:fillRect/>
          </a:stretch>
        </p:blipFill>
        <p:spPr bwMode="auto">
          <a:xfrm>
            <a:off x="3281363" y="1690688"/>
            <a:ext cx="2509837" cy="3048000"/>
          </a:xfrm>
          <a:prstGeom prst="rect">
            <a:avLst/>
          </a:prstGeom>
          <a:noFill/>
          <a:ln w="9525">
            <a:noFill/>
            <a:miter lim="800000"/>
            <a:headEnd/>
            <a:tailEnd/>
          </a:ln>
        </p:spPr>
      </p:pic>
      <p:sp>
        <p:nvSpPr>
          <p:cNvPr id="11269" name="Text Box 1031"/>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b="1">
                <a:hlinkClick r:id="" action="ppaction://hlinkshowjump?jump=previousslide"/>
              </a:rPr>
              <a:t>Previous slide</a:t>
            </a:r>
            <a:br>
              <a:rPr lang="en-US" sz="1200" b="1"/>
            </a:br>
            <a:r>
              <a:rPr lang="en-US" sz="1200" b="1">
                <a:hlinkClick r:id="" action="ppaction://hlinkshowjump?jump=nextslide"/>
              </a:rPr>
              <a:t>Next slide</a:t>
            </a:r>
            <a:br>
              <a:rPr lang="en-US" sz="1200" b="1"/>
            </a:br>
            <a:r>
              <a:rPr lang="en-US" sz="1200" b="1">
                <a:hlinkClick r:id="rId8" action="ppaction://hlinksldjump"/>
              </a:rPr>
              <a:t>Table Of Contents</a:t>
            </a:r>
            <a:endParaRPr lang="en-US" sz="1200" b="1"/>
          </a:p>
        </p:txBody>
      </p:sp>
    </p:spTree>
  </p:cSld>
  <p:clrMapOvr>
    <a:overrideClrMapping bg1="lt1" tx1="dk1" bg2="lt2" tx2="dk2" accent1="accent1" accent2="accent2" accent3="accent3" accent4="accent4" accent5="accent5" accent6="accent6" hlink="hlink" folHlink="folHlink"/>
  </p:clrMapOvr>
  <p:transition advClick="0" advTm="69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59" fill="hold"/>
                                        <p:tgtEl>
                                          <p:spTgt spid="6584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658436"/>
                </p:tgtEl>
              </p:cMediaNode>
            </p:audio>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26"/>
          <p:cNvSpPr>
            <a:spLocks noGrp="1" noChangeArrowheads="1"/>
          </p:cNvSpPr>
          <p:nvPr>
            <p:ph type="title"/>
          </p:nvPr>
        </p:nvSpPr>
        <p:spPr>
          <a:xfrm>
            <a:off x="609600" y="2743200"/>
            <a:ext cx="7772400" cy="1143000"/>
          </a:xfrm>
        </p:spPr>
        <p:txBody>
          <a:bodyPr/>
          <a:lstStyle/>
          <a:p>
            <a:pPr eaLnBrk="1" hangingPunct="1"/>
            <a:r>
              <a:rPr lang="en-US" sz="3200"/>
              <a:t>The Three Basic Principles of DNA Topology</a:t>
            </a:r>
          </a:p>
        </p:txBody>
      </p:sp>
      <p:pic>
        <p:nvPicPr>
          <p:cNvPr id="719875" name="slide_10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03428" name="Text Box 1028"/>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70" fill="hold"/>
                                        <p:tgtEl>
                                          <p:spTgt spid="7198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5122">
                <p:cTn id="7" fill="hold" display="0">
                  <p:stCondLst>
                    <p:cond delay="indefinite"/>
                  </p:stCondLst>
                  <p:endCondLst>
                    <p:cond evt="onNext" delay="0">
                      <p:tgtEl>
                        <p:sldTgt/>
                      </p:tgtEl>
                    </p:cond>
                    <p:cond evt="onPrev" delay="0">
                      <p:tgtEl>
                        <p:sldTgt/>
                      </p:tgtEl>
                    </p:cond>
                    <p:cond evt="onStopAudio" delay="0">
                      <p:tgtEl>
                        <p:sldTgt/>
                      </p:tgtEl>
                    </p:cond>
                  </p:endCondLst>
                </p:cTn>
                <p:tgtEl>
                  <p:spTgt spid="719875"/>
                </p:tgtEl>
              </p:cMediaNode>
            </p:audi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p:txBody>
          <a:bodyPr/>
          <a:lstStyle/>
          <a:p>
            <a:pPr eaLnBrk="1" hangingPunct="1"/>
            <a:r>
              <a:rPr lang="en-US"/>
              <a:t>The 1</a:t>
            </a:r>
            <a:r>
              <a:rPr lang="en-US" baseline="30000"/>
              <a:t>st</a:t>
            </a:r>
            <a:r>
              <a:rPr lang="en-US"/>
              <a:t> Principle</a:t>
            </a:r>
          </a:p>
        </p:txBody>
      </p:sp>
      <p:sp>
        <p:nvSpPr>
          <p:cNvPr id="104451" name="Text Box 3"/>
          <p:cNvSpPr txBox="1">
            <a:spLocks noChangeArrowheads="1"/>
          </p:cNvSpPr>
          <p:nvPr/>
        </p:nvSpPr>
        <p:spPr bwMode="auto">
          <a:xfrm>
            <a:off x="0" y="1676400"/>
            <a:ext cx="9144000" cy="3560763"/>
          </a:xfrm>
          <a:prstGeom prst="rect">
            <a:avLst/>
          </a:prstGeom>
          <a:noFill/>
          <a:ln w="9525">
            <a:noFill/>
            <a:miter lim="800000"/>
            <a:headEnd/>
            <a:tailEnd/>
          </a:ln>
        </p:spPr>
        <p:txBody>
          <a:bodyPr>
            <a:spAutoFit/>
          </a:bodyPr>
          <a:lstStyle/>
          <a:p>
            <a:pPr>
              <a:spcBef>
                <a:spcPct val="50000"/>
              </a:spcBef>
            </a:pPr>
            <a:r>
              <a:rPr lang="en-US" b="1" dirty="0">
                <a:solidFill>
                  <a:srgbClr val="FF00FF"/>
                </a:solidFill>
              </a:rPr>
              <a:t>The number of secondary helical turns in fully-intact circular DNA, when it is constrained to lie flat, </a:t>
            </a:r>
            <a:r>
              <a:rPr lang="en-US" i="1" dirty="0">
                <a:solidFill>
                  <a:srgbClr val="FF00FF"/>
                </a:solidFill>
              </a:rPr>
              <a:t>i.e.</a:t>
            </a:r>
            <a:r>
              <a:rPr lang="en-US" b="1" dirty="0">
                <a:solidFill>
                  <a:srgbClr val="FF00FF"/>
                </a:solidFill>
              </a:rPr>
              <a:t>, in a plane, is absolutely fixed at the time the rings are closed.</a:t>
            </a:r>
            <a:r>
              <a:rPr lang="en-US" dirty="0"/>
              <a:t>  In our so-called “heretical”, non-helical model, to be presented shortly, that number is </a:t>
            </a:r>
            <a:r>
              <a:rPr lang="en-US" i="1" dirty="0"/>
              <a:t>zero.  </a:t>
            </a:r>
            <a:r>
              <a:rPr lang="en-US" dirty="0"/>
              <a:t>In the “classic” Watson-Crick crystal structure for </a:t>
            </a:r>
            <a:r>
              <a:rPr lang="en-US" i="1" dirty="0"/>
              <a:t>linear</a:t>
            </a:r>
            <a:r>
              <a:rPr lang="en-US" dirty="0"/>
              <a:t> DNA, the number is one complete right-handed helical turn per 34 Å of length.</a:t>
            </a:r>
          </a:p>
          <a:p>
            <a:pPr>
              <a:spcBef>
                <a:spcPct val="50000"/>
              </a:spcBef>
            </a:pPr>
            <a:r>
              <a:rPr lang="en-US" dirty="0"/>
              <a:t>In circular DNA, as isolated in nature, if you believe in the Watson-Crick structure, then the number actually turns out to be 5-7% fewer turns than found in corresponding linear DNA, as we shall explain shortly.</a:t>
            </a:r>
            <a:endParaRPr lang="en-US" b="1" dirty="0">
              <a:solidFill>
                <a:srgbClr val="FF00FF"/>
              </a:solidFill>
            </a:endParaRPr>
          </a:p>
        </p:txBody>
      </p:sp>
      <p:pic>
        <p:nvPicPr>
          <p:cNvPr id="157700" name="slide_10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04453"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157702" name="Text Box 6"/>
          <p:cNvSpPr txBox="1">
            <a:spLocks noChangeArrowheads="1"/>
          </p:cNvSpPr>
          <p:nvPr/>
        </p:nvSpPr>
        <p:spPr bwMode="auto">
          <a:xfrm>
            <a:off x="0" y="5257800"/>
            <a:ext cx="8991600" cy="822325"/>
          </a:xfrm>
          <a:prstGeom prst="rect">
            <a:avLst/>
          </a:prstGeom>
          <a:noFill/>
          <a:ln w="9525">
            <a:noFill/>
            <a:miter lim="800000"/>
            <a:headEnd/>
            <a:tailEnd/>
          </a:ln>
        </p:spPr>
        <p:txBody>
          <a:bodyPr>
            <a:spAutoFit/>
          </a:bodyPr>
          <a:lstStyle/>
          <a:p>
            <a:pPr>
              <a:spcBef>
                <a:spcPct val="50000"/>
              </a:spcBef>
            </a:pPr>
            <a:r>
              <a:rPr lang="en-US" b="1" u="sng">
                <a:solidFill>
                  <a:srgbClr val="FF00FF"/>
                </a:solidFill>
              </a:rPr>
              <a:t>Whatever the number is, it cannot be changed unless one of the strands is broken open</a:t>
            </a:r>
            <a:r>
              <a:rPr lang="en-US" b="1">
                <a:solidFill>
                  <a:srgbClr val="FF00FF"/>
                </a:solidFill>
              </a:rPr>
              <a:t>.</a:t>
            </a:r>
          </a:p>
        </p:txBody>
      </p:sp>
      <p:sp>
        <p:nvSpPr>
          <p:cNvPr id="104455" name="Text Box 7" hidden="1"/>
          <p:cNvSpPr txBox="1">
            <a:spLocks noChangeArrowheads="1"/>
          </p:cNvSpPr>
          <p:nvPr/>
        </p:nvSpPr>
        <p:spPr bwMode="auto">
          <a:xfrm>
            <a:off x="0" y="5257800"/>
            <a:ext cx="8991600" cy="822325"/>
          </a:xfrm>
          <a:prstGeom prst="rect">
            <a:avLst/>
          </a:prstGeom>
          <a:noFill/>
          <a:ln w="9525">
            <a:noFill/>
            <a:miter lim="800000"/>
            <a:headEnd/>
            <a:tailEnd/>
          </a:ln>
        </p:spPr>
        <p:txBody>
          <a:bodyPr>
            <a:spAutoFit/>
          </a:bodyPr>
          <a:lstStyle/>
          <a:p>
            <a:pPr>
              <a:spcBef>
                <a:spcPct val="50000"/>
              </a:spcBef>
            </a:pPr>
            <a:r>
              <a:rPr lang="en-US" b="1">
                <a:solidFill>
                  <a:srgbClr val="FF00FF"/>
                </a:solidFill>
              </a:rPr>
              <a:t>Whatever the number is, it cannot be changed unless one of the strands is broken open.</a:t>
            </a:r>
          </a:p>
        </p:txBody>
      </p:sp>
    </p:spTree>
  </p:cSld>
  <p:clrMapOvr>
    <a:masterClrMapping/>
  </p:clrMapOvr>
  <p:transition advClick="0" advTm="5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687" fill="hold"/>
                                        <p:tgtEl>
                                          <p:spTgt spid="157700"/>
                                        </p:tgtEl>
                                      </p:cBhvr>
                                    </p:cmd>
                                  </p:childTnLst>
                                </p:cTn>
                              </p:par>
                              <p:par>
                                <p:cTn id="7" presetID="9" presetClass="entr" presetSubtype="0" fill="hold" grpId="0" nodeType="withEffect">
                                  <p:stCondLst>
                                    <p:cond delay="44000"/>
                                  </p:stCondLst>
                                  <p:childTnLst>
                                    <p:set>
                                      <p:cBhvr>
                                        <p:cTn id="8" dur="1" fill="hold">
                                          <p:stCondLst>
                                            <p:cond delay="0"/>
                                          </p:stCondLst>
                                        </p:cTn>
                                        <p:tgtEl>
                                          <p:spTgt spid="157702"/>
                                        </p:tgtEl>
                                        <p:attrNameLst>
                                          <p:attrName>style.visibility</p:attrName>
                                        </p:attrNameLst>
                                      </p:cBhvr>
                                      <p:to>
                                        <p:strVal val="visible"/>
                                      </p:to>
                                    </p:set>
                                    <p:animEffect transition="in" filter="dissolve">
                                      <p:cBhvr>
                                        <p:cTn id="9" dur="500"/>
                                        <p:tgtEl>
                                          <p:spTgt spid="15770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488">
                <p:cTn id="10" fill="hold" display="0">
                  <p:stCondLst>
                    <p:cond delay="indefinite"/>
                  </p:stCondLst>
                  <p:endCondLst>
                    <p:cond evt="onPrev" delay="0">
                      <p:tgtEl>
                        <p:sldTgt/>
                      </p:tgtEl>
                    </p:cond>
                    <p:cond evt="onStopAudio" delay="0">
                      <p:tgtEl>
                        <p:sldTgt/>
                      </p:tgtEl>
                    </p:cond>
                  </p:endCondLst>
                </p:cTn>
                <p:tgtEl>
                  <p:spTgt spid="157700"/>
                </p:tgtEl>
              </p:cMediaNode>
            </p:audio>
          </p:childTnLst>
        </p:cTn>
      </p:par>
    </p:tnLst>
    <p:bldLst>
      <p:bldP spid="157702"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idx="4294967295"/>
          </p:nvPr>
        </p:nvSpPr>
        <p:spPr>
          <a:xfrm>
            <a:off x="685800" y="838200"/>
            <a:ext cx="7772400" cy="1143000"/>
          </a:xfrm>
        </p:spPr>
        <p:txBody>
          <a:bodyPr/>
          <a:lstStyle/>
          <a:p>
            <a:pPr eaLnBrk="1" hangingPunct="1"/>
            <a:r>
              <a:rPr lang="en-US" dirty="0"/>
              <a:t>The 2</a:t>
            </a:r>
            <a:r>
              <a:rPr lang="en-US" baseline="30000" dirty="0"/>
              <a:t>nd</a:t>
            </a:r>
            <a:r>
              <a:rPr lang="en-US" dirty="0"/>
              <a:t> Principle</a:t>
            </a:r>
          </a:p>
        </p:txBody>
      </p:sp>
      <p:sp>
        <p:nvSpPr>
          <p:cNvPr id="105475" name="Text Box 3"/>
          <p:cNvSpPr txBox="1">
            <a:spLocks noChangeArrowheads="1"/>
          </p:cNvSpPr>
          <p:nvPr/>
        </p:nvSpPr>
        <p:spPr bwMode="auto">
          <a:xfrm>
            <a:off x="381000" y="2514600"/>
            <a:ext cx="8458200" cy="1552575"/>
          </a:xfrm>
          <a:prstGeom prst="rect">
            <a:avLst/>
          </a:prstGeom>
          <a:noFill/>
          <a:ln w="9525">
            <a:noFill/>
            <a:miter lim="800000"/>
            <a:headEnd/>
            <a:tailEnd/>
          </a:ln>
        </p:spPr>
        <p:txBody>
          <a:bodyPr>
            <a:spAutoFit/>
          </a:bodyPr>
          <a:lstStyle/>
          <a:p>
            <a:pPr>
              <a:spcBef>
                <a:spcPct val="50000"/>
              </a:spcBef>
            </a:pPr>
            <a:r>
              <a:rPr lang="en-US"/>
              <a:t>Under physiological conditions of pH, temperature and ionic strength, the only known fully-relaxed, unstrained structure for DNA of average base composition is the Watson-Crick structure, with one full secondary helical turn per 34 Å of length.</a:t>
            </a:r>
            <a:endParaRPr lang="en-US" b="1">
              <a:solidFill>
                <a:srgbClr val="FF00FF"/>
              </a:solidFill>
            </a:endParaRPr>
          </a:p>
        </p:txBody>
      </p:sp>
      <p:pic>
        <p:nvPicPr>
          <p:cNvPr id="159748" name="slide_10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05477"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105478" name="Text Box 6" hidden="1"/>
          <p:cNvSpPr txBox="1">
            <a:spLocks noChangeArrowheads="1"/>
          </p:cNvSpPr>
          <p:nvPr/>
        </p:nvSpPr>
        <p:spPr bwMode="auto">
          <a:xfrm>
            <a:off x="381000" y="4238625"/>
            <a:ext cx="8458200" cy="1187450"/>
          </a:xfrm>
          <a:prstGeom prst="rect">
            <a:avLst/>
          </a:prstGeom>
          <a:noFill/>
          <a:ln w="9525">
            <a:noFill/>
            <a:miter lim="800000"/>
            <a:headEnd/>
            <a:tailEnd/>
          </a:ln>
        </p:spPr>
        <p:txBody>
          <a:bodyPr>
            <a:spAutoFit/>
          </a:bodyPr>
          <a:lstStyle/>
          <a:p>
            <a:pPr>
              <a:spcBef>
                <a:spcPct val="50000"/>
              </a:spcBef>
            </a:pPr>
            <a:r>
              <a:rPr lang="en-US" b="1">
                <a:solidFill>
                  <a:srgbClr val="FF00FF"/>
                </a:solidFill>
              </a:rPr>
              <a:t>A circular duplex chromosome which, at the moment of covalent closure, has either a greater of lesser number of secondary helical turns per unit length will be under strain.</a:t>
            </a:r>
          </a:p>
        </p:txBody>
      </p:sp>
      <p:sp>
        <p:nvSpPr>
          <p:cNvPr id="159752" name="Text Box 8"/>
          <p:cNvSpPr txBox="1">
            <a:spLocks noChangeArrowheads="1"/>
          </p:cNvSpPr>
          <p:nvPr/>
        </p:nvSpPr>
        <p:spPr bwMode="auto">
          <a:xfrm>
            <a:off x="381000" y="4237038"/>
            <a:ext cx="8458200" cy="1187450"/>
          </a:xfrm>
          <a:prstGeom prst="rect">
            <a:avLst/>
          </a:prstGeom>
          <a:noFill/>
          <a:ln w="9525">
            <a:noFill/>
            <a:miter lim="800000"/>
            <a:headEnd/>
            <a:tailEnd/>
          </a:ln>
        </p:spPr>
        <p:txBody>
          <a:bodyPr>
            <a:spAutoFit/>
          </a:bodyPr>
          <a:lstStyle/>
          <a:p>
            <a:pPr>
              <a:spcBef>
                <a:spcPct val="50000"/>
              </a:spcBef>
            </a:pPr>
            <a:r>
              <a:rPr lang="en-US" b="1" u="sng">
                <a:solidFill>
                  <a:srgbClr val="FF00FF"/>
                </a:solidFill>
              </a:rPr>
              <a:t>A circular duplex chromosome which, at the moment of covalent closure, has either a greater of lesser number of secondary helical turns per unit length will be under strain</a:t>
            </a:r>
            <a:r>
              <a:rPr lang="en-US" b="1">
                <a:solidFill>
                  <a:srgbClr val="FF00FF"/>
                </a:solidFill>
              </a:rPr>
              <a:t>.</a:t>
            </a:r>
          </a:p>
        </p:txBody>
      </p:sp>
    </p:spTree>
  </p:cSld>
  <p:clrMapOvr>
    <a:masterClrMapping/>
  </p:clrMapOvr>
  <p:transition advClick="0" advTm="4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9748"/>
                                        </p:tgtEl>
                                      </p:cBhvr>
                                    </p:cmd>
                                  </p:childTnLst>
                                </p:cTn>
                              </p:par>
                              <p:par>
                                <p:cTn id="7" presetID="9" presetClass="entr" presetSubtype="0" fill="hold" grpId="0" nodeType="withEffect">
                                  <p:stCondLst>
                                    <p:cond delay="28000"/>
                                  </p:stCondLst>
                                  <p:childTnLst>
                                    <p:set>
                                      <p:cBhvr>
                                        <p:cTn id="8" dur="1" fill="hold">
                                          <p:stCondLst>
                                            <p:cond delay="0"/>
                                          </p:stCondLst>
                                        </p:cTn>
                                        <p:tgtEl>
                                          <p:spTgt spid="159752"/>
                                        </p:tgtEl>
                                        <p:attrNameLst>
                                          <p:attrName>style.visibility</p:attrName>
                                        </p:attrNameLst>
                                      </p:cBhvr>
                                      <p:to>
                                        <p:strVal val="visible"/>
                                      </p:to>
                                    </p:set>
                                    <p:animEffect transition="in" filter="dissolve">
                                      <p:cBhvr>
                                        <p:cTn id="9" dur="500"/>
                                        <p:tgtEl>
                                          <p:spTgt spid="15975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9268">
                <p:cTn id="10" fill="hold" display="0">
                  <p:stCondLst>
                    <p:cond delay="indefinite"/>
                  </p:stCondLst>
                  <p:endCondLst>
                    <p:cond evt="onPrev" delay="0">
                      <p:tgtEl>
                        <p:sldTgt/>
                      </p:tgtEl>
                    </p:cond>
                    <p:cond evt="onStopAudio" delay="0">
                      <p:tgtEl>
                        <p:sldTgt/>
                      </p:tgtEl>
                    </p:cond>
                  </p:endCondLst>
                </p:cTn>
                <p:tgtEl>
                  <p:spTgt spid="159748"/>
                </p:tgtEl>
              </p:cMediaNode>
            </p:audio>
          </p:childTnLst>
        </p:cTn>
      </p:par>
    </p:tnLst>
    <p:bldLst>
      <p:bldP spid="159752" grpId="0"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4" descr="C:\Program Files\Amira-3.1.1\data\nucleosome files\AAA FINAL STRUCTURE\Animations_notahelix\Picture Files\spring.jpg"/>
          <p:cNvPicPr>
            <a:picLocks noChangeAspect="1" noChangeArrowheads="1"/>
          </p:cNvPicPr>
          <p:nvPr/>
        </p:nvPicPr>
        <p:blipFill>
          <a:blip r:embed="rId5" cstate="print"/>
          <a:srcRect/>
          <a:stretch>
            <a:fillRect/>
          </a:stretch>
        </p:blipFill>
        <p:spPr bwMode="auto">
          <a:xfrm>
            <a:off x="1295400" y="2305050"/>
            <a:ext cx="6399213" cy="2343150"/>
          </a:xfrm>
          <a:prstGeom prst="rect">
            <a:avLst/>
          </a:prstGeom>
          <a:noFill/>
          <a:ln w="9525">
            <a:noFill/>
            <a:miter lim="800000"/>
            <a:headEnd/>
            <a:tailEnd/>
          </a:ln>
        </p:spPr>
      </p:pic>
      <p:pic>
        <p:nvPicPr>
          <p:cNvPr id="160773" name="slide_10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6500"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29" fill="hold"/>
                                        <p:tgtEl>
                                          <p:spTgt spid="16077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60773"/>
                </p:tgtEl>
              </p:cMediaNode>
            </p:audi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685800" y="762000"/>
            <a:ext cx="7772400" cy="1143000"/>
          </a:xfrm>
        </p:spPr>
        <p:txBody>
          <a:bodyPr/>
          <a:lstStyle/>
          <a:p>
            <a:pPr eaLnBrk="1" hangingPunct="1"/>
            <a:r>
              <a:rPr lang="en-US"/>
              <a:t>The 3</a:t>
            </a:r>
            <a:r>
              <a:rPr lang="en-US" baseline="30000"/>
              <a:t>rd</a:t>
            </a:r>
            <a:r>
              <a:rPr lang="en-US"/>
              <a:t> principle</a:t>
            </a:r>
          </a:p>
        </p:txBody>
      </p:sp>
      <p:sp>
        <p:nvSpPr>
          <p:cNvPr id="107523" name="Text Box 3"/>
          <p:cNvSpPr txBox="1">
            <a:spLocks noChangeArrowheads="1"/>
          </p:cNvSpPr>
          <p:nvPr/>
        </p:nvSpPr>
        <p:spPr bwMode="auto">
          <a:xfrm>
            <a:off x="381000" y="2514600"/>
            <a:ext cx="8458200" cy="2830513"/>
          </a:xfrm>
          <a:prstGeom prst="rect">
            <a:avLst/>
          </a:prstGeom>
          <a:noFill/>
          <a:ln w="9525">
            <a:noFill/>
            <a:miter lim="800000"/>
            <a:headEnd/>
            <a:tailEnd/>
          </a:ln>
        </p:spPr>
        <p:txBody>
          <a:bodyPr>
            <a:spAutoFit/>
          </a:bodyPr>
          <a:lstStyle/>
          <a:p>
            <a:pPr>
              <a:spcBef>
                <a:spcPct val="50000"/>
              </a:spcBef>
            </a:pPr>
            <a:r>
              <a:rPr lang="en-US" b="1">
                <a:solidFill>
                  <a:srgbClr val="FF00FF"/>
                </a:solidFill>
              </a:rPr>
              <a:t>Tertiary, </a:t>
            </a:r>
            <a:r>
              <a:rPr lang="en-US" i="1">
                <a:solidFill>
                  <a:srgbClr val="FF00FF"/>
                </a:solidFill>
              </a:rPr>
              <a:t>i.e.</a:t>
            </a:r>
            <a:r>
              <a:rPr lang="en-US" b="1">
                <a:solidFill>
                  <a:srgbClr val="FF00FF"/>
                </a:solidFill>
              </a:rPr>
              <a:t>, superhelical twists, </a:t>
            </a:r>
            <a:r>
              <a:rPr lang="en-US" b="1" i="1">
                <a:solidFill>
                  <a:srgbClr val="FF00FF"/>
                </a:solidFill>
              </a:rPr>
              <a:t>increase</a:t>
            </a:r>
            <a:r>
              <a:rPr lang="en-US" b="1">
                <a:solidFill>
                  <a:srgbClr val="FF00FF"/>
                </a:solidFill>
              </a:rPr>
              <a:t> the tightness of the secondary winding of a helix whose twist is in the same direction, and </a:t>
            </a:r>
            <a:r>
              <a:rPr lang="en-US" b="1" i="1">
                <a:solidFill>
                  <a:srgbClr val="FF00FF"/>
                </a:solidFill>
              </a:rPr>
              <a:t>decrease</a:t>
            </a:r>
            <a:r>
              <a:rPr lang="en-US" b="1">
                <a:solidFill>
                  <a:srgbClr val="FF00FF"/>
                </a:solidFill>
              </a:rPr>
              <a:t> the tightness of the winding of a helix whose twist is in the opposite direction.</a:t>
            </a:r>
          </a:p>
          <a:p>
            <a:pPr>
              <a:spcBef>
                <a:spcPct val="50000"/>
              </a:spcBef>
            </a:pPr>
            <a:r>
              <a:rPr lang="en-US"/>
              <a:t>If you don’t understand what I mean, relax, because I’m going to show you some models.  This is the sort of thing which is very easy to see and grasp, but very difficult to explain in words.</a:t>
            </a:r>
          </a:p>
        </p:txBody>
      </p:sp>
      <p:pic>
        <p:nvPicPr>
          <p:cNvPr id="165892" name="slide_10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07525"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36" fill="hold"/>
                                        <p:tgtEl>
                                          <p:spTgt spid="1658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165892"/>
                </p:tgtEl>
              </p:cMediaNode>
            </p:audi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C:\Program Files\Amira-3.1.1\data\nucleosome files\AAA FINAL STRUCTURE\Animations_notahelix\Picture Files\helix_to_superhelix.jpg"/>
          <p:cNvPicPr>
            <a:picLocks noChangeAspect="1" noChangeArrowheads="1"/>
          </p:cNvPicPr>
          <p:nvPr/>
        </p:nvPicPr>
        <p:blipFill>
          <a:blip r:embed="rId5" cstate="print"/>
          <a:srcRect/>
          <a:stretch>
            <a:fillRect/>
          </a:stretch>
        </p:blipFill>
        <p:spPr bwMode="auto">
          <a:xfrm>
            <a:off x="1752600" y="2127250"/>
            <a:ext cx="5562600" cy="3435350"/>
          </a:xfrm>
          <a:prstGeom prst="rect">
            <a:avLst/>
          </a:prstGeom>
          <a:noFill/>
          <a:ln w="9525">
            <a:noFill/>
            <a:miter lim="800000"/>
            <a:headEnd/>
            <a:tailEnd/>
          </a:ln>
        </p:spPr>
      </p:pic>
      <p:sp>
        <p:nvSpPr>
          <p:cNvPr id="108547" name="Rectangle 3"/>
          <p:cNvSpPr>
            <a:spLocks noGrp="1" noChangeArrowheads="1"/>
          </p:cNvSpPr>
          <p:nvPr>
            <p:ph type="title" idx="4294967295"/>
          </p:nvPr>
        </p:nvSpPr>
        <p:spPr/>
        <p:txBody>
          <a:bodyPr/>
          <a:lstStyle/>
          <a:p>
            <a:pPr eaLnBrk="1" hangingPunct="1"/>
            <a:r>
              <a:rPr lang="en-US"/>
              <a:t>2-Twist Helix-to-Superhelix</a:t>
            </a:r>
          </a:p>
        </p:txBody>
      </p:sp>
      <p:pic>
        <p:nvPicPr>
          <p:cNvPr id="168964" name="slide_10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8549"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78" fill="hold"/>
                                        <p:tgtEl>
                                          <p:spTgt spid="1689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168964"/>
                </p:tgtEl>
              </p:cMediaNode>
            </p:audio>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p:cNvSpPr>
            <a:spLocks noGrp="1" noChangeArrowheads="1"/>
          </p:cNvSpPr>
          <p:nvPr>
            <p:ph type="title" idx="4294967295"/>
          </p:nvPr>
        </p:nvSpPr>
        <p:spPr/>
        <p:txBody>
          <a:bodyPr/>
          <a:lstStyle/>
          <a:p>
            <a:pPr eaLnBrk="1" hangingPunct="1"/>
            <a:r>
              <a:rPr lang="en-US"/>
              <a:t>2-Twist Helix-to-Superhelix</a:t>
            </a:r>
          </a:p>
        </p:txBody>
      </p:sp>
      <p:pic>
        <p:nvPicPr>
          <p:cNvPr id="109571" name="Picture 4" descr="C:\Program Files\Amira-3.1.1\data\nucleosome files\AAA FINAL STRUCTURE\Animations_notahelix\Picture Files\helix_to_superhelix2.jpg"/>
          <p:cNvPicPr>
            <a:picLocks noChangeArrowheads="1"/>
          </p:cNvPicPr>
          <p:nvPr/>
        </p:nvPicPr>
        <p:blipFill>
          <a:blip r:embed="rId5" cstate="print"/>
          <a:srcRect/>
          <a:stretch>
            <a:fillRect/>
          </a:stretch>
        </p:blipFill>
        <p:spPr bwMode="auto">
          <a:xfrm>
            <a:off x="1754188" y="2128838"/>
            <a:ext cx="5567362" cy="3436937"/>
          </a:xfrm>
          <a:prstGeom prst="rect">
            <a:avLst/>
          </a:prstGeom>
          <a:noFill/>
          <a:ln w="9525">
            <a:noFill/>
            <a:miter lim="800000"/>
            <a:headEnd/>
            <a:tailEnd/>
          </a:ln>
        </p:spPr>
      </p:pic>
      <p:pic>
        <p:nvPicPr>
          <p:cNvPr id="171013" name="slide_10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9573"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90" fill="hold"/>
                                        <p:tgtEl>
                                          <p:spTgt spid="1710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1013"/>
                </p:tgtEl>
              </p:cMediaNode>
            </p:audio>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title" idx="4294967295"/>
          </p:nvPr>
        </p:nvSpPr>
        <p:spPr/>
        <p:txBody>
          <a:bodyPr/>
          <a:lstStyle/>
          <a:p>
            <a:pPr eaLnBrk="1" hangingPunct="1"/>
            <a:r>
              <a:rPr lang="en-US"/>
              <a:t>2-Twist Helix-to-Superhelix</a:t>
            </a:r>
          </a:p>
        </p:txBody>
      </p:sp>
      <p:pic>
        <p:nvPicPr>
          <p:cNvPr id="110595" name="Picture 4" descr="C:\Program Files\Amira-3.1.1\data\nucleosome files\AAA FINAL STRUCTURE\Animations_notahelix\Picture Files\helix_to_superhelix3.jpg"/>
          <p:cNvPicPr>
            <a:picLocks noChangeArrowheads="1"/>
          </p:cNvPicPr>
          <p:nvPr/>
        </p:nvPicPr>
        <p:blipFill>
          <a:blip r:embed="rId5" cstate="print"/>
          <a:srcRect/>
          <a:stretch>
            <a:fillRect/>
          </a:stretch>
        </p:blipFill>
        <p:spPr bwMode="auto">
          <a:xfrm>
            <a:off x="1754188" y="2128838"/>
            <a:ext cx="5567362" cy="3436937"/>
          </a:xfrm>
          <a:prstGeom prst="rect">
            <a:avLst/>
          </a:prstGeom>
          <a:noFill/>
          <a:ln w="9525">
            <a:noFill/>
            <a:miter lim="800000"/>
            <a:headEnd/>
            <a:tailEnd/>
          </a:ln>
        </p:spPr>
      </p:pic>
      <p:pic>
        <p:nvPicPr>
          <p:cNvPr id="173061" name="slide_10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0597"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71" fill="hold"/>
                                        <p:tgtEl>
                                          <p:spTgt spid="17306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3061"/>
                </p:tgtEl>
              </p:cMediaNode>
            </p:audi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a:xfrm>
            <a:off x="609600" y="2895600"/>
            <a:ext cx="7772400" cy="1143000"/>
          </a:xfrm>
        </p:spPr>
        <p:txBody>
          <a:bodyPr/>
          <a:lstStyle/>
          <a:p>
            <a:pPr algn="l" eaLnBrk="1" hangingPunct="1"/>
            <a:r>
              <a:rPr lang="en-US" sz="2800" b="1"/>
              <a:t>What if the chromosome didn't "like" the way it was twisted?  That is, suppose there were too many, or too few helical turns, or even left-handed turns?  What could the chromosome do to "cure" the defect?</a:t>
            </a:r>
          </a:p>
        </p:txBody>
      </p:sp>
      <p:pic>
        <p:nvPicPr>
          <p:cNvPr id="175107" name="slide_10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162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68" fill="hold"/>
                                        <p:tgtEl>
                                          <p:spTgt spid="1751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175107"/>
                </p:tgtEl>
              </p:cMediaNode>
            </p:audi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C:\Program Files\Amira-3.1.1\data\nucleosome files\AAA FINAL STRUCTURE\Animations_notahelix\Picture Files\helix_to_superhelix.jpg"/>
          <p:cNvPicPr>
            <a:picLocks noChangeAspect="1" noChangeArrowheads="1"/>
          </p:cNvPicPr>
          <p:nvPr/>
        </p:nvPicPr>
        <p:blipFill>
          <a:blip r:embed="rId5" cstate="print"/>
          <a:srcRect/>
          <a:stretch>
            <a:fillRect/>
          </a:stretch>
        </p:blipFill>
        <p:spPr bwMode="auto">
          <a:xfrm>
            <a:off x="1752600" y="1670050"/>
            <a:ext cx="5562600" cy="3435350"/>
          </a:xfrm>
          <a:prstGeom prst="rect">
            <a:avLst/>
          </a:prstGeom>
          <a:noFill/>
          <a:ln w="9525">
            <a:noFill/>
            <a:miter lim="800000"/>
            <a:headEnd/>
            <a:tailEnd/>
          </a:ln>
        </p:spPr>
      </p:pic>
      <p:pic>
        <p:nvPicPr>
          <p:cNvPr id="176133" name="slide_10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264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112645" name="Text Box 7"/>
          <p:cNvSpPr txBox="1">
            <a:spLocks noChangeArrowheads="1"/>
          </p:cNvSpPr>
          <p:nvPr/>
        </p:nvSpPr>
        <p:spPr bwMode="auto">
          <a:xfrm>
            <a:off x="304800" y="2971800"/>
            <a:ext cx="1295400" cy="1203325"/>
          </a:xfrm>
          <a:prstGeom prst="rect">
            <a:avLst/>
          </a:prstGeom>
          <a:noFill/>
          <a:ln w="12700">
            <a:solidFill>
              <a:srgbClr val="FF00FF"/>
            </a:solidFill>
            <a:miter lim="800000"/>
            <a:headEnd/>
            <a:tailEnd/>
          </a:ln>
        </p:spPr>
        <p:txBody>
          <a:bodyPr>
            <a:spAutoFit/>
          </a:bodyPr>
          <a:lstStyle/>
          <a:p>
            <a:pPr>
              <a:spcBef>
                <a:spcPct val="50000"/>
              </a:spcBef>
            </a:pPr>
            <a:r>
              <a:rPr lang="en-US" sz="1800" b="1"/>
              <a:t>2 RIGHT-HANDED secondary twists</a:t>
            </a:r>
          </a:p>
        </p:txBody>
      </p:sp>
      <p:sp>
        <p:nvSpPr>
          <p:cNvPr id="112646" name="Text Box 8"/>
          <p:cNvSpPr txBox="1">
            <a:spLocks noChangeArrowheads="1"/>
          </p:cNvSpPr>
          <p:nvPr/>
        </p:nvSpPr>
        <p:spPr bwMode="auto">
          <a:xfrm>
            <a:off x="7620000" y="3000375"/>
            <a:ext cx="1295400" cy="1203325"/>
          </a:xfrm>
          <a:prstGeom prst="rect">
            <a:avLst/>
          </a:prstGeom>
          <a:noFill/>
          <a:ln w="12700">
            <a:solidFill>
              <a:srgbClr val="FF00FF"/>
            </a:solidFill>
            <a:miter lim="800000"/>
            <a:headEnd/>
            <a:tailEnd/>
          </a:ln>
        </p:spPr>
        <p:txBody>
          <a:bodyPr>
            <a:spAutoFit/>
          </a:bodyPr>
          <a:lstStyle/>
          <a:p>
            <a:pPr>
              <a:spcBef>
                <a:spcPct val="50000"/>
              </a:spcBef>
            </a:pPr>
            <a:r>
              <a:rPr lang="en-US" sz="1800" b="1"/>
              <a:t>2 LEFT-HANDED tertiary twists</a:t>
            </a:r>
          </a:p>
        </p:txBody>
      </p:sp>
      <p:sp>
        <p:nvSpPr>
          <p:cNvPr id="112647" name="Line 9"/>
          <p:cNvSpPr>
            <a:spLocks noChangeShapeType="1"/>
          </p:cNvSpPr>
          <p:nvPr/>
        </p:nvSpPr>
        <p:spPr bwMode="auto">
          <a:xfrm flipH="1" flipV="1">
            <a:off x="6858000" y="3124200"/>
            <a:ext cx="762000" cy="228600"/>
          </a:xfrm>
          <a:prstGeom prst="line">
            <a:avLst/>
          </a:prstGeom>
          <a:noFill/>
          <a:ln w="12700">
            <a:solidFill>
              <a:srgbClr val="FF00FF"/>
            </a:solidFill>
            <a:round/>
            <a:headEnd/>
            <a:tailEnd type="triangle" w="med" len="med"/>
          </a:ln>
        </p:spPr>
        <p:txBody>
          <a:bodyPr/>
          <a:lstStyle/>
          <a:p>
            <a:endParaRPr lang="en-US"/>
          </a:p>
        </p:txBody>
      </p:sp>
      <p:sp>
        <p:nvSpPr>
          <p:cNvPr id="112648" name="Line 10"/>
          <p:cNvSpPr>
            <a:spLocks noChangeShapeType="1"/>
          </p:cNvSpPr>
          <p:nvPr/>
        </p:nvSpPr>
        <p:spPr bwMode="auto">
          <a:xfrm>
            <a:off x="1600200" y="3886200"/>
            <a:ext cx="1524000" cy="914400"/>
          </a:xfrm>
          <a:prstGeom prst="line">
            <a:avLst/>
          </a:prstGeom>
          <a:noFill/>
          <a:ln w="12700">
            <a:solidFill>
              <a:srgbClr val="FF00FF"/>
            </a:solidFill>
            <a:round/>
            <a:headEnd/>
            <a:tailEnd type="triangle" w="med" len="med"/>
          </a:ln>
        </p:spPr>
        <p:txBody>
          <a:bodyPr/>
          <a:lstStyle/>
          <a:p>
            <a:endParaRPr lang="en-US"/>
          </a:p>
        </p:txBody>
      </p:sp>
      <p:sp>
        <p:nvSpPr>
          <p:cNvPr id="112649" name="Line 11"/>
          <p:cNvSpPr>
            <a:spLocks noChangeShapeType="1"/>
          </p:cNvSpPr>
          <p:nvPr/>
        </p:nvSpPr>
        <p:spPr bwMode="auto">
          <a:xfrm flipV="1">
            <a:off x="1600200" y="2362200"/>
            <a:ext cx="1447800" cy="1066800"/>
          </a:xfrm>
          <a:prstGeom prst="line">
            <a:avLst/>
          </a:prstGeom>
          <a:noFill/>
          <a:ln w="12700">
            <a:solidFill>
              <a:srgbClr val="FF00FF"/>
            </a:solidFill>
            <a:round/>
            <a:headEnd/>
            <a:tailEnd type="triangle" w="med" len="med"/>
          </a:ln>
        </p:spPr>
        <p:txBody>
          <a:bodyPr/>
          <a:lstStyle/>
          <a:p>
            <a:endParaRPr lang="en-US"/>
          </a:p>
        </p:txBody>
      </p:sp>
      <p:sp>
        <p:nvSpPr>
          <p:cNvPr id="112650" name="Line 12"/>
          <p:cNvSpPr>
            <a:spLocks noChangeShapeType="1"/>
          </p:cNvSpPr>
          <p:nvPr/>
        </p:nvSpPr>
        <p:spPr bwMode="auto">
          <a:xfrm flipH="1">
            <a:off x="6858000" y="3886200"/>
            <a:ext cx="762000" cy="152400"/>
          </a:xfrm>
          <a:prstGeom prst="line">
            <a:avLst/>
          </a:prstGeom>
          <a:noFill/>
          <a:ln w="12700">
            <a:solidFill>
              <a:srgbClr val="FF00FF"/>
            </a:solidFill>
            <a:round/>
            <a:headEnd/>
            <a:tailEnd type="triangle" w="med" len="med"/>
          </a:ln>
        </p:spPr>
        <p:txBody>
          <a:bodyPr/>
          <a:lstStyle/>
          <a:p>
            <a:endParaRPr lang="en-US"/>
          </a:p>
        </p:txBody>
      </p:sp>
      <p:sp>
        <p:nvSpPr>
          <p:cNvPr id="112651" name="Text Box 13"/>
          <p:cNvSpPr txBox="1">
            <a:spLocks noChangeArrowheads="1"/>
          </p:cNvSpPr>
          <p:nvPr/>
        </p:nvSpPr>
        <p:spPr bwMode="auto">
          <a:xfrm>
            <a:off x="4800600" y="3095625"/>
            <a:ext cx="762000" cy="1006475"/>
          </a:xfrm>
          <a:prstGeom prst="rect">
            <a:avLst/>
          </a:prstGeom>
          <a:noFill/>
          <a:ln w="9525">
            <a:noFill/>
            <a:miter lim="800000"/>
            <a:headEnd/>
            <a:tailEnd/>
          </a:ln>
        </p:spPr>
        <p:txBody>
          <a:bodyPr>
            <a:spAutoFit/>
          </a:bodyPr>
          <a:lstStyle/>
          <a:p>
            <a:pPr algn="ctr">
              <a:spcBef>
                <a:spcPct val="50000"/>
              </a:spcBef>
            </a:pPr>
            <a:r>
              <a:rPr lang="en-US" sz="6000"/>
              <a:t>=</a:t>
            </a:r>
          </a:p>
        </p:txBody>
      </p:sp>
    </p:spTree>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689" fill="hold"/>
                                        <p:tgtEl>
                                          <p:spTgt spid="1761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17613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098"/>
          <p:cNvSpPr>
            <a:spLocks noGrp="1" noChangeArrowheads="1"/>
          </p:cNvSpPr>
          <p:nvPr>
            <p:ph type="title"/>
          </p:nvPr>
        </p:nvSpPr>
        <p:spPr>
          <a:xfrm>
            <a:off x="685800" y="2590800"/>
            <a:ext cx="7772400" cy="1143000"/>
          </a:xfrm>
        </p:spPr>
        <p:txBody>
          <a:bodyPr/>
          <a:lstStyle/>
          <a:p>
            <a:pPr eaLnBrk="1" hangingPunct="1"/>
            <a:r>
              <a:rPr lang="en-US"/>
              <a:t>HISTORY</a:t>
            </a:r>
          </a:p>
        </p:txBody>
      </p:sp>
      <p:sp>
        <p:nvSpPr>
          <p:cNvPr id="12291" name="Text Box 4099"/>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b="1">
                <a:hlinkClick r:id="" action="ppaction://hlinkshowjump?jump=previousslide"/>
              </a:rPr>
              <a:t>Previous slide</a:t>
            </a:r>
            <a:br>
              <a:rPr lang="en-US" sz="1200" b="1"/>
            </a:br>
            <a:r>
              <a:rPr lang="en-US" sz="1200" b="1">
                <a:hlinkClick r:id="" action="ppaction://hlinkshowjump?jump=nextslide"/>
              </a:rPr>
              <a:t>Next slide</a:t>
            </a:r>
            <a:br>
              <a:rPr lang="en-US" sz="1200" b="1"/>
            </a:br>
            <a:r>
              <a:rPr lang="en-US" sz="1200" b="1">
                <a:hlinkClick r:id="rId3" action="ppaction://hlinksldjump"/>
              </a:rPr>
              <a:t>Table Of Contents</a:t>
            </a:r>
            <a:endParaRPr lang="en-US" sz="1200" b="1"/>
          </a:p>
        </p:txBody>
      </p:sp>
    </p:spTree>
  </p:cSld>
  <p:clrMapOvr>
    <a:masterClrMapping/>
  </p:clrMapOvr>
  <p:transition advClick="0" advTm="3000"/>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609600" y="2895600"/>
            <a:ext cx="7772400" cy="1143000"/>
          </a:xfrm>
        </p:spPr>
        <p:txBody>
          <a:bodyPr/>
          <a:lstStyle/>
          <a:p>
            <a:pPr algn="l" eaLnBrk="1" hangingPunct="1"/>
            <a:r>
              <a:rPr lang="en-US" sz="3600" i="1"/>
              <a:t>NOW</a:t>
            </a:r>
            <a:r>
              <a:rPr lang="en-US" sz="3600"/>
              <a:t>, you may be wondering what benefit there is in removing secondary twists, if we're just going to add tertiary superhelical twists.</a:t>
            </a:r>
            <a:br>
              <a:rPr lang="en-US" sz="3600"/>
            </a:br>
            <a:br>
              <a:rPr lang="en-US" sz="3600"/>
            </a:br>
            <a:r>
              <a:rPr lang="en-US" sz="3600"/>
              <a:t>That’s a good question.  In order to see the benefit, let’s look at a real model made from rope.</a:t>
            </a:r>
            <a:br>
              <a:rPr lang="en-US" sz="3600"/>
            </a:br>
            <a:endParaRPr lang="en-US" sz="3600"/>
          </a:p>
        </p:txBody>
      </p:sp>
      <p:pic>
        <p:nvPicPr>
          <p:cNvPr id="720899" name="slide_11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13668"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66" fill="hold"/>
                                        <p:tgtEl>
                                          <p:spTgt spid="72089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720899"/>
                </p:tgtEl>
              </p:cMediaNode>
            </p:audio>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3" descr="C:\Program Files\Amira-3.1.1\data\nucleosome files\AAA FINAL STRUCTURE\Animations_notahelix\Picture Files\helix_to_super_rope1A.jpg"/>
          <p:cNvPicPr>
            <a:picLocks noChangeAspect="1" noChangeArrowheads="1"/>
          </p:cNvPicPr>
          <p:nvPr/>
        </p:nvPicPr>
        <p:blipFill>
          <a:blip r:embed="rId5" cstate="print"/>
          <a:srcRect/>
          <a:stretch>
            <a:fillRect/>
          </a:stretch>
        </p:blipFill>
        <p:spPr bwMode="auto">
          <a:xfrm>
            <a:off x="1346200" y="1069975"/>
            <a:ext cx="6426200" cy="4568825"/>
          </a:xfrm>
          <a:prstGeom prst="rect">
            <a:avLst/>
          </a:prstGeom>
          <a:noFill/>
          <a:ln w="9525">
            <a:noFill/>
            <a:miter lim="800000"/>
            <a:headEnd/>
            <a:tailEnd/>
          </a:ln>
        </p:spPr>
      </p:pic>
      <p:pic>
        <p:nvPicPr>
          <p:cNvPr id="178180" name="slide_11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4692"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868" fill="hold"/>
                                        <p:tgtEl>
                                          <p:spTgt spid="1781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178180"/>
                </p:tgtEl>
              </p:cMediaNode>
            </p:audio>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C:\Program Files\Amira-3.1.1\data\nucleosome files\AAA FINAL STRUCTURE\Animations_notahelix\Picture Files\helix_to_super_rope1B.jpg"/>
          <p:cNvPicPr>
            <a:picLocks noChangeAspect="1" noChangeArrowheads="1"/>
          </p:cNvPicPr>
          <p:nvPr/>
        </p:nvPicPr>
        <p:blipFill>
          <a:blip r:embed="rId5" cstate="print"/>
          <a:srcRect/>
          <a:stretch>
            <a:fillRect/>
          </a:stretch>
        </p:blipFill>
        <p:spPr bwMode="auto">
          <a:xfrm>
            <a:off x="1343025" y="1068388"/>
            <a:ext cx="6426200" cy="4568825"/>
          </a:xfrm>
          <a:prstGeom prst="rect">
            <a:avLst/>
          </a:prstGeom>
          <a:noFill/>
          <a:ln w="9525">
            <a:noFill/>
            <a:miter lim="800000"/>
            <a:headEnd/>
            <a:tailEnd/>
          </a:ln>
        </p:spPr>
      </p:pic>
      <p:pic>
        <p:nvPicPr>
          <p:cNvPr id="181251" name="slide_11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5716"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86" fill="hold"/>
                                        <p:tgtEl>
                                          <p:spTgt spid="18125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181251"/>
                </p:tgtEl>
              </p:cMediaNode>
            </p:audio>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C:\Program Files\Amira-3.1.1\data\nucleosome files\AAA FINAL STRUCTURE\Animations_notahelix\Picture Files\helix_to_super_rope2.jpg"/>
          <p:cNvPicPr>
            <a:picLocks noChangeAspect="1" noChangeArrowheads="1"/>
          </p:cNvPicPr>
          <p:nvPr/>
        </p:nvPicPr>
        <p:blipFill>
          <a:blip r:embed="rId5" cstate="print"/>
          <a:srcRect/>
          <a:stretch>
            <a:fillRect/>
          </a:stretch>
        </p:blipFill>
        <p:spPr bwMode="auto">
          <a:xfrm>
            <a:off x="1343025" y="1068388"/>
            <a:ext cx="6426200" cy="4568825"/>
          </a:xfrm>
          <a:prstGeom prst="rect">
            <a:avLst/>
          </a:prstGeom>
          <a:noFill/>
          <a:ln w="9525">
            <a:noFill/>
            <a:miter lim="800000"/>
            <a:headEnd/>
            <a:tailEnd/>
          </a:ln>
        </p:spPr>
      </p:pic>
      <p:pic>
        <p:nvPicPr>
          <p:cNvPr id="182275" name="slide_11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674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82" fill="hold"/>
                                        <p:tgtEl>
                                          <p:spTgt spid="1822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82275"/>
                </p:tgtEl>
              </p:cMediaNode>
            </p:audio>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6" name="helix_to_superhelix.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1343025" y="1068388"/>
            <a:ext cx="6426200" cy="4568825"/>
          </a:xfrm>
          <a:prstGeom prst="rect">
            <a:avLst/>
          </a:prstGeom>
          <a:noFill/>
          <a:ln w="9525">
            <a:noFill/>
            <a:miter lim="800000"/>
            <a:headEnd/>
            <a:tailEnd/>
          </a:ln>
        </p:spPr>
      </p:pic>
      <p:pic>
        <p:nvPicPr>
          <p:cNvPr id="218117" name="slide_11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117764" name="Text Box 103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83" fill="hold"/>
                                        <p:tgtEl>
                                          <p:spTgt spid="218117"/>
                                        </p:tgtEl>
                                      </p:cBhvr>
                                    </p:cmd>
                                  </p:childTnLst>
                                </p:cTn>
                              </p:par>
                              <p:par>
                                <p:cTn id="7" presetID="1" presetClass="mediacall" presetSubtype="0" fill="hold" nodeType="withEffect">
                                  <p:stCondLst>
                                    <p:cond delay="2000"/>
                                  </p:stCondLst>
                                  <p:childTnLst>
                                    <p:cmd type="call" cmd="playFrom(0.0)">
                                      <p:cBhvr>
                                        <p:cTn id="8" dur="5333" fill="hold"/>
                                        <p:tgtEl>
                                          <p:spTgt spid="2181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Prev" delay="0">
                      <p:tgtEl>
                        <p:sldTgt/>
                      </p:tgtEl>
                    </p:cond>
                  </p:endCondLst>
                </p:cTn>
                <p:tgtEl>
                  <p:spTgt spid="218116"/>
                </p:tgtEl>
              </p:cMediaNode>
            </p:video>
            <p:seq concurrent="1" nextAc="seek">
              <p:cTn id="10" restart="whenNotActive" fill="hold" evtFilter="cancelBubble" nodeType="interactiveSeq">
                <p:stCondLst>
                  <p:cond evt="onClick" delay="0">
                    <p:tgtEl>
                      <p:spTgt spid="218116"/>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18116"/>
                                        </p:tgtEl>
                                      </p:cBhvr>
                                    </p:cmd>
                                  </p:childTnLst>
                                </p:cTn>
                              </p:par>
                            </p:childTnLst>
                          </p:cTn>
                        </p:par>
                      </p:childTnLst>
                    </p:cTn>
                  </p:par>
                </p:childTnLst>
              </p:cTn>
              <p:nextCondLst>
                <p:cond evt="onClick" delay="0">
                  <p:tgtEl>
                    <p:spTgt spid="218116"/>
                  </p:tgtEl>
                </p:cond>
              </p:nextCondLst>
            </p:seq>
            <p:audio>
              <p:cMediaNode vol="80488">
                <p:cTn id="15" fill="hold" display="0">
                  <p:stCondLst>
                    <p:cond delay="indefinite"/>
                  </p:stCondLst>
                  <p:endCondLst>
                    <p:cond evt="onPrev" delay="0">
                      <p:tgtEl>
                        <p:sldTgt/>
                      </p:tgtEl>
                    </p:cond>
                    <p:cond evt="onStopAudio" delay="0">
                      <p:tgtEl>
                        <p:sldTgt/>
                      </p:tgtEl>
                    </p:cond>
                  </p:endCondLst>
                </p:cTn>
                <p:tgtEl>
                  <p:spTgt spid="218117"/>
                </p:tgtEl>
              </p:cMediaNode>
            </p:audio>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C:\Program Files\Amira-3.1.1\data\nucleosome files\AAA FINAL STRUCTURE\Animations_notahelix\Picture Files\helix_to_super_rope2Q.jpg"/>
          <p:cNvPicPr>
            <a:picLocks noChangeAspect="1" noChangeArrowheads="1"/>
          </p:cNvPicPr>
          <p:nvPr/>
        </p:nvPicPr>
        <p:blipFill>
          <a:blip r:embed="rId5" cstate="print"/>
          <a:srcRect/>
          <a:stretch>
            <a:fillRect/>
          </a:stretch>
        </p:blipFill>
        <p:spPr bwMode="auto">
          <a:xfrm>
            <a:off x="1343025" y="1068388"/>
            <a:ext cx="6426200" cy="4568825"/>
          </a:xfrm>
          <a:prstGeom prst="rect">
            <a:avLst/>
          </a:prstGeom>
          <a:noFill/>
          <a:ln w="9525">
            <a:noFill/>
            <a:miter lim="800000"/>
            <a:headEnd/>
            <a:tailEnd/>
          </a:ln>
        </p:spPr>
      </p:pic>
      <p:pic>
        <p:nvPicPr>
          <p:cNvPr id="198659" name="slide_11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18788"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4" fill="hold"/>
                                        <p:tgtEl>
                                          <p:spTgt spid="19865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198659"/>
                </p:tgtEl>
              </p:cMediaNode>
            </p:audio>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1028" descr="C:\Program Files\Amira-3.1.1\data\nucleosome files\AAA FINAL STRUCTURE\Animations_notahelix\Picture Files\helix_to_superhelix\helix_to_super_rope1.jpg"/>
          <p:cNvPicPr>
            <a:picLocks noChangeAspect="1" noChangeArrowheads="1"/>
          </p:cNvPicPr>
          <p:nvPr/>
        </p:nvPicPr>
        <p:blipFill>
          <a:blip r:embed="rId5" cstate="print"/>
          <a:srcRect/>
          <a:stretch>
            <a:fillRect/>
          </a:stretch>
        </p:blipFill>
        <p:spPr bwMode="auto">
          <a:xfrm>
            <a:off x="457200" y="228600"/>
            <a:ext cx="3857625" cy="2743200"/>
          </a:xfrm>
          <a:prstGeom prst="rect">
            <a:avLst/>
          </a:prstGeom>
          <a:noFill/>
          <a:ln w="9525">
            <a:noFill/>
            <a:miter lim="800000"/>
            <a:headEnd/>
            <a:tailEnd/>
          </a:ln>
        </p:spPr>
      </p:pic>
      <p:pic>
        <p:nvPicPr>
          <p:cNvPr id="119811" name="Picture 1029" descr="C:\Program Files\Amira-3.1.1\data\nucleosome files\AAA FINAL STRUCTURE\Animations_notahelix\Picture Files\helix_to_superhelix\helix_to_super_rope2.jpg"/>
          <p:cNvPicPr>
            <a:picLocks noChangeAspect="1" noChangeArrowheads="1"/>
          </p:cNvPicPr>
          <p:nvPr/>
        </p:nvPicPr>
        <p:blipFill>
          <a:blip r:embed="rId6" cstate="print"/>
          <a:srcRect/>
          <a:stretch>
            <a:fillRect/>
          </a:stretch>
        </p:blipFill>
        <p:spPr bwMode="auto">
          <a:xfrm>
            <a:off x="4600575" y="304800"/>
            <a:ext cx="3857625" cy="2743200"/>
          </a:xfrm>
          <a:prstGeom prst="rect">
            <a:avLst/>
          </a:prstGeom>
          <a:noFill/>
          <a:ln w="9525">
            <a:noFill/>
            <a:miter lim="800000"/>
            <a:headEnd/>
            <a:tailEnd/>
          </a:ln>
        </p:spPr>
      </p:pic>
      <p:pic>
        <p:nvPicPr>
          <p:cNvPr id="226310" name="slide_11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pic>
        <p:nvPicPr>
          <p:cNvPr id="119813" name="Picture 1031" descr="C:\Program Files\Amira-3.1.1\data\nucleosome files\AAA FINAL STRUCTURE\Animations_notahelix\Picture Files\superhelix_rope_ruler2.jpg"/>
          <p:cNvPicPr>
            <a:picLocks noChangeAspect="1" noChangeArrowheads="1"/>
          </p:cNvPicPr>
          <p:nvPr/>
        </p:nvPicPr>
        <p:blipFill>
          <a:blip r:embed="rId8" cstate="print"/>
          <a:srcRect/>
          <a:stretch>
            <a:fillRect/>
          </a:stretch>
        </p:blipFill>
        <p:spPr bwMode="auto">
          <a:xfrm>
            <a:off x="2897188" y="3271838"/>
            <a:ext cx="3884612" cy="2913062"/>
          </a:xfrm>
          <a:prstGeom prst="rect">
            <a:avLst/>
          </a:prstGeom>
          <a:noFill/>
          <a:ln w="9525">
            <a:noFill/>
            <a:miter lim="800000"/>
            <a:headEnd/>
            <a:tailEnd/>
          </a:ln>
        </p:spPr>
      </p:pic>
      <p:sp>
        <p:nvSpPr>
          <p:cNvPr id="119814" name="Text Box 1032"/>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
        <p:nvSpPr>
          <p:cNvPr id="119815" name="Line 1033"/>
          <p:cNvSpPr>
            <a:spLocks noChangeShapeType="1"/>
          </p:cNvSpPr>
          <p:nvPr/>
        </p:nvSpPr>
        <p:spPr bwMode="auto">
          <a:xfrm>
            <a:off x="4267200" y="1476375"/>
            <a:ext cx="381000" cy="0"/>
          </a:xfrm>
          <a:prstGeom prst="line">
            <a:avLst/>
          </a:prstGeom>
          <a:noFill/>
          <a:ln w="25400">
            <a:solidFill>
              <a:schemeClr val="tx1"/>
            </a:solidFill>
            <a:round/>
            <a:headEnd/>
            <a:tailEnd type="triangle" w="med" len="med"/>
          </a:ln>
        </p:spPr>
        <p:txBody>
          <a:bodyPr/>
          <a:lstStyle/>
          <a:p>
            <a:endParaRPr lang="en-US"/>
          </a:p>
        </p:txBody>
      </p:sp>
      <p:sp>
        <p:nvSpPr>
          <p:cNvPr id="119816" name="Line 1034"/>
          <p:cNvSpPr>
            <a:spLocks noChangeShapeType="1"/>
          </p:cNvSpPr>
          <p:nvPr/>
        </p:nvSpPr>
        <p:spPr bwMode="auto">
          <a:xfrm flipH="1">
            <a:off x="4248150" y="1614488"/>
            <a:ext cx="381000" cy="0"/>
          </a:xfrm>
          <a:prstGeom prst="line">
            <a:avLst/>
          </a:prstGeom>
          <a:noFill/>
          <a:ln w="25400">
            <a:solidFill>
              <a:schemeClr val="tx1"/>
            </a:solidFill>
            <a:round/>
            <a:headEnd/>
            <a:tailEnd type="triangle" w="med" len="med"/>
          </a:ln>
        </p:spPr>
        <p:txBody>
          <a:bodyPr/>
          <a:lstStyle/>
          <a:p>
            <a:endParaRPr lang="en-US"/>
          </a:p>
        </p:txBody>
      </p:sp>
      <p:sp>
        <p:nvSpPr>
          <p:cNvPr id="226315" name="Line 1035"/>
          <p:cNvSpPr>
            <a:spLocks noChangeShapeType="1"/>
          </p:cNvSpPr>
          <p:nvPr/>
        </p:nvSpPr>
        <p:spPr bwMode="auto">
          <a:xfrm>
            <a:off x="3124200" y="5334000"/>
            <a:ext cx="1066800" cy="0"/>
          </a:xfrm>
          <a:prstGeom prst="line">
            <a:avLst/>
          </a:prstGeom>
          <a:noFill/>
          <a:ln w="38100">
            <a:solidFill>
              <a:srgbClr val="FF00FF"/>
            </a:solidFill>
            <a:round/>
            <a:headEnd/>
            <a:tailEnd type="triangle" w="med" len="med"/>
          </a:ln>
        </p:spPr>
        <p:txBody>
          <a:bodyPr/>
          <a:lstStyle/>
          <a:p>
            <a:endParaRPr lang="en-US"/>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43" fill="hold"/>
                                        <p:tgtEl>
                                          <p:spTgt spid="226310"/>
                                        </p:tgtEl>
                                      </p:cBhvr>
                                    </p:cmd>
                                  </p:childTnLst>
                                </p:cTn>
                              </p:par>
                              <p:par>
                                <p:cTn id="7" presetID="2" presetClass="entr" presetSubtype="8" fill="hold" grpId="0" nodeType="withEffect">
                                  <p:stCondLst>
                                    <p:cond delay="16000"/>
                                  </p:stCondLst>
                                  <p:childTnLst>
                                    <p:set>
                                      <p:cBhvr>
                                        <p:cTn id="8" dur="1" fill="hold">
                                          <p:stCondLst>
                                            <p:cond delay="0"/>
                                          </p:stCondLst>
                                        </p:cTn>
                                        <p:tgtEl>
                                          <p:spTgt spid="226315"/>
                                        </p:tgtEl>
                                        <p:attrNameLst>
                                          <p:attrName>style.visibility</p:attrName>
                                        </p:attrNameLst>
                                      </p:cBhvr>
                                      <p:to>
                                        <p:strVal val="visible"/>
                                      </p:to>
                                    </p:set>
                                    <p:anim calcmode="lin" valueType="num">
                                      <p:cBhvr additive="base">
                                        <p:cTn id="9" dur="500" fill="hold"/>
                                        <p:tgtEl>
                                          <p:spTgt spid="226315"/>
                                        </p:tgtEl>
                                        <p:attrNameLst>
                                          <p:attrName>ppt_x</p:attrName>
                                        </p:attrNameLst>
                                      </p:cBhvr>
                                      <p:tavLst>
                                        <p:tav tm="0">
                                          <p:val>
                                            <p:strVal val="0-#ppt_w/2"/>
                                          </p:val>
                                        </p:tav>
                                        <p:tav tm="100000">
                                          <p:val>
                                            <p:strVal val="#ppt_x"/>
                                          </p:val>
                                        </p:tav>
                                      </p:tavLst>
                                    </p:anim>
                                    <p:anim calcmode="lin" valueType="num">
                                      <p:cBhvr additive="base">
                                        <p:cTn id="10" dur="500" fill="hold"/>
                                        <p:tgtEl>
                                          <p:spTgt spid="2263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11" fill="hold" display="0">
                  <p:stCondLst>
                    <p:cond delay="indefinite"/>
                  </p:stCondLst>
                  <p:endCondLst>
                    <p:cond evt="onPrev" delay="0">
                      <p:tgtEl>
                        <p:sldTgt/>
                      </p:tgtEl>
                    </p:cond>
                    <p:cond evt="onStopAudio" delay="0">
                      <p:tgtEl>
                        <p:sldTgt/>
                      </p:tgtEl>
                    </p:cond>
                  </p:endCondLst>
                </p:cTn>
                <p:tgtEl>
                  <p:spTgt spid="226310"/>
                </p:tgtEl>
              </p:cMediaNode>
            </p:audio>
          </p:childTnLst>
        </p:cTn>
      </p:par>
    </p:tnLst>
    <p:bldLst>
      <p:bldP spid="22631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a:xfrm>
            <a:off x="685800" y="2895600"/>
            <a:ext cx="7772400" cy="1143000"/>
          </a:xfrm>
        </p:spPr>
        <p:txBody>
          <a:bodyPr/>
          <a:lstStyle/>
          <a:p>
            <a:pPr algn="l" eaLnBrk="1" hangingPunct="1"/>
            <a:r>
              <a:rPr lang="en-US" sz="2600"/>
              <a:t>Bearing in mind what I said about the chromosome not being “happy” when either under- </a:t>
            </a:r>
            <a:r>
              <a:rPr lang="en-US" sz="2600" i="1"/>
              <a:t>or</a:t>
            </a:r>
            <a:r>
              <a:rPr lang="en-US" sz="2600"/>
              <a:t> over-wound, we can now see the "secret" of reducing helical strain by the winding in (or out) of superhelical twists in the opposite sense; namely that a small number of superhelical twists in the opposite sense do in fact have the ability to significantly reduce secondary helical strain, and add no additional element of steric hindrance to the molecule.</a:t>
            </a:r>
            <a:br>
              <a:rPr lang="en-US" sz="2600"/>
            </a:br>
            <a:endParaRPr lang="en-US" sz="2600"/>
          </a:p>
        </p:txBody>
      </p:sp>
      <p:pic>
        <p:nvPicPr>
          <p:cNvPr id="179203" name="slide_11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0836"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34" fill="hold"/>
                                        <p:tgtEl>
                                          <p:spTgt spid="1792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179203"/>
                </p:tgtEl>
              </p:cMediaNode>
            </p:audio>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026"/>
          <p:cNvSpPr>
            <a:spLocks noGrp="1" noChangeArrowheads="1"/>
          </p:cNvSpPr>
          <p:nvPr>
            <p:ph type="title"/>
          </p:nvPr>
        </p:nvSpPr>
        <p:spPr>
          <a:xfrm>
            <a:off x="609600" y="3048000"/>
            <a:ext cx="7772400" cy="1143000"/>
          </a:xfrm>
        </p:spPr>
        <p:txBody>
          <a:bodyPr/>
          <a:lstStyle/>
          <a:p>
            <a:pPr algn="l" eaLnBrk="1" hangingPunct="1"/>
            <a:r>
              <a:rPr lang="en-US" sz="2600"/>
              <a:t>The process of removing secondary helical strain due to over- or under-winding through the formation of superhelical twists in the opposite sense cannot, however, continue indefinitely.  There does come a point where an excessive number of superhelical twists will cause the DNA strands to be brought so close together that the negatively-charged phosphate groups will begin to repel each other, discouraging further superhelical twisting.  This is illustrated in the following drawing:</a:t>
            </a:r>
            <a:br>
              <a:rPr lang="en-US" sz="2600"/>
            </a:br>
            <a:endParaRPr lang="en-US" sz="2600"/>
          </a:p>
        </p:txBody>
      </p:sp>
      <p:pic>
        <p:nvPicPr>
          <p:cNvPr id="721923" name="slide_11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1860" name="Text Box 102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931" fill="hold"/>
                                        <p:tgtEl>
                                          <p:spTgt spid="7219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721923"/>
                </p:tgtEl>
              </p:cMediaNode>
            </p:audio>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8" name="slide_11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pic>
        <p:nvPicPr>
          <p:cNvPr id="122883" name="Picture 5" descr="C:\Program Files\Amira-3.1.1\data\nucleosome files\AAA FINAL STRUCTURE\Animations_notahelix\Picture Files\pauling_formation_X.jpg"/>
          <p:cNvPicPr>
            <a:picLocks noChangeAspect="1" noChangeArrowheads="1"/>
          </p:cNvPicPr>
          <p:nvPr/>
        </p:nvPicPr>
        <p:blipFill>
          <a:blip r:embed="rId6" cstate="print"/>
          <a:srcRect/>
          <a:stretch>
            <a:fillRect/>
          </a:stretch>
        </p:blipFill>
        <p:spPr bwMode="auto">
          <a:xfrm>
            <a:off x="1779588" y="1702594"/>
            <a:ext cx="5584825" cy="3452813"/>
          </a:xfrm>
          <a:prstGeom prst="rect">
            <a:avLst/>
          </a:prstGeom>
          <a:noFill/>
          <a:ln w="9525">
            <a:noFill/>
            <a:miter lim="800000"/>
            <a:headEnd/>
            <a:tailEnd/>
          </a:ln>
        </p:spPr>
      </p:pic>
      <p:sp>
        <p:nvSpPr>
          <p:cNvPr id="12288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374" fill="hold"/>
                                        <p:tgtEl>
                                          <p:spTgt spid="1802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18022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3BNA-new.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pic>
        <p:nvPicPr>
          <p:cNvPr id="23555" name="slide_12.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2209800" y="5562600"/>
            <a:ext cx="304800" cy="304800"/>
          </a:xfrm>
          <a:prstGeom prst="rect">
            <a:avLst/>
          </a:prstGeom>
          <a:noFill/>
          <a:ln w="9525">
            <a:noFill/>
            <a:miter lim="800000"/>
            <a:headEnd/>
            <a:tailEnd/>
          </a:ln>
        </p:spPr>
      </p:pic>
      <p:sp>
        <p:nvSpPr>
          <p:cNvPr id="13316"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8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0" fill="hold"/>
                                        <p:tgtEl>
                                          <p:spTgt spid="23554"/>
                                        </p:tgtEl>
                                      </p:cBhvr>
                                    </p:cmd>
                                  </p:childTnLst>
                                </p:cTn>
                              </p:par>
                            </p:childTnLst>
                          </p:cTn>
                        </p:par>
                        <p:par>
                          <p:cTn id="7" fill="hold">
                            <p:stCondLst>
                              <p:cond delay="6600"/>
                            </p:stCondLst>
                            <p:childTnLst>
                              <p:par>
                                <p:cTn id="8" presetID="1" presetClass="mediacall" presetSubtype="0" fill="hold" nodeType="afterEffect">
                                  <p:stCondLst>
                                    <p:cond delay="0"/>
                                  </p:stCondLst>
                                  <p:childTnLst>
                                    <p:cmd type="call" cmd="playFrom(0.0)">
                                      <p:cBhvr>
                                        <p:cTn id="9" dur="83310" fill="hold"/>
                                        <p:tgtEl>
                                          <p:spTgt spid="2355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23554"/>
                </p:tgtEl>
              </p:cMediaNode>
            </p:video>
            <p:seq concurrent="1" nextAc="seek">
              <p:cTn id="11" restart="whenNotActive" fill="hold" evtFilter="cancelBubble" nodeType="interactiveSeq">
                <p:stCondLst>
                  <p:cond evt="onClick" delay="0">
                    <p:tgtEl>
                      <p:spTgt spid="2355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3554"/>
                                        </p:tgtEl>
                                      </p:cBhvr>
                                    </p:cmd>
                                  </p:childTnLst>
                                </p:cTn>
                              </p:par>
                            </p:childTnLst>
                          </p:cTn>
                        </p:par>
                      </p:childTnLst>
                    </p:cTn>
                  </p:par>
                </p:childTnLst>
              </p:cTn>
              <p:nextCondLst>
                <p:cond evt="onClick" delay="0">
                  <p:tgtEl>
                    <p:spTgt spid="23554"/>
                  </p:tgtEl>
                </p:cond>
              </p:nextCondLst>
            </p:seq>
            <p:audio>
              <p:cMediaNode vol="75610">
                <p:cTn id="16" fill="hold" display="0">
                  <p:stCondLst>
                    <p:cond delay="indefinite"/>
                  </p:stCondLst>
                  <p:endCondLst>
                    <p:cond evt="onPrev" delay="0">
                      <p:tgtEl>
                        <p:sldTgt/>
                      </p:tgtEl>
                    </p:cond>
                    <p:cond evt="onStopAudio" delay="0">
                      <p:tgtEl>
                        <p:sldTgt/>
                      </p:tgtEl>
                    </p:cond>
                  </p:endCondLst>
                </p:cTn>
                <p:tgtEl>
                  <p:spTgt spid="23555"/>
                </p:tgtEl>
              </p:cMediaNode>
            </p:audio>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3"/>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123907" name="Picture 6" descr="C:\Program Files\Amira-3.1.1\data\nucleosome files\AAA FINAL STRUCTURE\Animations_notahelix\Picture Files\helix-density.jpg"/>
          <p:cNvPicPr>
            <a:picLocks noChangeAspect="1" noChangeArrowheads="1"/>
          </p:cNvPicPr>
          <p:nvPr/>
        </p:nvPicPr>
        <p:blipFill>
          <a:blip r:embed="rId5" cstate="print"/>
          <a:srcRect/>
          <a:stretch>
            <a:fillRect/>
          </a:stretch>
        </p:blipFill>
        <p:spPr bwMode="auto">
          <a:xfrm>
            <a:off x="1827213" y="611188"/>
            <a:ext cx="5392737" cy="6094412"/>
          </a:xfrm>
          <a:prstGeom prst="rect">
            <a:avLst/>
          </a:prstGeom>
          <a:noFill/>
          <a:ln w="9525">
            <a:noFill/>
            <a:miter lim="800000"/>
            <a:headEnd/>
            <a:tailEnd/>
          </a:ln>
        </p:spPr>
      </p:pic>
      <p:pic>
        <p:nvPicPr>
          <p:cNvPr id="230407" name="slide_12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23909" name="Text Box 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32" fill="hold"/>
                                        <p:tgtEl>
                                          <p:spTgt spid="2304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230407"/>
                </p:tgtEl>
              </p:cMediaNode>
            </p:audio>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1430" name="slide_12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4932" name="Text Box 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24933" name="Picture 9"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1434" name="Line 10"/>
          <p:cNvSpPr>
            <a:spLocks noChangeShapeType="1"/>
          </p:cNvSpPr>
          <p:nvPr/>
        </p:nvSpPr>
        <p:spPr bwMode="auto">
          <a:xfrm flipH="1">
            <a:off x="3338513" y="1738313"/>
            <a:ext cx="685800" cy="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86" fill="hold"/>
                                        <p:tgtEl>
                                          <p:spTgt spid="231430"/>
                                        </p:tgtEl>
                                      </p:cBhvr>
                                    </p:cmd>
                                  </p:childTnLst>
                                </p:cTn>
                              </p:par>
                              <p:par>
                                <p:cTn id="7" presetID="2" presetClass="entr" presetSubtype="2" fill="hold" grpId="0" nodeType="withEffect">
                                  <p:stCondLst>
                                    <p:cond delay="0"/>
                                  </p:stCondLst>
                                  <p:childTnLst>
                                    <p:set>
                                      <p:cBhvr>
                                        <p:cTn id="8" dur="1" fill="hold">
                                          <p:stCondLst>
                                            <p:cond delay="0"/>
                                          </p:stCondLst>
                                        </p:cTn>
                                        <p:tgtEl>
                                          <p:spTgt spid="231434"/>
                                        </p:tgtEl>
                                        <p:attrNameLst>
                                          <p:attrName>style.visibility</p:attrName>
                                        </p:attrNameLst>
                                      </p:cBhvr>
                                      <p:to>
                                        <p:strVal val="visible"/>
                                      </p:to>
                                    </p:set>
                                    <p:anim calcmode="lin" valueType="num">
                                      <p:cBhvr additive="base">
                                        <p:cTn id="9" dur="500" fill="hold"/>
                                        <p:tgtEl>
                                          <p:spTgt spid="231434"/>
                                        </p:tgtEl>
                                        <p:attrNameLst>
                                          <p:attrName>ppt_x</p:attrName>
                                        </p:attrNameLst>
                                      </p:cBhvr>
                                      <p:tavLst>
                                        <p:tav tm="0">
                                          <p:val>
                                            <p:strVal val="1+#ppt_w/2"/>
                                          </p:val>
                                        </p:tav>
                                        <p:tav tm="100000">
                                          <p:val>
                                            <p:strVal val="#ppt_x"/>
                                          </p:val>
                                        </p:tav>
                                      </p:tavLst>
                                    </p:anim>
                                    <p:anim calcmode="lin" valueType="num">
                                      <p:cBhvr additive="base">
                                        <p:cTn id="10" dur="500" fill="hold"/>
                                        <p:tgtEl>
                                          <p:spTgt spid="231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1" fill="hold" display="0">
                  <p:stCondLst>
                    <p:cond delay="indefinite"/>
                  </p:stCondLst>
                  <p:endCondLst>
                    <p:cond evt="onPrev" delay="0">
                      <p:tgtEl>
                        <p:sldTgt/>
                      </p:tgtEl>
                    </p:cond>
                    <p:cond evt="onStopAudio" delay="0">
                      <p:tgtEl>
                        <p:sldTgt/>
                      </p:tgtEl>
                    </p:cond>
                  </p:endCondLst>
                </p:cTn>
                <p:tgtEl>
                  <p:spTgt spid="231430"/>
                </p:tgtEl>
              </p:cMediaNode>
            </p:audio>
          </p:childTnLst>
        </p:cTn>
      </p:par>
    </p:tnLst>
    <p:bldLst>
      <p:bldP spid="23143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2453" name="slide_12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5956"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25957" name="Picture 7"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2456" name="Line 8"/>
          <p:cNvSpPr>
            <a:spLocks noChangeShapeType="1"/>
          </p:cNvSpPr>
          <p:nvPr/>
        </p:nvSpPr>
        <p:spPr bwMode="auto">
          <a:xfrm flipH="1" flipV="1">
            <a:off x="3429000" y="6324600"/>
            <a:ext cx="533400" cy="30480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81" fill="hold"/>
                                        <p:tgtEl>
                                          <p:spTgt spid="232453"/>
                                        </p:tgtEl>
                                      </p:cBhvr>
                                    </p:cmd>
                                  </p:childTnLst>
                                </p:cTn>
                              </p:par>
                              <p:par>
                                <p:cTn id="7" presetID="2" presetClass="entr" presetSubtype="2" fill="hold" grpId="0" nodeType="withEffect">
                                  <p:stCondLst>
                                    <p:cond delay="0"/>
                                  </p:stCondLst>
                                  <p:childTnLst>
                                    <p:set>
                                      <p:cBhvr>
                                        <p:cTn id="8" dur="1" fill="hold">
                                          <p:stCondLst>
                                            <p:cond delay="0"/>
                                          </p:stCondLst>
                                        </p:cTn>
                                        <p:tgtEl>
                                          <p:spTgt spid="232456"/>
                                        </p:tgtEl>
                                        <p:attrNameLst>
                                          <p:attrName>style.visibility</p:attrName>
                                        </p:attrNameLst>
                                      </p:cBhvr>
                                      <p:to>
                                        <p:strVal val="visible"/>
                                      </p:to>
                                    </p:set>
                                    <p:anim calcmode="lin" valueType="num">
                                      <p:cBhvr additive="base">
                                        <p:cTn id="9" dur="500" fill="hold"/>
                                        <p:tgtEl>
                                          <p:spTgt spid="232456"/>
                                        </p:tgtEl>
                                        <p:attrNameLst>
                                          <p:attrName>ppt_x</p:attrName>
                                        </p:attrNameLst>
                                      </p:cBhvr>
                                      <p:tavLst>
                                        <p:tav tm="0">
                                          <p:val>
                                            <p:strVal val="1+#ppt_w/2"/>
                                          </p:val>
                                        </p:tav>
                                        <p:tav tm="100000">
                                          <p:val>
                                            <p:strVal val="#ppt_x"/>
                                          </p:val>
                                        </p:tav>
                                      </p:tavLst>
                                    </p:anim>
                                    <p:anim calcmode="lin" valueType="num">
                                      <p:cBhvr additive="base">
                                        <p:cTn id="10" dur="500" fill="hold"/>
                                        <p:tgtEl>
                                          <p:spTgt spid="2324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1" fill="hold" display="0">
                  <p:stCondLst>
                    <p:cond delay="indefinite"/>
                  </p:stCondLst>
                  <p:endCondLst>
                    <p:cond evt="onPrev" delay="0">
                      <p:tgtEl>
                        <p:sldTgt/>
                      </p:tgtEl>
                    </p:cond>
                    <p:cond evt="onStopAudio" delay="0">
                      <p:tgtEl>
                        <p:sldTgt/>
                      </p:tgtEl>
                    </p:cond>
                  </p:endCondLst>
                </p:cTn>
                <p:tgtEl>
                  <p:spTgt spid="232453"/>
                </p:tgtEl>
              </p:cMediaNode>
            </p:audio>
          </p:childTnLst>
        </p:cTn>
      </p:par>
    </p:tnLst>
    <p:bldLst>
      <p:bldP spid="232456"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3477" name="slide_12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6980"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26981" name="Picture 7"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3480" name="Line 8"/>
          <p:cNvSpPr>
            <a:spLocks noChangeShapeType="1"/>
          </p:cNvSpPr>
          <p:nvPr/>
        </p:nvSpPr>
        <p:spPr bwMode="auto">
          <a:xfrm flipH="1">
            <a:off x="5000625" y="1738313"/>
            <a:ext cx="685800" cy="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46" fill="hold"/>
                                        <p:tgtEl>
                                          <p:spTgt spid="233477"/>
                                        </p:tgtEl>
                                      </p:cBhvr>
                                    </p:cmd>
                                  </p:childTnLst>
                                </p:cTn>
                              </p:par>
                              <p:par>
                                <p:cTn id="7" presetID="2" presetClass="entr" presetSubtype="2" fill="hold" grpId="0" nodeType="withEffect">
                                  <p:stCondLst>
                                    <p:cond delay="0"/>
                                  </p:stCondLst>
                                  <p:childTnLst>
                                    <p:set>
                                      <p:cBhvr>
                                        <p:cTn id="8" dur="1" fill="hold">
                                          <p:stCondLst>
                                            <p:cond delay="0"/>
                                          </p:stCondLst>
                                        </p:cTn>
                                        <p:tgtEl>
                                          <p:spTgt spid="233480"/>
                                        </p:tgtEl>
                                        <p:attrNameLst>
                                          <p:attrName>style.visibility</p:attrName>
                                        </p:attrNameLst>
                                      </p:cBhvr>
                                      <p:to>
                                        <p:strVal val="visible"/>
                                      </p:to>
                                    </p:set>
                                    <p:anim calcmode="lin" valueType="num">
                                      <p:cBhvr additive="base">
                                        <p:cTn id="9" dur="500" fill="hold"/>
                                        <p:tgtEl>
                                          <p:spTgt spid="233480"/>
                                        </p:tgtEl>
                                        <p:attrNameLst>
                                          <p:attrName>ppt_x</p:attrName>
                                        </p:attrNameLst>
                                      </p:cBhvr>
                                      <p:tavLst>
                                        <p:tav tm="0">
                                          <p:val>
                                            <p:strVal val="1+#ppt_w/2"/>
                                          </p:val>
                                        </p:tav>
                                        <p:tav tm="100000">
                                          <p:val>
                                            <p:strVal val="#ppt_x"/>
                                          </p:val>
                                        </p:tav>
                                      </p:tavLst>
                                    </p:anim>
                                    <p:anim calcmode="lin" valueType="num">
                                      <p:cBhvr additive="base">
                                        <p:cTn id="10" dur="500" fill="hold"/>
                                        <p:tgtEl>
                                          <p:spTgt spid="2334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233477"/>
                </p:tgtEl>
              </p:cMediaNode>
            </p:audio>
          </p:childTnLst>
        </p:cTn>
      </p:par>
    </p:tnLst>
    <p:bldLst>
      <p:bldP spid="233480"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4501" name="slide_12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8004"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28005" name="Picture 7"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4504" name="Line 8"/>
          <p:cNvSpPr>
            <a:spLocks noChangeShapeType="1"/>
          </p:cNvSpPr>
          <p:nvPr/>
        </p:nvSpPr>
        <p:spPr bwMode="auto">
          <a:xfrm flipH="1" flipV="1">
            <a:off x="5181600" y="6324600"/>
            <a:ext cx="533400" cy="30480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83" fill="hold"/>
                                        <p:tgtEl>
                                          <p:spTgt spid="234501"/>
                                        </p:tgtEl>
                                      </p:cBhvr>
                                    </p:cmd>
                                  </p:childTnLst>
                                </p:cTn>
                              </p:par>
                              <p:par>
                                <p:cTn id="7" presetID="2" presetClass="entr" presetSubtype="2" fill="hold" grpId="0" nodeType="withEffect">
                                  <p:stCondLst>
                                    <p:cond delay="0"/>
                                  </p:stCondLst>
                                  <p:childTnLst>
                                    <p:set>
                                      <p:cBhvr>
                                        <p:cTn id="8" dur="1" fill="hold">
                                          <p:stCondLst>
                                            <p:cond delay="0"/>
                                          </p:stCondLst>
                                        </p:cTn>
                                        <p:tgtEl>
                                          <p:spTgt spid="234504"/>
                                        </p:tgtEl>
                                        <p:attrNameLst>
                                          <p:attrName>style.visibility</p:attrName>
                                        </p:attrNameLst>
                                      </p:cBhvr>
                                      <p:to>
                                        <p:strVal val="visible"/>
                                      </p:to>
                                    </p:set>
                                    <p:anim calcmode="lin" valueType="num">
                                      <p:cBhvr additive="base">
                                        <p:cTn id="9" dur="500" fill="hold"/>
                                        <p:tgtEl>
                                          <p:spTgt spid="234504"/>
                                        </p:tgtEl>
                                        <p:attrNameLst>
                                          <p:attrName>ppt_x</p:attrName>
                                        </p:attrNameLst>
                                      </p:cBhvr>
                                      <p:tavLst>
                                        <p:tav tm="0">
                                          <p:val>
                                            <p:strVal val="1+#ppt_w/2"/>
                                          </p:val>
                                        </p:tav>
                                        <p:tav tm="100000">
                                          <p:val>
                                            <p:strVal val="#ppt_x"/>
                                          </p:val>
                                        </p:tav>
                                      </p:tavLst>
                                    </p:anim>
                                    <p:anim calcmode="lin" valueType="num">
                                      <p:cBhvr additive="base">
                                        <p:cTn id="10" dur="500" fill="hold"/>
                                        <p:tgtEl>
                                          <p:spTgt spid="2345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1" fill="hold" display="0">
                  <p:stCondLst>
                    <p:cond delay="indefinite"/>
                  </p:stCondLst>
                  <p:endCondLst>
                    <p:cond evt="onPrev" delay="0">
                      <p:tgtEl>
                        <p:sldTgt/>
                      </p:tgtEl>
                    </p:cond>
                    <p:cond evt="onStopAudio" delay="0">
                      <p:tgtEl>
                        <p:sldTgt/>
                      </p:tgtEl>
                    </p:cond>
                  </p:endCondLst>
                </p:cTn>
                <p:tgtEl>
                  <p:spTgt spid="234501"/>
                </p:tgtEl>
              </p:cMediaNode>
            </p:audio>
          </p:childTnLst>
        </p:cTn>
      </p:par>
    </p:tnLst>
    <p:bldLst>
      <p:bldP spid="23450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5525" name="slide_12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29028"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29029" name="Picture 7"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5528" name="Line 8"/>
          <p:cNvSpPr>
            <a:spLocks noChangeShapeType="1"/>
          </p:cNvSpPr>
          <p:nvPr/>
        </p:nvSpPr>
        <p:spPr bwMode="auto">
          <a:xfrm flipH="1">
            <a:off x="6629400" y="1738313"/>
            <a:ext cx="685800" cy="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70" fill="hold"/>
                                        <p:tgtEl>
                                          <p:spTgt spid="235525"/>
                                        </p:tgtEl>
                                      </p:cBhvr>
                                    </p:cmd>
                                  </p:childTnLst>
                                </p:cTn>
                              </p:par>
                              <p:par>
                                <p:cTn id="7" presetID="2" presetClass="entr" presetSubtype="2" fill="hold" grpId="0" nodeType="withEffect">
                                  <p:stCondLst>
                                    <p:cond delay="0"/>
                                  </p:stCondLst>
                                  <p:childTnLst>
                                    <p:set>
                                      <p:cBhvr>
                                        <p:cTn id="8" dur="1" fill="hold">
                                          <p:stCondLst>
                                            <p:cond delay="0"/>
                                          </p:stCondLst>
                                        </p:cTn>
                                        <p:tgtEl>
                                          <p:spTgt spid="235528"/>
                                        </p:tgtEl>
                                        <p:attrNameLst>
                                          <p:attrName>style.visibility</p:attrName>
                                        </p:attrNameLst>
                                      </p:cBhvr>
                                      <p:to>
                                        <p:strVal val="visible"/>
                                      </p:to>
                                    </p:set>
                                    <p:anim calcmode="lin" valueType="num">
                                      <p:cBhvr additive="base">
                                        <p:cTn id="9" dur="500" fill="hold"/>
                                        <p:tgtEl>
                                          <p:spTgt spid="235528"/>
                                        </p:tgtEl>
                                        <p:attrNameLst>
                                          <p:attrName>ppt_x</p:attrName>
                                        </p:attrNameLst>
                                      </p:cBhvr>
                                      <p:tavLst>
                                        <p:tav tm="0">
                                          <p:val>
                                            <p:strVal val="1+#ppt_w/2"/>
                                          </p:val>
                                        </p:tav>
                                        <p:tav tm="100000">
                                          <p:val>
                                            <p:strVal val="#ppt_x"/>
                                          </p:val>
                                        </p:tav>
                                      </p:tavLst>
                                    </p:anim>
                                    <p:anim calcmode="lin" valueType="num">
                                      <p:cBhvr additive="base">
                                        <p:cTn id="10" dur="500" fill="hold"/>
                                        <p:tgtEl>
                                          <p:spTgt spid="2355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1" fill="hold" display="0">
                  <p:stCondLst>
                    <p:cond delay="indefinite"/>
                  </p:stCondLst>
                  <p:endCondLst>
                    <p:cond evt="onPrev" delay="0">
                      <p:tgtEl>
                        <p:sldTgt/>
                      </p:tgtEl>
                    </p:cond>
                    <p:cond evt="onStopAudio" delay="0">
                      <p:tgtEl>
                        <p:sldTgt/>
                      </p:tgtEl>
                    </p:cond>
                  </p:endCondLst>
                </p:cTn>
                <p:tgtEl>
                  <p:spTgt spid="235525"/>
                </p:tgtEl>
              </p:cMediaNode>
            </p:audio>
          </p:childTnLst>
        </p:cTn>
      </p:par>
    </p:tnLst>
    <p:bldLst>
      <p:bldP spid="23552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a:xfrm>
            <a:off x="1828800" y="0"/>
            <a:ext cx="5715000" cy="762000"/>
          </a:xfrm>
        </p:spPr>
        <p:txBody>
          <a:bodyPr/>
          <a:lstStyle/>
          <a:p>
            <a:pPr eaLnBrk="1" hangingPunct="1"/>
            <a:r>
              <a:rPr lang="en-US"/>
              <a:t>SUMMARY</a:t>
            </a:r>
          </a:p>
        </p:txBody>
      </p:sp>
      <p:pic>
        <p:nvPicPr>
          <p:cNvPr id="236549" name="slide_12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30052"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30053" name="Picture 7" descr="C:\Program Files\Amira-3.1.1\data\nucleosome files\AAA FINAL STRUCTURE\Animations_notahelix\Picture Files\helix-density.jpg"/>
          <p:cNvPicPr>
            <a:picLocks noChangeAspect="1" noChangeArrowheads="1"/>
          </p:cNvPicPr>
          <p:nvPr/>
        </p:nvPicPr>
        <p:blipFill>
          <a:blip r:embed="rId7" cstate="print"/>
          <a:srcRect/>
          <a:stretch>
            <a:fillRect/>
          </a:stretch>
        </p:blipFill>
        <p:spPr bwMode="auto">
          <a:xfrm>
            <a:off x="1827213" y="611188"/>
            <a:ext cx="5392737" cy="6094412"/>
          </a:xfrm>
          <a:prstGeom prst="rect">
            <a:avLst/>
          </a:prstGeom>
          <a:noFill/>
          <a:ln w="9525">
            <a:noFill/>
            <a:miter lim="800000"/>
            <a:headEnd/>
            <a:tailEnd/>
          </a:ln>
        </p:spPr>
      </p:pic>
      <p:sp>
        <p:nvSpPr>
          <p:cNvPr id="236552" name="Line 8"/>
          <p:cNvSpPr>
            <a:spLocks noChangeShapeType="1"/>
          </p:cNvSpPr>
          <p:nvPr/>
        </p:nvSpPr>
        <p:spPr bwMode="auto">
          <a:xfrm flipH="1" flipV="1">
            <a:off x="6829425" y="6296025"/>
            <a:ext cx="533400" cy="30480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77" fill="hold"/>
                                        <p:tgtEl>
                                          <p:spTgt spid="236549"/>
                                        </p:tgtEl>
                                      </p:cBhvr>
                                    </p:cmd>
                                  </p:childTnLst>
                                </p:cTn>
                              </p:par>
                              <p:par>
                                <p:cTn id="7" presetID="2" presetClass="entr" presetSubtype="2" fill="hold" grpId="0" nodeType="withEffect">
                                  <p:stCondLst>
                                    <p:cond delay="0"/>
                                  </p:stCondLst>
                                  <p:childTnLst>
                                    <p:set>
                                      <p:cBhvr>
                                        <p:cTn id="8" dur="1" fill="hold">
                                          <p:stCondLst>
                                            <p:cond delay="0"/>
                                          </p:stCondLst>
                                        </p:cTn>
                                        <p:tgtEl>
                                          <p:spTgt spid="236552"/>
                                        </p:tgtEl>
                                        <p:attrNameLst>
                                          <p:attrName>style.visibility</p:attrName>
                                        </p:attrNameLst>
                                      </p:cBhvr>
                                      <p:to>
                                        <p:strVal val="visible"/>
                                      </p:to>
                                    </p:set>
                                    <p:anim calcmode="lin" valueType="num">
                                      <p:cBhvr additive="base">
                                        <p:cTn id="9" dur="500" fill="hold"/>
                                        <p:tgtEl>
                                          <p:spTgt spid="236552"/>
                                        </p:tgtEl>
                                        <p:attrNameLst>
                                          <p:attrName>ppt_x</p:attrName>
                                        </p:attrNameLst>
                                      </p:cBhvr>
                                      <p:tavLst>
                                        <p:tav tm="0">
                                          <p:val>
                                            <p:strVal val="1+#ppt_w/2"/>
                                          </p:val>
                                        </p:tav>
                                        <p:tav tm="100000">
                                          <p:val>
                                            <p:strVal val="#ppt_x"/>
                                          </p:val>
                                        </p:tav>
                                      </p:tavLst>
                                    </p:anim>
                                    <p:anim calcmode="lin" valueType="num">
                                      <p:cBhvr additive="base">
                                        <p:cTn id="10" dur="500" fill="hold"/>
                                        <p:tgtEl>
                                          <p:spTgt spid="2365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1" fill="hold" display="0">
                  <p:stCondLst>
                    <p:cond delay="indefinite"/>
                  </p:stCondLst>
                  <p:endCondLst>
                    <p:cond evt="onPrev" delay="0">
                      <p:tgtEl>
                        <p:sldTgt/>
                      </p:tgtEl>
                    </p:cond>
                    <p:cond evt="onStopAudio" delay="0">
                      <p:tgtEl>
                        <p:sldTgt/>
                      </p:tgtEl>
                    </p:cond>
                  </p:endCondLst>
                </p:cTn>
                <p:tgtEl>
                  <p:spTgt spid="236549"/>
                </p:tgtEl>
              </p:cMediaNode>
            </p:audio>
          </p:childTnLst>
        </p:cTn>
      </p:par>
    </p:tnLst>
    <p:bldLst>
      <p:bldP spid="23655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685800" y="2590800"/>
            <a:ext cx="7772400" cy="1143000"/>
          </a:xfrm>
        </p:spPr>
        <p:txBody>
          <a:bodyPr/>
          <a:lstStyle/>
          <a:p>
            <a:pPr eaLnBrk="1" hangingPunct="1"/>
            <a:r>
              <a:rPr lang="en-US" dirty="0"/>
              <a:t>Alkali denaturation of circular DNA, according to “traditional” theory</a:t>
            </a:r>
          </a:p>
        </p:txBody>
      </p:sp>
      <p:sp>
        <p:nvSpPr>
          <p:cNvPr id="131075" name="Rectangle 3"/>
          <p:cNvSpPr>
            <a:spLocks noChangeArrowheads="1"/>
          </p:cNvSpPr>
          <p:nvPr/>
        </p:nvSpPr>
        <p:spPr bwMode="auto">
          <a:xfrm>
            <a:off x="990600" y="5591175"/>
            <a:ext cx="7162800" cy="581025"/>
          </a:xfrm>
          <a:prstGeom prst="rect">
            <a:avLst/>
          </a:prstGeom>
          <a:noFill/>
          <a:ln w="9525">
            <a:noFill/>
            <a:miter lim="800000"/>
            <a:headEnd/>
            <a:tailEnd/>
          </a:ln>
        </p:spPr>
        <p:txBody>
          <a:bodyPr>
            <a:spAutoFit/>
          </a:bodyPr>
          <a:lstStyle/>
          <a:p>
            <a:r>
              <a:rPr lang="en-US" sz="1600">
                <a:latin typeface="Arial" charset="0"/>
                <a:cs typeface="Arial" charset="0"/>
              </a:rPr>
              <a:t>Rush, M.G. and R.C. Warner (1970).  Alkali denaturation of covalently closed circular duplex deoxyribonucleic acid.  J. Biol. Chem. 245, 2704-2708.</a:t>
            </a:r>
            <a:r>
              <a:rPr lang="en-US" sz="1600"/>
              <a:t> </a:t>
            </a:r>
          </a:p>
        </p:txBody>
      </p:sp>
      <p:pic>
        <p:nvPicPr>
          <p:cNvPr id="261124" name="slide_12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31077"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8458" fill="hold"/>
                                        <p:tgtEl>
                                          <p:spTgt spid="2611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261124"/>
                </p:tgtEl>
              </p:cMediaNode>
            </p:audio>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381000"/>
            <a:ext cx="5341937" cy="5943600"/>
          </a:xfrm>
          <a:prstGeom prst="rect">
            <a:avLst/>
          </a:prstGeom>
          <a:noFill/>
          <a:ln w="9525">
            <a:noFill/>
            <a:miter lim="800000"/>
            <a:headEnd/>
            <a:tailEnd/>
          </a:ln>
        </p:spPr>
      </p:pic>
      <p:sp>
        <p:nvSpPr>
          <p:cNvPr id="132099" name="Text Box 5"/>
          <p:cNvSpPr txBox="1">
            <a:spLocks noChangeArrowheads="1"/>
          </p:cNvSpPr>
          <p:nvPr/>
        </p:nvSpPr>
        <p:spPr bwMode="auto">
          <a:xfrm>
            <a:off x="6553200" y="1938338"/>
            <a:ext cx="228600" cy="2100262"/>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r>
              <a:rPr lang="en-US"/>
              <a:t> </a:t>
            </a:r>
          </a:p>
        </p:txBody>
      </p:sp>
      <p:pic>
        <p:nvPicPr>
          <p:cNvPr id="248839" name="slide_12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2101" name="Text Box 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3" fill="hold"/>
                                        <p:tgtEl>
                                          <p:spTgt spid="2488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248839"/>
                </p:tgtEl>
              </p:cMediaNode>
            </p:audio>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026"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381000"/>
            <a:ext cx="5341937" cy="5943600"/>
          </a:xfrm>
          <a:prstGeom prst="rect">
            <a:avLst/>
          </a:prstGeom>
          <a:noFill/>
          <a:ln w="9525">
            <a:noFill/>
            <a:miter lim="800000"/>
            <a:headEnd/>
            <a:tailEnd/>
          </a:ln>
        </p:spPr>
      </p:pic>
      <p:sp>
        <p:nvSpPr>
          <p:cNvPr id="133123" name="Text Box 1027"/>
          <p:cNvSpPr txBox="1">
            <a:spLocks noChangeArrowheads="1"/>
          </p:cNvSpPr>
          <p:nvPr/>
        </p:nvSpPr>
        <p:spPr bwMode="auto">
          <a:xfrm>
            <a:off x="2743200" y="4191000"/>
            <a:ext cx="2133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sp>
        <p:nvSpPr>
          <p:cNvPr id="133124" name="Text Box 1028"/>
          <p:cNvSpPr txBox="1">
            <a:spLocks noChangeArrowheads="1"/>
          </p:cNvSpPr>
          <p:nvPr/>
        </p:nvSpPr>
        <p:spPr bwMode="auto">
          <a:xfrm>
            <a:off x="6553200" y="2014538"/>
            <a:ext cx="228600" cy="2100262"/>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r>
              <a:rPr lang="en-US"/>
              <a:t> </a:t>
            </a:r>
          </a:p>
        </p:txBody>
      </p:sp>
      <p:pic>
        <p:nvPicPr>
          <p:cNvPr id="267270" name="slide_12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3126" name="Text Box 1031"/>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62" fill="hold"/>
                                        <p:tgtEl>
                                          <p:spTgt spid="2672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26727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descr="C:\Program Files\Amira-3.1.1\data\nucleosome files\AAA FINAL STRUCTURE\Animations\Picture Files\Cube-perspective.jpg"/>
          <p:cNvPicPr>
            <a:picLocks noChangeAspect="1" noChangeArrowheads="1"/>
          </p:cNvPicPr>
          <p:nvPr/>
        </p:nvPicPr>
        <p:blipFill>
          <a:blip r:embed="rId5" cstate="print"/>
          <a:srcRect/>
          <a:stretch>
            <a:fillRect/>
          </a:stretch>
        </p:blipFill>
        <p:spPr bwMode="auto">
          <a:xfrm>
            <a:off x="3352800" y="1905000"/>
            <a:ext cx="2743200" cy="2289175"/>
          </a:xfrm>
          <a:prstGeom prst="rect">
            <a:avLst/>
          </a:prstGeom>
          <a:noFill/>
          <a:ln w="9525">
            <a:noFill/>
            <a:miter lim="800000"/>
            <a:headEnd/>
            <a:tailEnd/>
          </a:ln>
        </p:spPr>
      </p:pic>
      <p:sp>
        <p:nvSpPr>
          <p:cNvPr id="14339" name="Text Box 4"/>
          <p:cNvSpPr txBox="1">
            <a:spLocks noChangeArrowheads="1"/>
          </p:cNvSpPr>
          <p:nvPr/>
        </p:nvSpPr>
        <p:spPr bwMode="auto">
          <a:xfrm>
            <a:off x="1447800" y="4953000"/>
            <a:ext cx="7086600" cy="519113"/>
          </a:xfrm>
          <a:prstGeom prst="rect">
            <a:avLst/>
          </a:prstGeom>
          <a:noFill/>
          <a:ln w="9525">
            <a:noFill/>
            <a:miter lim="800000"/>
            <a:headEnd/>
            <a:tailEnd/>
          </a:ln>
        </p:spPr>
        <p:txBody>
          <a:bodyPr>
            <a:spAutoFit/>
          </a:bodyPr>
          <a:lstStyle/>
          <a:p>
            <a:pPr algn="ctr">
              <a:spcBef>
                <a:spcPct val="50000"/>
              </a:spcBef>
            </a:pPr>
            <a:r>
              <a:rPr lang="en-US" sz="2800"/>
              <a:t>(Is “A” in the front?  Or is it in the back?)</a:t>
            </a:r>
          </a:p>
        </p:txBody>
      </p:sp>
      <p:pic>
        <p:nvPicPr>
          <p:cNvPr id="661510" name="slide_1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248400"/>
            <a:ext cx="304800" cy="304800"/>
          </a:xfrm>
          <a:prstGeom prst="rect">
            <a:avLst/>
          </a:prstGeom>
          <a:noFill/>
          <a:ln w="9525">
            <a:noFill/>
            <a:miter lim="800000"/>
            <a:headEnd/>
            <a:tailEnd/>
          </a:ln>
        </p:spPr>
      </p:pic>
      <p:sp>
        <p:nvSpPr>
          <p:cNvPr id="14341" name="Text Box 7"/>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151" fill="hold"/>
                                        <p:tgtEl>
                                          <p:spTgt spid="6615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661510"/>
                </p:tgtEl>
              </p:cMediaNode>
            </p:audio>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1026"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381000"/>
            <a:ext cx="5341937" cy="5943600"/>
          </a:xfrm>
          <a:prstGeom prst="rect">
            <a:avLst/>
          </a:prstGeom>
          <a:noFill/>
          <a:ln w="9525">
            <a:noFill/>
            <a:miter lim="800000"/>
            <a:headEnd/>
            <a:tailEnd/>
          </a:ln>
        </p:spPr>
      </p:pic>
      <p:sp>
        <p:nvSpPr>
          <p:cNvPr id="134147" name="Text Box 1027"/>
          <p:cNvSpPr txBox="1">
            <a:spLocks noChangeArrowheads="1"/>
          </p:cNvSpPr>
          <p:nvPr/>
        </p:nvSpPr>
        <p:spPr bwMode="auto">
          <a:xfrm>
            <a:off x="2743200" y="4191000"/>
            <a:ext cx="2133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sp>
        <p:nvSpPr>
          <p:cNvPr id="134148" name="Text Box 1029"/>
          <p:cNvSpPr txBox="1">
            <a:spLocks noChangeArrowheads="1"/>
          </p:cNvSpPr>
          <p:nvPr/>
        </p:nvSpPr>
        <p:spPr bwMode="auto">
          <a:xfrm>
            <a:off x="4191000" y="1981200"/>
            <a:ext cx="6858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134149" name="Text Box 1030"/>
          <p:cNvSpPr txBox="1">
            <a:spLocks noChangeArrowheads="1"/>
          </p:cNvSpPr>
          <p:nvPr/>
        </p:nvSpPr>
        <p:spPr bwMode="auto">
          <a:xfrm>
            <a:off x="6597650" y="2286000"/>
            <a:ext cx="184150" cy="2100263"/>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262151" name="slide_13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4151" name="Text Box 1032"/>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0" fill="hold"/>
                                        <p:tgtEl>
                                          <p:spTgt spid="26215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262151"/>
                </p:tgtEl>
              </p:cMediaNode>
            </p:audio>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1026"/>
          <p:cNvSpPr>
            <a:spLocks noGrp="1" noChangeArrowheads="1"/>
          </p:cNvSpPr>
          <p:nvPr>
            <p:ph type="title"/>
          </p:nvPr>
        </p:nvSpPr>
        <p:spPr>
          <a:xfrm>
            <a:off x="685800" y="2895600"/>
            <a:ext cx="7772400" cy="1143000"/>
          </a:xfrm>
        </p:spPr>
        <p:txBody>
          <a:bodyPr/>
          <a:lstStyle/>
          <a:p>
            <a:pPr algn="l" eaLnBrk="1" hangingPunct="1"/>
            <a:r>
              <a:rPr lang="en-US" sz="2600"/>
              <a:t>	I’ve always found it odd that people are so ready to believe that chromosomes are routinely </a:t>
            </a:r>
            <a:r>
              <a:rPr lang="en-US" sz="2600" i="1"/>
              <a:t>underwound.</a:t>
            </a:r>
            <a:r>
              <a:rPr lang="en-US" sz="2600"/>
              <a:t>  Exactly </a:t>
            </a:r>
            <a:r>
              <a:rPr lang="en-US" sz="2600" i="1"/>
              <a:t>why </a:t>
            </a:r>
            <a:r>
              <a:rPr lang="en-US" sz="2600"/>
              <a:t>should we believe this?   There’s really no logical reason for it.  It’s merely another assumption the “helicists” must make in order to force the data to accommodate to the Watson-Crick helical structure.</a:t>
            </a:r>
            <a:br>
              <a:rPr lang="en-US" sz="2600"/>
            </a:br>
            <a:br>
              <a:rPr lang="en-US" sz="2600"/>
            </a:br>
            <a:r>
              <a:rPr lang="en-US" sz="2600"/>
              <a:t>	The closest thing to a rational explanation offered by the “helicists” is that the 25-30 supertwists somehow facilitate packing of the DNA in the virion — a rather </a:t>
            </a:r>
            <a:r>
              <a:rPr lang="en-US" sz="2600" i="1"/>
              <a:t>arbitrary </a:t>
            </a:r>
            <a:r>
              <a:rPr lang="en-US" sz="2600"/>
              <a:t>proposal; one which hardly scratches the surface of the almost-incomprehensible problem of packing huge lengths of chromosomal DNA into the tiny spaces Nature provides for them.  (I have a much better explanation, but we’re not up to that yet).</a:t>
            </a:r>
            <a:br>
              <a:rPr lang="en-US" sz="2600"/>
            </a:br>
            <a:endParaRPr lang="en-US" sz="2600"/>
          </a:p>
        </p:txBody>
      </p:sp>
      <p:pic>
        <p:nvPicPr>
          <p:cNvPr id="722947" name="slide_13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184" fill="hold"/>
                                        <p:tgtEl>
                                          <p:spTgt spid="722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722947"/>
                </p:tgtEl>
              </p:cMediaNode>
            </p:audio>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905000" y="381000"/>
            <a:ext cx="5341938" cy="5943600"/>
          </a:xfrm>
          <a:prstGeom prst="rect">
            <a:avLst/>
          </a:prstGeom>
          <a:noFill/>
          <a:ln w="9525">
            <a:noFill/>
            <a:miter lim="800000"/>
            <a:headEnd/>
            <a:tailEnd/>
          </a:ln>
        </p:spPr>
      </p:pic>
      <p:sp>
        <p:nvSpPr>
          <p:cNvPr id="136195" name="Text Box 3"/>
          <p:cNvSpPr txBox="1">
            <a:spLocks noChangeArrowheads="1"/>
          </p:cNvSpPr>
          <p:nvPr/>
        </p:nvSpPr>
        <p:spPr bwMode="auto">
          <a:xfrm>
            <a:off x="4800600" y="4100513"/>
            <a:ext cx="838200" cy="1004887"/>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136196" name="Text Box 4"/>
          <p:cNvSpPr txBox="1">
            <a:spLocks noChangeArrowheads="1"/>
          </p:cNvSpPr>
          <p:nvPr/>
        </p:nvSpPr>
        <p:spPr bwMode="auto">
          <a:xfrm>
            <a:off x="6553200" y="2243138"/>
            <a:ext cx="228600" cy="2100262"/>
          </a:xfrm>
          <a:prstGeom prst="rect">
            <a:avLst/>
          </a:prstGeom>
          <a:solidFill>
            <a:schemeClr val="bg1"/>
          </a:solidFill>
          <a:ln w="9525">
            <a:noFill/>
            <a:miter lim="800000"/>
            <a:headEnd/>
            <a:tailEnd/>
          </a:ln>
        </p:spPr>
        <p:txBody>
          <a:bodyPr>
            <a:spAutoFit/>
          </a:bodyPr>
          <a:lstStyle/>
          <a:p>
            <a:pPr>
              <a:spcBef>
                <a:spcPct val="50000"/>
              </a:spcBef>
            </a:pPr>
            <a:r>
              <a:rPr lang="en-US"/>
              <a:t> </a:t>
            </a:r>
          </a:p>
          <a:p>
            <a:pPr>
              <a:spcBef>
                <a:spcPct val="50000"/>
              </a:spcBef>
            </a:pPr>
            <a:endParaRPr lang="en-US"/>
          </a:p>
          <a:p>
            <a:pPr>
              <a:spcBef>
                <a:spcPct val="50000"/>
              </a:spcBef>
            </a:pPr>
            <a:endParaRPr lang="en-US"/>
          </a:p>
          <a:p>
            <a:pPr>
              <a:spcBef>
                <a:spcPct val="50000"/>
              </a:spcBef>
            </a:pPr>
            <a:endParaRPr lang="en-US"/>
          </a:p>
        </p:txBody>
      </p:sp>
      <p:pic>
        <p:nvPicPr>
          <p:cNvPr id="250885" name="slide_13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6198"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14" fill="hold"/>
                                        <p:tgtEl>
                                          <p:spTgt spid="2508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250885"/>
                </p:tgtEl>
              </p:cMediaNode>
            </p:audio>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1026"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905000" y="381000"/>
            <a:ext cx="5341938" cy="5943600"/>
          </a:xfrm>
          <a:prstGeom prst="rect">
            <a:avLst/>
          </a:prstGeom>
          <a:noFill/>
          <a:ln w="9525">
            <a:noFill/>
            <a:miter lim="800000"/>
            <a:headEnd/>
            <a:tailEnd/>
          </a:ln>
        </p:spPr>
      </p:pic>
      <p:sp>
        <p:nvSpPr>
          <p:cNvPr id="137219" name="Text Box 1027"/>
          <p:cNvSpPr txBox="1">
            <a:spLocks noChangeArrowheads="1"/>
          </p:cNvSpPr>
          <p:nvPr/>
        </p:nvSpPr>
        <p:spPr bwMode="auto">
          <a:xfrm>
            <a:off x="4800600" y="4100513"/>
            <a:ext cx="838200" cy="1004887"/>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137220" name="Text Box 1028"/>
          <p:cNvSpPr txBox="1">
            <a:spLocks noChangeArrowheads="1"/>
          </p:cNvSpPr>
          <p:nvPr/>
        </p:nvSpPr>
        <p:spPr bwMode="auto">
          <a:xfrm>
            <a:off x="4876800" y="2014538"/>
            <a:ext cx="762000" cy="2100262"/>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137221" name="Text Box 1029"/>
          <p:cNvSpPr txBox="1">
            <a:spLocks noChangeArrowheads="1"/>
          </p:cNvSpPr>
          <p:nvPr/>
        </p:nvSpPr>
        <p:spPr bwMode="auto">
          <a:xfrm>
            <a:off x="6597650" y="2243138"/>
            <a:ext cx="184150" cy="2100262"/>
          </a:xfrm>
          <a:prstGeom prst="rect">
            <a:avLst/>
          </a:prstGeom>
          <a:solidFill>
            <a:schemeClr val="bg1"/>
          </a:solidFill>
          <a:ln w="9525">
            <a:noFill/>
            <a:miter lim="800000"/>
            <a:headEnd/>
            <a:tailEnd/>
          </a:ln>
        </p:spPr>
        <p:txBody>
          <a:bodyPr>
            <a:spAutoFit/>
          </a:bodyPr>
          <a:lstStyle/>
          <a:p>
            <a:pPr>
              <a:spcBef>
                <a:spcPct val="50000"/>
              </a:spcBef>
            </a:pPr>
            <a:r>
              <a:rPr lang="en-US"/>
              <a:t> </a:t>
            </a:r>
          </a:p>
          <a:p>
            <a:pPr>
              <a:spcBef>
                <a:spcPct val="50000"/>
              </a:spcBef>
            </a:pPr>
            <a:endParaRPr lang="en-US"/>
          </a:p>
          <a:p>
            <a:pPr>
              <a:spcBef>
                <a:spcPct val="50000"/>
              </a:spcBef>
            </a:pPr>
            <a:endParaRPr lang="en-US"/>
          </a:p>
          <a:p>
            <a:pPr>
              <a:spcBef>
                <a:spcPct val="50000"/>
              </a:spcBef>
            </a:pPr>
            <a:endParaRPr lang="en-US"/>
          </a:p>
        </p:txBody>
      </p:sp>
      <p:pic>
        <p:nvPicPr>
          <p:cNvPr id="264198" name="slide_13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7223" name="Text Box 1031"/>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80" fill="hold"/>
                                        <p:tgtEl>
                                          <p:spTgt spid="26419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264198"/>
                </p:tgtEl>
              </p:cMediaNode>
            </p:audio>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1026"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381000"/>
            <a:ext cx="5341937" cy="5943600"/>
          </a:xfrm>
          <a:prstGeom prst="rect">
            <a:avLst/>
          </a:prstGeom>
          <a:noFill/>
          <a:ln w="9525">
            <a:noFill/>
            <a:miter lim="800000"/>
            <a:headEnd/>
            <a:tailEnd/>
          </a:ln>
        </p:spPr>
      </p:pic>
      <p:sp>
        <p:nvSpPr>
          <p:cNvPr id="138243" name="Text Box 1030"/>
          <p:cNvSpPr txBox="1">
            <a:spLocks noChangeArrowheads="1"/>
          </p:cNvSpPr>
          <p:nvPr/>
        </p:nvSpPr>
        <p:spPr bwMode="auto">
          <a:xfrm>
            <a:off x="5791200" y="2014538"/>
            <a:ext cx="533400" cy="2100262"/>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138244" name="Text Box 1031"/>
          <p:cNvSpPr txBox="1">
            <a:spLocks noChangeArrowheads="1"/>
          </p:cNvSpPr>
          <p:nvPr/>
        </p:nvSpPr>
        <p:spPr bwMode="auto">
          <a:xfrm>
            <a:off x="6477000" y="2166938"/>
            <a:ext cx="304800" cy="2100262"/>
          </a:xfrm>
          <a:prstGeom prst="rect">
            <a:avLst/>
          </a:prstGeom>
          <a:solidFill>
            <a:schemeClr val="bg1"/>
          </a:solidFill>
          <a:ln w="9525">
            <a:noFill/>
            <a:miter lim="800000"/>
            <a:headEnd/>
            <a:tailEnd/>
          </a:ln>
        </p:spPr>
        <p:txBody>
          <a:bodyPr>
            <a:spAutoFit/>
          </a:bodyPr>
          <a:lstStyle/>
          <a:p>
            <a:pPr>
              <a:spcBef>
                <a:spcPct val="50000"/>
              </a:spcBef>
            </a:pPr>
            <a:r>
              <a:rPr lang="en-US"/>
              <a:t> </a:t>
            </a:r>
          </a:p>
          <a:p>
            <a:pPr>
              <a:spcBef>
                <a:spcPct val="50000"/>
              </a:spcBef>
            </a:pPr>
            <a:endParaRPr lang="en-US"/>
          </a:p>
          <a:p>
            <a:pPr>
              <a:spcBef>
                <a:spcPct val="50000"/>
              </a:spcBef>
            </a:pPr>
            <a:endParaRPr lang="en-US"/>
          </a:p>
          <a:p>
            <a:pPr>
              <a:spcBef>
                <a:spcPct val="50000"/>
              </a:spcBef>
            </a:pPr>
            <a:endParaRPr lang="en-US"/>
          </a:p>
        </p:txBody>
      </p:sp>
      <p:pic>
        <p:nvPicPr>
          <p:cNvPr id="252936" name="slide_13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8246" name="Text Box 1033"/>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927" fill="hold"/>
                                        <p:tgtEl>
                                          <p:spTgt spid="2529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252936"/>
                </p:tgtEl>
              </p:cMediaNode>
            </p:audio>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381000"/>
            <a:ext cx="5341937" cy="5943600"/>
          </a:xfrm>
          <a:prstGeom prst="rect">
            <a:avLst/>
          </a:prstGeom>
          <a:noFill/>
          <a:ln w="9525">
            <a:noFill/>
            <a:miter lim="800000"/>
            <a:headEnd/>
            <a:tailEnd/>
          </a:ln>
        </p:spPr>
      </p:pic>
      <p:sp>
        <p:nvSpPr>
          <p:cNvPr id="139267" name="Text Box 3"/>
          <p:cNvSpPr txBox="1">
            <a:spLocks noChangeArrowheads="1"/>
          </p:cNvSpPr>
          <p:nvPr/>
        </p:nvSpPr>
        <p:spPr bwMode="auto">
          <a:xfrm>
            <a:off x="6248400" y="5334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sp>
        <p:nvSpPr>
          <p:cNvPr id="139268" name="Text Box 4"/>
          <p:cNvSpPr txBox="1">
            <a:spLocks noChangeArrowheads="1"/>
          </p:cNvSpPr>
          <p:nvPr/>
        </p:nvSpPr>
        <p:spPr bwMode="auto">
          <a:xfrm>
            <a:off x="6553200" y="2438400"/>
            <a:ext cx="304800" cy="2100263"/>
          </a:xfrm>
          <a:prstGeom prst="rect">
            <a:avLst/>
          </a:prstGeom>
          <a:noFill/>
          <a:ln w="9525">
            <a:noFill/>
            <a:miter lim="800000"/>
            <a:headEnd/>
            <a:tailEnd/>
          </a:ln>
        </p:spPr>
        <p:txBody>
          <a:bodyPr>
            <a:spAutoFit/>
          </a:bodyPr>
          <a:lstStyle/>
          <a:p>
            <a:pPr>
              <a:spcBef>
                <a:spcPct val="50000"/>
              </a:spcBef>
            </a:pPr>
            <a:r>
              <a:rPr lang="en-US"/>
              <a:t> </a:t>
            </a:r>
          </a:p>
          <a:p>
            <a:pPr>
              <a:spcBef>
                <a:spcPct val="50000"/>
              </a:spcBef>
            </a:pPr>
            <a:endParaRPr lang="en-US"/>
          </a:p>
          <a:p>
            <a:pPr>
              <a:spcBef>
                <a:spcPct val="50000"/>
              </a:spcBef>
            </a:pPr>
            <a:endParaRPr lang="en-US"/>
          </a:p>
          <a:p>
            <a:pPr>
              <a:spcBef>
                <a:spcPct val="50000"/>
              </a:spcBef>
            </a:pPr>
            <a:endParaRPr lang="en-US"/>
          </a:p>
        </p:txBody>
      </p:sp>
      <p:sp>
        <p:nvSpPr>
          <p:cNvPr id="139269" name="Text Box 5"/>
          <p:cNvSpPr txBox="1">
            <a:spLocks noChangeArrowheads="1"/>
          </p:cNvSpPr>
          <p:nvPr/>
        </p:nvSpPr>
        <p:spPr bwMode="auto">
          <a:xfrm>
            <a:off x="6597650" y="2243138"/>
            <a:ext cx="184150" cy="2100262"/>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r>
              <a:rPr lang="en-US"/>
              <a:t> </a:t>
            </a:r>
          </a:p>
        </p:txBody>
      </p:sp>
      <p:pic>
        <p:nvPicPr>
          <p:cNvPr id="254982" name="slide_13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39271" name="Text Box 7"/>
          <p:cNvSpPr txBox="1">
            <a:spLocks noChangeArrowheads="1"/>
          </p:cNvSpPr>
          <p:nvPr/>
        </p:nvSpPr>
        <p:spPr bwMode="auto">
          <a:xfrm>
            <a:off x="2895600" y="1109663"/>
            <a:ext cx="14478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139272" name="Text Box 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200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886" fill="hold"/>
                                        <p:tgtEl>
                                          <p:spTgt spid="25498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254982"/>
                </p:tgtEl>
              </p:cMediaNode>
            </p:audio>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1026" descr="C:\Program Files\Amira-3.1.1\data\nucleosome files\AAA FINAL STRUCTURE\Animations_notahelix\Picture Files\form_iv.jpg"/>
          <p:cNvPicPr>
            <a:picLocks noChangeAspect="1" noChangeArrowheads="1"/>
          </p:cNvPicPr>
          <p:nvPr/>
        </p:nvPicPr>
        <p:blipFill>
          <a:blip r:embed="rId5" cstate="print"/>
          <a:srcRect/>
          <a:stretch>
            <a:fillRect/>
          </a:stretch>
        </p:blipFill>
        <p:spPr bwMode="auto">
          <a:xfrm>
            <a:off x="3717925" y="2286000"/>
            <a:ext cx="1844675" cy="2084388"/>
          </a:xfrm>
          <a:prstGeom prst="rect">
            <a:avLst/>
          </a:prstGeom>
          <a:noFill/>
          <a:ln w="9525">
            <a:noFill/>
            <a:miter lim="800000"/>
            <a:headEnd/>
            <a:tailEnd/>
          </a:ln>
        </p:spPr>
      </p:pic>
      <p:sp>
        <p:nvSpPr>
          <p:cNvPr id="140291" name="Rectangle 1027"/>
          <p:cNvSpPr>
            <a:spLocks noGrp="1" noChangeArrowheads="1"/>
          </p:cNvSpPr>
          <p:nvPr>
            <p:ph type="title" idx="4294967295"/>
          </p:nvPr>
        </p:nvSpPr>
        <p:spPr/>
        <p:txBody>
          <a:bodyPr/>
          <a:lstStyle/>
          <a:p>
            <a:pPr eaLnBrk="1" hangingPunct="1"/>
            <a:r>
              <a:rPr lang="en-US"/>
              <a:t>Form IV (?)</a:t>
            </a:r>
          </a:p>
        </p:txBody>
      </p:sp>
      <p:pic>
        <p:nvPicPr>
          <p:cNvPr id="266244" name="slide_13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0293" name="Text Box 103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53" fill="hold"/>
                                        <p:tgtEl>
                                          <p:spTgt spid="2662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266244"/>
                </p:tgtEl>
              </p:cMediaNode>
            </p:audio>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type="title" idx="4294967295"/>
          </p:nvPr>
        </p:nvSpPr>
        <p:spPr>
          <a:xfrm>
            <a:off x="685800" y="2438400"/>
            <a:ext cx="7772400" cy="1143000"/>
          </a:xfrm>
        </p:spPr>
        <p:txBody>
          <a:bodyPr/>
          <a:lstStyle/>
          <a:p>
            <a:pPr eaLnBrk="1" hangingPunct="1"/>
            <a:r>
              <a:rPr lang="en-US"/>
              <a:t>What happens if a nick is introduced into a closed-circular chromosome?</a:t>
            </a:r>
          </a:p>
        </p:txBody>
      </p:sp>
      <p:pic>
        <p:nvPicPr>
          <p:cNvPr id="257028" name="slide_13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1316"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73" fill="hold"/>
                                        <p:tgtEl>
                                          <p:spTgt spid="2570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257028"/>
                </p:tgtEl>
              </p:cMediaNode>
            </p:audio>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C:\Program Files\Amira-3.1.1\data\nucleosome files\AAA FINAL STRUCTURE\Animations_notahelix\Picture Files\Rush_w_form_ii.jpg"/>
          <p:cNvPicPr>
            <a:picLocks noChangeAspect="1" noChangeArrowheads="1"/>
          </p:cNvPicPr>
          <p:nvPr/>
        </p:nvPicPr>
        <p:blipFill>
          <a:blip r:embed="rId5" cstate="print"/>
          <a:srcRect/>
          <a:stretch>
            <a:fillRect/>
          </a:stretch>
        </p:blipFill>
        <p:spPr bwMode="auto">
          <a:xfrm>
            <a:off x="528638" y="381000"/>
            <a:ext cx="5338762" cy="5940425"/>
          </a:xfrm>
          <a:prstGeom prst="rect">
            <a:avLst/>
          </a:prstGeom>
          <a:noFill/>
          <a:ln w="9525">
            <a:noFill/>
            <a:miter lim="800000"/>
            <a:headEnd/>
            <a:tailEnd/>
          </a:ln>
        </p:spPr>
      </p:pic>
      <p:pic>
        <p:nvPicPr>
          <p:cNvPr id="328707" name="slide_13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234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65" fill="hold"/>
                                        <p:tgtEl>
                                          <p:spTgt spid="3287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328707"/>
                </p:tgtEl>
              </p:cMediaNode>
            </p:audio>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43363"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310276" name="slide_13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3365"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9" fill="hold"/>
                                        <p:tgtEl>
                                          <p:spTgt spid="3102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31027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02" name="3BNA-new.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pic>
        <p:nvPicPr>
          <p:cNvPr id="665605" name="slide_14.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2133600" y="5715000"/>
            <a:ext cx="304800" cy="304800"/>
          </a:xfrm>
          <a:prstGeom prst="rect">
            <a:avLst/>
          </a:prstGeom>
          <a:noFill/>
          <a:ln w="9525">
            <a:noFill/>
            <a:miter lim="800000"/>
            <a:headEnd/>
            <a:tailEnd/>
          </a:ln>
        </p:spPr>
      </p:pic>
      <p:sp>
        <p:nvSpPr>
          <p:cNvPr id="15364" name="Text Box 6"/>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0" fill="hold"/>
                                        <p:tgtEl>
                                          <p:spTgt spid="665602"/>
                                        </p:tgtEl>
                                      </p:cBhvr>
                                    </p:cmd>
                                  </p:childTnLst>
                                </p:cTn>
                              </p:par>
                            </p:childTnLst>
                          </p:cTn>
                        </p:par>
                        <p:par>
                          <p:cTn id="7" fill="hold">
                            <p:stCondLst>
                              <p:cond delay="6600"/>
                            </p:stCondLst>
                            <p:childTnLst>
                              <p:par>
                                <p:cTn id="8" presetID="1" presetClass="mediacall" presetSubtype="0" fill="hold" nodeType="afterEffect">
                                  <p:stCondLst>
                                    <p:cond delay="0"/>
                                  </p:stCondLst>
                                  <p:childTnLst>
                                    <p:cmd type="call" cmd="playFrom(0.0)">
                                      <p:cBhvr>
                                        <p:cTn id="9" dur="17160" fill="hold"/>
                                        <p:tgtEl>
                                          <p:spTgt spid="66560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665602"/>
                </p:tgtEl>
              </p:cMediaNode>
            </p:video>
            <p:seq concurrent="1" nextAc="seek">
              <p:cTn id="11" restart="whenNotActive" fill="hold" evtFilter="cancelBubble" nodeType="interactiveSeq">
                <p:stCondLst>
                  <p:cond evt="onClick" delay="0">
                    <p:tgtEl>
                      <p:spTgt spid="66560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65602"/>
                                        </p:tgtEl>
                                      </p:cBhvr>
                                    </p:cmd>
                                  </p:childTnLst>
                                </p:cTn>
                              </p:par>
                            </p:childTnLst>
                          </p:cTn>
                        </p:par>
                      </p:childTnLst>
                    </p:cTn>
                  </p:par>
                </p:childTnLst>
              </p:cTn>
              <p:nextCondLst>
                <p:cond evt="onClick" delay="0">
                  <p:tgtEl>
                    <p:spTgt spid="665602"/>
                  </p:tgtEl>
                </p:cond>
              </p:nextCondLst>
            </p:seq>
            <p:audio>
              <p:cMediaNode vol="87805">
                <p:cTn id="16" fill="hold" display="0">
                  <p:stCondLst>
                    <p:cond delay="indefinite"/>
                  </p:stCondLst>
                  <p:endCondLst>
                    <p:cond evt="onNext" delay="0">
                      <p:tgtEl>
                        <p:sldTgt/>
                      </p:tgtEl>
                    </p:cond>
                    <p:cond evt="onPrev" delay="0">
                      <p:tgtEl>
                        <p:sldTgt/>
                      </p:tgtEl>
                    </p:cond>
                    <p:cond evt="onStopAudio" delay="0">
                      <p:tgtEl>
                        <p:sldTgt/>
                      </p:tgtEl>
                    </p:cond>
                  </p:endCondLst>
                </p:cTn>
                <p:tgtEl>
                  <p:spTgt spid="665605"/>
                </p:tgtEl>
              </p:cMediaNode>
            </p:audio>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solidFill>
                  <a:srgbClr val="FF00FF"/>
                </a:solidFill>
              </a:rPr>
              <a:t>Form I</a:t>
            </a:r>
            <a:r>
              <a:rPr lang="en-US" sz="2000">
                <a:solidFill>
                  <a:srgbClr val="FF00FF"/>
                </a:solidFill>
              </a:rPr>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44387"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144388" name="Text Box 4"/>
          <p:cNvSpPr txBox="1">
            <a:spLocks noChangeArrowheads="1"/>
          </p:cNvSpPr>
          <p:nvPr/>
        </p:nvSpPr>
        <p:spPr bwMode="auto">
          <a:xfrm>
            <a:off x="1371600" y="4114800"/>
            <a:ext cx="16764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312325" name="slide_14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4390"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144391" name="Text Box 7"/>
          <p:cNvSpPr txBox="1">
            <a:spLocks noChangeArrowheads="1"/>
          </p:cNvSpPr>
          <p:nvPr/>
        </p:nvSpPr>
        <p:spPr bwMode="auto">
          <a:xfrm>
            <a:off x="2938463" y="2195513"/>
            <a:ext cx="3810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endParaRPr lang="en-US" sz="2000"/>
          </a:p>
        </p:txBody>
      </p:sp>
    </p:spTree>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149" fill="hold"/>
                                        <p:tgtEl>
                                          <p:spTgt spid="3123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312325"/>
                </p:tgtEl>
              </p:cMediaNode>
            </p:audio>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solidFill>
                  <a:srgbClr val="FF00FF"/>
                </a:solidFill>
              </a:rPr>
              <a:t>Form II</a:t>
            </a:r>
            <a:r>
              <a:rPr lang="en-US" sz="2000">
                <a:solidFill>
                  <a:srgbClr val="FF00FF"/>
                </a:solidFill>
              </a:rPr>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45411"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145412" name="Text Box 4"/>
          <p:cNvSpPr txBox="1">
            <a:spLocks noChangeArrowheads="1"/>
          </p:cNvSpPr>
          <p:nvPr/>
        </p:nvSpPr>
        <p:spPr bwMode="auto">
          <a:xfrm>
            <a:off x="1371600" y="4800600"/>
            <a:ext cx="16764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329733" name="slide_14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541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29735" name="Text Box 7"/>
          <p:cNvSpPr txBox="1">
            <a:spLocks noChangeArrowheads="1"/>
          </p:cNvSpPr>
          <p:nvPr/>
        </p:nvSpPr>
        <p:spPr bwMode="auto">
          <a:xfrm>
            <a:off x="3505200" y="2195513"/>
            <a:ext cx="700088"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endParaRPr lang="en-US" sz="2000"/>
          </a:p>
        </p:txBody>
      </p:sp>
    </p:spTree>
  </p:cSld>
  <p:clrMapOvr>
    <a:masterClrMapping/>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9733"/>
                                        </p:tgtEl>
                                      </p:cBhvr>
                                    </p:cmd>
                                  </p:childTnLst>
                                </p:cTn>
                              </p:par>
                              <p:par>
                                <p:cTn id="7" presetID="2" presetClass="entr" presetSubtype="8" fill="hold" grpId="0" nodeType="withEffect">
                                  <p:stCondLst>
                                    <p:cond delay="19000"/>
                                  </p:stCondLst>
                                  <p:childTnLst>
                                    <p:set>
                                      <p:cBhvr>
                                        <p:cTn id="8" dur="1" fill="hold">
                                          <p:stCondLst>
                                            <p:cond delay="0"/>
                                          </p:stCondLst>
                                        </p:cTn>
                                        <p:tgtEl>
                                          <p:spTgt spid="329735"/>
                                        </p:tgtEl>
                                        <p:attrNameLst>
                                          <p:attrName>style.visibility</p:attrName>
                                        </p:attrNameLst>
                                      </p:cBhvr>
                                      <p:to>
                                        <p:strVal val="visible"/>
                                      </p:to>
                                    </p:set>
                                    <p:anim calcmode="lin" valueType="num">
                                      <p:cBhvr additive="base">
                                        <p:cTn id="9" dur="500" fill="hold"/>
                                        <p:tgtEl>
                                          <p:spTgt spid="329735"/>
                                        </p:tgtEl>
                                        <p:attrNameLst>
                                          <p:attrName>ppt_x</p:attrName>
                                        </p:attrNameLst>
                                      </p:cBhvr>
                                      <p:tavLst>
                                        <p:tav tm="0">
                                          <p:val>
                                            <p:strVal val="0-#ppt_w/2"/>
                                          </p:val>
                                        </p:tav>
                                        <p:tav tm="100000">
                                          <p:val>
                                            <p:strVal val="#ppt_x"/>
                                          </p:val>
                                        </p:tav>
                                      </p:tavLst>
                                    </p:anim>
                                    <p:anim calcmode="lin" valueType="num">
                                      <p:cBhvr additive="base">
                                        <p:cTn id="10" dur="500" fill="hold"/>
                                        <p:tgtEl>
                                          <p:spTgt spid="3297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Prev" delay="0">
                      <p:tgtEl>
                        <p:sldTgt/>
                      </p:tgtEl>
                    </p:cond>
                    <p:cond evt="onStopAudio" delay="0">
                      <p:tgtEl>
                        <p:sldTgt/>
                      </p:tgtEl>
                    </p:cond>
                  </p:endCondLst>
                </p:cTn>
                <p:tgtEl>
                  <p:spTgt spid="329733"/>
                </p:tgtEl>
              </p:cMediaNode>
            </p:audio>
          </p:childTnLst>
        </p:cTn>
      </p:par>
    </p:tnLst>
    <p:bldLst>
      <p:bldP spid="329735" grpId="0" animBg="1"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solidFill>
                  <a:srgbClr val="FF00FF"/>
                </a:solidFill>
              </a:rPr>
              <a:t>Form III</a:t>
            </a:r>
            <a:r>
              <a:rPr lang="en-US" sz="2000">
                <a:solidFill>
                  <a:srgbClr val="FF00FF"/>
                </a:solidFill>
              </a:rPr>
              <a:t>:  circular duplex DNA, nicked in both strands (</a:t>
            </a:r>
            <a:r>
              <a:rPr lang="en-US" sz="2000" i="1">
                <a:solidFill>
                  <a:srgbClr val="FF00FF"/>
                </a:solidFill>
              </a:rPr>
              <a:t>i.e., </a:t>
            </a:r>
            <a:r>
              <a:rPr lang="en-US" sz="2000">
                <a:solidFill>
                  <a:srgbClr val="FF00FF"/>
                </a:solidFill>
              </a:rPr>
              <a:t>linear DNA.</a:t>
            </a:r>
          </a:p>
          <a:p>
            <a:pPr>
              <a:spcBef>
                <a:spcPct val="50000"/>
              </a:spcBef>
            </a:pPr>
            <a:r>
              <a:rPr lang="en-US" sz="2000" b="1"/>
              <a:t>Form IV</a:t>
            </a:r>
            <a:r>
              <a:rPr lang="en-US" sz="2000"/>
              <a:t>:  denatured Form I.</a:t>
            </a:r>
          </a:p>
        </p:txBody>
      </p:sp>
      <p:pic>
        <p:nvPicPr>
          <p:cNvPr id="146435"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314372" name="slide_14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6437"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60" fill="hold"/>
                                        <p:tgtEl>
                                          <p:spTgt spid="3143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314372"/>
                </p:tgtEl>
              </p:cMediaNode>
            </p:audio>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solidFill>
                  <a:srgbClr val="FF00FF"/>
                </a:solidFill>
              </a:rPr>
              <a:t>Form IV</a:t>
            </a:r>
            <a:r>
              <a:rPr lang="en-US" sz="2000">
                <a:solidFill>
                  <a:srgbClr val="FF00FF"/>
                </a:solidFill>
              </a:rPr>
              <a:t>:  denatured Form I.</a:t>
            </a:r>
          </a:p>
        </p:txBody>
      </p:sp>
      <p:pic>
        <p:nvPicPr>
          <p:cNvPr id="147459"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147460" name="Text Box 4"/>
          <p:cNvSpPr txBox="1">
            <a:spLocks noChangeArrowheads="1"/>
          </p:cNvSpPr>
          <p:nvPr/>
        </p:nvSpPr>
        <p:spPr bwMode="auto">
          <a:xfrm>
            <a:off x="1371600" y="2133600"/>
            <a:ext cx="12192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316421" name="slide_14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7462"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74" fill="hold"/>
                                        <p:tgtEl>
                                          <p:spTgt spid="3164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316421"/>
                </p:tgtEl>
              </p:cMediaNode>
            </p:audio>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48483"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148484" name="Text Box 5"/>
          <p:cNvSpPr txBox="1">
            <a:spLocks noChangeArrowheads="1"/>
          </p:cNvSpPr>
          <p:nvPr/>
        </p:nvSpPr>
        <p:spPr bwMode="auto">
          <a:xfrm>
            <a:off x="4038600" y="4845050"/>
            <a:ext cx="990600" cy="33655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1600"/>
              <a:t> </a:t>
            </a:r>
          </a:p>
        </p:txBody>
      </p:sp>
      <p:pic>
        <p:nvPicPr>
          <p:cNvPr id="318470" name="slide_14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8486"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6" fill="hold"/>
                                        <p:tgtEl>
                                          <p:spTgt spid="3184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318470"/>
                </p:tgtEl>
              </p:cMediaNode>
            </p:audio>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1026"/>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49507" name="Picture 1027"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149508" name="Text Box 1028"/>
          <p:cNvSpPr txBox="1">
            <a:spLocks noChangeArrowheads="1"/>
          </p:cNvSpPr>
          <p:nvPr/>
        </p:nvSpPr>
        <p:spPr bwMode="auto">
          <a:xfrm>
            <a:off x="4038600" y="5181600"/>
            <a:ext cx="990600" cy="33655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1600"/>
              <a:t> </a:t>
            </a:r>
          </a:p>
        </p:txBody>
      </p:sp>
      <p:pic>
        <p:nvPicPr>
          <p:cNvPr id="331781" name="slide_14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49510" name="Text Box 103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90" fill="hold"/>
                                        <p:tgtEl>
                                          <p:spTgt spid="33178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331781"/>
                </p:tgtEl>
              </p:cMediaNode>
            </p:audio>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50531" name="Picture 3" descr="C:\Program Files\Amira-3.1.1\data\nucleosome files\AAA FINAL STRUCTURE\Animations_notahelix\Picture Files\Rush_w_formII_labels.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320516" name="Text Box 4"/>
          <p:cNvSpPr txBox="1">
            <a:spLocks noChangeArrowheads="1"/>
          </p:cNvSpPr>
          <p:nvPr/>
        </p:nvSpPr>
        <p:spPr bwMode="auto">
          <a:xfrm>
            <a:off x="3976688" y="4267200"/>
            <a:ext cx="1143000" cy="762000"/>
          </a:xfrm>
          <a:prstGeom prst="rect">
            <a:avLst/>
          </a:prstGeom>
          <a:noFill/>
          <a:ln w="9525">
            <a:noFill/>
            <a:miter lim="800000"/>
            <a:headEnd/>
            <a:tailEnd/>
          </a:ln>
        </p:spPr>
        <p:txBody>
          <a:bodyPr>
            <a:spAutoFit/>
          </a:bodyPr>
          <a:lstStyle/>
          <a:p>
            <a:pPr>
              <a:spcBef>
                <a:spcPct val="50000"/>
              </a:spcBef>
            </a:pPr>
            <a:r>
              <a:rPr lang="en-US" sz="4400" b="1">
                <a:solidFill>
                  <a:srgbClr val="FF00FF"/>
                </a:solidFill>
                <a:sym typeface="Symbol" pitchFamily="18" charset="2"/>
              </a:rPr>
              <a:t></a:t>
            </a:r>
            <a:endParaRPr lang="en-US" sz="4400" b="1">
              <a:solidFill>
                <a:srgbClr val="FF00FF"/>
              </a:solidFill>
            </a:endParaRPr>
          </a:p>
        </p:txBody>
      </p:sp>
      <p:pic>
        <p:nvPicPr>
          <p:cNvPr id="320517" name="slide_14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5053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7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244" fill="hold"/>
                                        <p:tgtEl>
                                          <p:spTgt spid="320517"/>
                                        </p:tgtEl>
                                      </p:cBhvr>
                                    </p:cmd>
                                  </p:childTnLst>
                                </p:cTn>
                              </p:par>
                              <p:par>
                                <p:cTn id="7" presetID="2" presetClass="entr" presetSubtype="2" fill="hold" grpId="0" nodeType="withEffect">
                                  <p:stCondLst>
                                    <p:cond delay="9000"/>
                                  </p:stCondLst>
                                  <p:childTnLst>
                                    <p:set>
                                      <p:cBhvr>
                                        <p:cTn id="8" dur="1" fill="hold">
                                          <p:stCondLst>
                                            <p:cond delay="0"/>
                                          </p:stCondLst>
                                        </p:cTn>
                                        <p:tgtEl>
                                          <p:spTgt spid="320516"/>
                                        </p:tgtEl>
                                        <p:attrNameLst>
                                          <p:attrName>style.visibility</p:attrName>
                                        </p:attrNameLst>
                                      </p:cBhvr>
                                      <p:to>
                                        <p:strVal val="visible"/>
                                      </p:to>
                                    </p:set>
                                    <p:anim calcmode="lin" valueType="num">
                                      <p:cBhvr additive="base">
                                        <p:cTn id="9" dur="500" fill="hold"/>
                                        <p:tgtEl>
                                          <p:spTgt spid="320516"/>
                                        </p:tgtEl>
                                        <p:attrNameLst>
                                          <p:attrName>ppt_x</p:attrName>
                                        </p:attrNameLst>
                                      </p:cBhvr>
                                      <p:tavLst>
                                        <p:tav tm="0">
                                          <p:val>
                                            <p:strVal val="1+#ppt_w/2"/>
                                          </p:val>
                                        </p:tav>
                                        <p:tav tm="100000">
                                          <p:val>
                                            <p:strVal val="#ppt_x"/>
                                          </p:val>
                                        </p:tav>
                                      </p:tavLst>
                                    </p:anim>
                                    <p:anim calcmode="lin" valueType="num">
                                      <p:cBhvr additive="base">
                                        <p:cTn id="10" dur="500" fill="hold"/>
                                        <p:tgtEl>
                                          <p:spTgt spid="320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1" fill="hold" display="0">
                  <p:stCondLst>
                    <p:cond delay="indefinite"/>
                  </p:stCondLst>
                  <p:endCondLst>
                    <p:cond evt="onPrev" delay="0">
                      <p:tgtEl>
                        <p:sldTgt/>
                      </p:tgtEl>
                    </p:cond>
                    <p:cond evt="onStopAudio" delay="0">
                      <p:tgtEl>
                        <p:sldTgt/>
                      </p:tgtEl>
                    </p:cond>
                  </p:endCondLst>
                </p:cTn>
                <p:tgtEl>
                  <p:spTgt spid="320517"/>
                </p:tgtEl>
              </p:cMediaNode>
            </p:audio>
          </p:childTnLst>
        </p:cTn>
      </p:par>
    </p:tnLst>
    <p:bldLst>
      <p:bldP spid="320516" grpId="0" autoUpdateAnimBg="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51555" name="Picture 4" descr="C:\Program Files\Amira-3.1.1\data\nucleosome files\AAA FINAL STRUCTURE\Animations_notahelix\Picture Files\Rush_w_form_ii_CHI.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322565" name="Text Box 5"/>
          <p:cNvSpPr txBox="1">
            <a:spLocks noChangeArrowheads="1"/>
          </p:cNvSpPr>
          <p:nvPr/>
        </p:nvSpPr>
        <p:spPr bwMode="auto">
          <a:xfrm>
            <a:off x="4343400" y="3581400"/>
            <a:ext cx="1143000" cy="762000"/>
          </a:xfrm>
          <a:prstGeom prst="rect">
            <a:avLst/>
          </a:prstGeom>
          <a:noFill/>
          <a:ln w="9525">
            <a:noFill/>
            <a:miter lim="800000"/>
            <a:headEnd/>
            <a:tailEnd/>
          </a:ln>
        </p:spPr>
        <p:txBody>
          <a:bodyPr>
            <a:spAutoFit/>
          </a:bodyPr>
          <a:lstStyle/>
          <a:p>
            <a:pPr>
              <a:spcBef>
                <a:spcPct val="50000"/>
              </a:spcBef>
            </a:pPr>
            <a:r>
              <a:rPr lang="en-US" sz="4400" b="1">
                <a:solidFill>
                  <a:srgbClr val="FF00FF"/>
                </a:solidFill>
                <a:sym typeface="Symbol" pitchFamily="18" charset="2"/>
              </a:rPr>
              <a:t></a:t>
            </a:r>
            <a:endParaRPr lang="en-US" sz="4400" b="1">
              <a:solidFill>
                <a:srgbClr val="FF00FF"/>
              </a:solidFill>
            </a:endParaRPr>
          </a:p>
        </p:txBody>
      </p:sp>
      <p:sp>
        <p:nvSpPr>
          <p:cNvPr id="151557"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322569" name="slide_14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22570" name="Text Box 10"/>
          <p:cNvSpPr txBox="1">
            <a:spLocks noChangeArrowheads="1"/>
          </p:cNvSpPr>
          <p:nvPr/>
        </p:nvSpPr>
        <p:spPr bwMode="auto">
          <a:xfrm>
            <a:off x="5591175" y="333375"/>
            <a:ext cx="1143000" cy="762000"/>
          </a:xfrm>
          <a:prstGeom prst="rect">
            <a:avLst/>
          </a:prstGeom>
          <a:noFill/>
          <a:ln w="9525">
            <a:noFill/>
            <a:miter lim="800000"/>
            <a:headEnd/>
            <a:tailEnd/>
          </a:ln>
        </p:spPr>
        <p:txBody>
          <a:bodyPr>
            <a:spAutoFit/>
          </a:bodyPr>
          <a:lstStyle/>
          <a:p>
            <a:pPr>
              <a:spcBef>
                <a:spcPct val="50000"/>
              </a:spcBef>
            </a:pPr>
            <a:r>
              <a:rPr lang="en-US" sz="4400" b="1">
                <a:solidFill>
                  <a:srgbClr val="FF00FF"/>
                </a:solidFill>
                <a:sym typeface="Symbol" pitchFamily="18" charset="2"/>
              </a:rPr>
              <a:t></a:t>
            </a:r>
            <a:endParaRPr lang="en-US" sz="4400" b="1">
              <a:solidFill>
                <a:srgbClr val="FF00FF"/>
              </a:solidFill>
            </a:endParaRPr>
          </a:p>
        </p:txBody>
      </p:sp>
    </p:spTree>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266" fill="hold"/>
                                        <p:tgtEl>
                                          <p:spTgt spid="322569"/>
                                        </p:tgtEl>
                                      </p:cBhvr>
                                    </p:cmd>
                                  </p:childTnLst>
                                </p:cTn>
                              </p:par>
                              <p:par>
                                <p:cTn id="7" presetID="2" presetClass="entr" presetSubtype="2" fill="hold" grpId="0" nodeType="withEffect">
                                  <p:stCondLst>
                                    <p:cond delay="4000"/>
                                  </p:stCondLst>
                                  <p:childTnLst>
                                    <p:set>
                                      <p:cBhvr>
                                        <p:cTn id="8" dur="1" fill="hold">
                                          <p:stCondLst>
                                            <p:cond delay="0"/>
                                          </p:stCondLst>
                                        </p:cTn>
                                        <p:tgtEl>
                                          <p:spTgt spid="322565"/>
                                        </p:tgtEl>
                                        <p:attrNameLst>
                                          <p:attrName>style.visibility</p:attrName>
                                        </p:attrNameLst>
                                      </p:cBhvr>
                                      <p:to>
                                        <p:strVal val="visible"/>
                                      </p:to>
                                    </p:set>
                                    <p:anim calcmode="lin" valueType="num">
                                      <p:cBhvr additive="base">
                                        <p:cTn id="9" dur="500" fill="hold"/>
                                        <p:tgtEl>
                                          <p:spTgt spid="322565"/>
                                        </p:tgtEl>
                                        <p:attrNameLst>
                                          <p:attrName>ppt_x</p:attrName>
                                        </p:attrNameLst>
                                      </p:cBhvr>
                                      <p:tavLst>
                                        <p:tav tm="0">
                                          <p:val>
                                            <p:strVal val="1+#ppt_w/2"/>
                                          </p:val>
                                        </p:tav>
                                        <p:tav tm="100000">
                                          <p:val>
                                            <p:strVal val="#ppt_x"/>
                                          </p:val>
                                        </p:tav>
                                      </p:tavLst>
                                    </p:anim>
                                    <p:anim calcmode="lin" valueType="num">
                                      <p:cBhvr additive="base">
                                        <p:cTn id="10" dur="500" fill="hold"/>
                                        <p:tgtEl>
                                          <p:spTgt spid="322565"/>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30000"/>
                                  </p:stCondLst>
                                  <p:childTnLst>
                                    <p:set>
                                      <p:cBhvr>
                                        <p:cTn id="12" dur="1" fill="hold">
                                          <p:stCondLst>
                                            <p:cond delay="0"/>
                                          </p:stCondLst>
                                        </p:cTn>
                                        <p:tgtEl>
                                          <p:spTgt spid="322570"/>
                                        </p:tgtEl>
                                        <p:attrNameLst>
                                          <p:attrName>style.visibility</p:attrName>
                                        </p:attrNameLst>
                                      </p:cBhvr>
                                      <p:to>
                                        <p:strVal val="visible"/>
                                      </p:to>
                                    </p:set>
                                    <p:anim calcmode="lin" valueType="num">
                                      <p:cBhvr additive="base">
                                        <p:cTn id="13" dur="500" fill="hold"/>
                                        <p:tgtEl>
                                          <p:spTgt spid="322570"/>
                                        </p:tgtEl>
                                        <p:attrNameLst>
                                          <p:attrName>ppt_x</p:attrName>
                                        </p:attrNameLst>
                                      </p:cBhvr>
                                      <p:tavLst>
                                        <p:tav tm="0">
                                          <p:val>
                                            <p:strVal val="1+#ppt_w/2"/>
                                          </p:val>
                                        </p:tav>
                                        <p:tav tm="100000">
                                          <p:val>
                                            <p:strVal val="#ppt_x"/>
                                          </p:val>
                                        </p:tav>
                                      </p:tavLst>
                                    </p:anim>
                                    <p:anim calcmode="lin" valueType="num">
                                      <p:cBhvr additive="base">
                                        <p:cTn id="14" dur="500" fill="hold"/>
                                        <p:tgtEl>
                                          <p:spTgt spid="322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5" fill="hold" display="0">
                  <p:stCondLst>
                    <p:cond delay="indefinite"/>
                  </p:stCondLst>
                  <p:endCondLst>
                    <p:cond evt="onPrev" delay="0">
                      <p:tgtEl>
                        <p:sldTgt/>
                      </p:tgtEl>
                    </p:cond>
                    <p:cond evt="onStopAudio" delay="0">
                      <p:tgtEl>
                        <p:sldTgt/>
                      </p:tgtEl>
                    </p:cond>
                  </p:endCondLst>
                </p:cTn>
                <p:tgtEl>
                  <p:spTgt spid="322569"/>
                </p:tgtEl>
              </p:cMediaNode>
            </p:audio>
          </p:childTnLst>
        </p:cTn>
      </p:par>
    </p:tnLst>
    <p:bldLst>
      <p:bldP spid="322565" grpId="0" autoUpdateAnimBg="0"/>
      <p:bldP spid="322570" grpId="0"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152579" name="Picture 3" descr="C:\Program Files\Amira-3.1.1\data\nucleosome files\AAA FINAL STRUCTURE\Animations_notahelix\Picture Files\Rush_w_form_ii_CHI.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333829" name="slide_14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52581"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33831" name="Line 7"/>
          <p:cNvSpPr>
            <a:spLocks noChangeShapeType="1"/>
          </p:cNvSpPr>
          <p:nvPr/>
        </p:nvSpPr>
        <p:spPr bwMode="auto">
          <a:xfrm flipH="1">
            <a:off x="4419600" y="1462088"/>
            <a:ext cx="609600" cy="0"/>
          </a:xfrm>
          <a:prstGeom prst="line">
            <a:avLst/>
          </a:prstGeom>
          <a:noFill/>
          <a:ln w="38100">
            <a:solidFill>
              <a:srgbClr val="FF00FF"/>
            </a:solidFill>
            <a:round/>
            <a:headEnd/>
            <a:tailEnd type="arrow" w="med" len="med"/>
          </a:ln>
        </p:spPr>
        <p:txBody>
          <a:bodyPr/>
          <a:lstStyle/>
          <a:p>
            <a:endParaRPr lang="en-US"/>
          </a:p>
        </p:txBody>
      </p:sp>
      <p:sp>
        <p:nvSpPr>
          <p:cNvPr id="333832" name="Line 8"/>
          <p:cNvSpPr>
            <a:spLocks noChangeShapeType="1"/>
          </p:cNvSpPr>
          <p:nvPr/>
        </p:nvSpPr>
        <p:spPr bwMode="auto">
          <a:xfrm flipH="1">
            <a:off x="4419600" y="2438400"/>
            <a:ext cx="609600" cy="0"/>
          </a:xfrm>
          <a:prstGeom prst="line">
            <a:avLst/>
          </a:prstGeom>
          <a:noFill/>
          <a:ln w="38100">
            <a:solidFill>
              <a:srgbClr val="FF00FF"/>
            </a:solidFill>
            <a:round/>
            <a:headEnd/>
            <a:tailEnd type="arrow" w="med" len="med"/>
          </a:ln>
        </p:spPr>
        <p:txBody>
          <a:bodyPr/>
          <a:lstStyle/>
          <a:p>
            <a:endParaRPr lang="en-US"/>
          </a:p>
        </p:txBody>
      </p:sp>
      <p:sp>
        <p:nvSpPr>
          <p:cNvPr id="333833" name="Line 9"/>
          <p:cNvSpPr>
            <a:spLocks noChangeShapeType="1"/>
          </p:cNvSpPr>
          <p:nvPr/>
        </p:nvSpPr>
        <p:spPr bwMode="auto">
          <a:xfrm flipH="1">
            <a:off x="4419600" y="3538538"/>
            <a:ext cx="609600" cy="0"/>
          </a:xfrm>
          <a:prstGeom prst="line">
            <a:avLst/>
          </a:prstGeom>
          <a:noFill/>
          <a:ln w="38100">
            <a:solidFill>
              <a:srgbClr val="FF00FF"/>
            </a:solidFill>
            <a:round/>
            <a:headEnd/>
            <a:tailEnd type="arrow" w="med" len="med"/>
          </a:ln>
        </p:spPr>
        <p:txBody>
          <a:bodyPr/>
          <a:lstStyle/>
          <a:p>
            <a:endParaRPr lang="en-US"/>
          </a:p>
        </p:txBody>
      </p:sp>
      <p:sp>
        <p:nvSpPr>
          <p:cNvPr id="333834" name="Line 10"/>
          <p:cNvSpPr>
            <a:spLocks noChangeShapeType="1"/>
          </p:cNvSpPr>
          <p:nvPr/>
        </p:nvSpPr>
        <p:spPr bwMode="auto">
          <a:xfrm flipH="1">
            <a:off x="4419600" y="4572000"/>
            <a:ext cx="609600" cy="0"/>
          </a:xfrm>
          <a:prstGeom prst="line">
            <a:avLst/>
          </a:prstGeom>
          <a:noFill/>
          <a:ln w="38100">
            <a:solidFill>
              <a:srgbClr val="FF00FF"/>
            </a:solidFill>
            <a:round/>
            <a:headEnd/>
            <a:tailEnd type="arrow" w="med" len="med"/>
          </a:ln>
        </p:spPr>
        <p:txBody>
          <a:bodyPr/>
          <a:lstStyle/>
          <a:p>
            <a:endParaRPr lang="en-US"/>
          </a:p>
        </p:txBody>
      </p:sp>
      <p:sp>
        <p:nvSpPr>
          <p:cNvPr id="333835" name="Line 11"/>
          <p:cNvSpPr>
            <a:spLocks noChangeShapeType="1"/>
          </p:cNvSpPr>
          <p:nvPr/>
        </p:nvSpPr>
        <p:spPr bwMode="auto">
          <a:xfrm>
            <a:off x="2895600" y="1447800"/>
            <a:ext cx="609600" cy="0"/>
          </a:xfrm>
          <a:prstGeom prst="line">
            <a:avLst/>
          </a:prstGeom>
          <a:noFill/>
          <a:ln w="38100">
            <a:solidFill>
              <a:srgbClr val="FF00FF"/>
            </a:solidFill>
            <a:round/>
            <a:headEnd/>
            <a:tailEnd type="arrow" w="med" len="med"/>
          </a:ln>
        </p:spPr>
        <p:txBody>
          <a:bodyPr/>
          <a:lstStyle/>
          <a:p>
            <a:endParaRPr lang="en-US"/>
          </a:p>
        </p:txBody>
      </p:sp>
      <p:sp>
        <p:nvSpPr>
          <p:cNvPr id="333836" name="Line 12"/>
          <p:cNvSpPr>
            <a:spLocks noChangeShapeType="1"/>
          </p:cNvSpPr>
          <p:nvPr/>
        </p:nvSpPr>
        <p:spPr bwMode="auto">
          <a:xfrm>
            <a:off x="2895600" y="2438400"/>
            <a:ext cx="609600" cy="0"/>
          </a:xfrm>
          <a:prstGeom prst="line">
            <a:avLst/>
          </a:prstGeom>
          <a:noFill/>
          <a:ln w="38100">
            <a:solidFill>
              <a:srgbClr val="FF00FF"/>
            </a:solidFill>
            <a:round/>
            <a:headEnd/>
            <a:tailEnd type="arrow" w="med" len="med"/>
          </a:ln>
        </p:spPr>
        <p:txBody>
          <a:bodyPr/>
          <a:lstStyle/>
          <a:p>
            <a:endParaRPr lang="en-US"/>
          </a:p>
        </p:txBody>
      </p:sp>
      <p:sp>
        <p:nvSpPr>
          <p:cNvPr id="333837" name="Line 13"/>
          <p:cNvSpPr>
            <a:spLocks noChangeShapeType="1"/>
          </p:cNvSpPr>
          <p:nvPr/>
        </p:nvSpPr>
        <p:spPr bwMode="auto">
          <a:xfrm>
            <a:off x="2895600" y="3533775"/>
            <a:ext cx="609600" cy="0"/>
          </a:xfrm>
          <a:prstGeom prst="line">
            <a:avLst/>
          </a:prstGeom>
          <a:noFill/>
          <a:ln w="38100">
            <a:solidFill>
              <a:srgbClr val="FF00FF"/>
            </a:solidFill>
            <a:round/>
            <a:headEnd/>
            <a:tailEnd type="arrow" w="med" len="med"/>
          </a:ln>
        </p:spPr>
        <p:txBody>
          <a:bodyPr/>
          <a:lstStyle/>
          <a:p>
            <a:endParaRPr lang="en-US"/>
          </a:p>
        </p:txBody>
      </p:sp>
      <p:sp>
        <p:nvSpPr>
          <p:cNvPr id="333838" name="Line 14"/>
          <p:cNvSpPr>
            <a:spLocks noChangeShapeType="1"/>
          </p:cNvSpPr>
          <p:nvPr/>
        </p:nvSpPr>
        <p:spPr bwMode="auto">
          <a:xfrm>
            <a:off x="2895600" y="4572000"/>
            <a:ext cx="609600" cy="0"/>
          </a:xfrm>
          <a:prstGeom prst="line">
            <a:avLst/>
          </a:prstGeom>
          <a:noFill/>
          <a:ln w="38100">
            <a:solidFill>
              <a:srgbClr val="FF00FF"/>
            </a:solidFill>
            <a:round/>
            <a:headEnd/>
            <a:tailEnd type="arrow" w="med" len="med"/>
          </a:ln>
        </p:spPr>
        <p:txBody>
          <a:bodyPr/>
          <a:lstStyle/>
          <a:p>
            <a:endParaRPr lang="en-US"/>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3829"/>
                                        </p:tgtEl>
                                      </p:cBhvr>
                                    </p:cmd>
                                  </p:childTnLst>
                                </p:cTn>
                              </p:par>
                              <p:par>
                                <p:cTn id="7" presetID="2" presetClass="entr" presetSubtype="2" fill="hold" grpId="0" nodeType="withEffect">
                                  <p:stCondLst>
                                    <p:cond delay="3000"/>
                                  </p:stCondLst>
                                  <p:childTnLst>
                                    <p:set>
                                      <p:cBhvr>
                                        <p:cTn id="8" dur="1" fill="hold">
                                          <p:stCondLst>
                                            <p:cond delay="0"/>
                                          </p:stCondLst>
                                        </p:cTn>
                                        <p:tgtEl>
                                          <p:spTgt spid="333831"/>
                                        </p:tgtEl>
                                        <p:attrNameLst>
                                          <p:attrName>style.visibility</p:attrName>
                                        </p:attrNameLst>
                                      </p:cBhvr>
                                      <p:to>
                                        <p:strVal val="visible"/>
                                      </p:to>
                                    </p:set>
                                    <p:anim calcmode="lin" valueType="num">
                                      <p:cBhvr additive="base">
                                        <p:cTn id="9" dur="500" fill="hold"/>
                                        <p:tgtEl>
                                          <p:spTgt spid="333831"/>
                                        </p:tgtEl>
                                        <p:attrNameLst>
                                          <p:attrName>ppt_x</p:attrName>
                                        </p:attrNameLst>
                                      </p:cBhvr>
                                      <p:tavLst>
                                        <p:tav tm="0">
                                          <p:val>
                                            <p:strVal val="1+#ppt_w/2"/>
                                          </p:val>
                                        </p:tav>
                                        <p:tav tm="100000">
                                          <p:val>
                                            <p:strVal val="#ppt_x"/>
                                          </p:val>
                                        </p:tav>
                                      </p:tavLst>
                                    </p:anim>
                                    <p:anim calcmode="lin" valueType="num">
                                      <p:cBhvr additive="base">
                                        <p:cTn id="10" dur="500" fill="hold"/>
                                        <p:tgtEl>
                                          <p:spTgt spid="333831"/>
                                        </p:tgtEl>
                                        <p:attrNameLst>
                                          <p:attrName>ppt_y</p:attrName>
                                        </p:attrNameLst>
                                      </p:cBhvr>
                                      <p:tavLst>
                                        <p:tav tm="0">
                                          <p:val>
                                            <p:strVal val="#ppt_y"/>
                                          </p:val>
                                        </p:tav>
                                        <p:tav tm="100000">
                                          <p:val>
                                            <p:strVal val="#ppt_y"/>
                                          </p:val>
                                        </p:tav>
                                      </p:tavLst>
                                    </p:anim>
                                  </p:childTnLst>
                                </p:cTn>
                              </p:par>
                            </p:childTnLst>
                          </p:cTn>
                        </p:par>
                        <p:par>
                          <p:cTn id="11" fill="hold">
                            <p:stCondLst>
                              <p:cond delay="3500"/>
                            </p:stCondLst>
                            <p:childTnLst>
                              <p:par>
                                <p:cTn id="12" presetID="2" presetClass="entr" presetSubtype="2" fill="hold" grpId="0" nodeType="afterEffect">
                                  <p:stCondLst>
                                    <p:cond delay="4000"/>
                                  </p:stCondLst>
                                  <p:childTnLst>
                                    <p:set>
                                      <p:cBhvr>
                                        <p:cTn id="13" dur="1" fill="hold">
                                          <p:stCondLst>
                                            <p:cond delay="0"/>
                                          </p:stCondLst>
                                        </p:cTn>
                                        <p:tgtEl>
                                          <p:spTgt spid="333832"/>
                                        </p:tgtEl>
                                        <p:attrNameLst>
                                          <p:attrName>style.visibility</p:attrName>
                                        </p:attrNameLst>
                                      </p:cBhvr>
                                      <p:to>
                                        <p:strVal val="visible"/>
                                      </p:to>
                                    </p:set>
                                    <p:anim calcmode="lin" valueType="num">
                                      <p:cBhvr additive="base">
                                        <p:cTn id="14" dur="500" fill="hold"/>
                                        <p:tgtEl>
                                          <p:spTgt spid="333832"/>
                                        </p:tgtEl>
                                        <p:attrNameLst>
                                          <p:attrName>ppt_x</p:attrName>
                                        </p:attrNameLst>
                                      </p:cBhvr>
                                      <p:tavLst>
                                        <p:tav tm="0">
                                          <p:val>
                                            <p:strVal val="1+#ppt_w/2"/>
                                          </p:val>
                                        </p:tav>
                                        <p:tav tm="100000">
                                          <p:val>
                                            <p:strVal val="#ppt_x"/>
                                          </p:val>
                                        </p:tav>
                                      </p:tavLst>
                                    </p:anim>
                                    <p:anim calcmode="lin" valueType="num">
                                      <p:cBhvr additive="base">
                                        <p:cTn id="15" dur="500" fill="hold"/>
                                        <p:tgtEl>
                                          <p:spTgt spid="333832"/>
                                        </p:tgtEl>
                                        <p:attrNameLst>
                                          <p:attrName>ppt_y</p:attrName>
                                        </p:attrNameLst>
                                      </p:cBhvr>
                                      <p:tavLst>
                                        <p:tav tm="0">
                                          <p:val>
                                            <p:strVal val="#ppt_y"/>
                                          </p:val>
                                        </p:tav>
                                        <p:tav tm="100000">
                                          <p:val>
                                            <p:strVal val="#ppt_y"/>
                                          </p:val>
                                        </p:tav>
                                      </p:tavLst>
                                    </p:anim>
                                  </p:childTnLst>
                                </p:cTn>
                              </p:par>
                            </p:childTnLst>
                          </p:cTn>
                        </p:par>
                        <p:par>
                          <p:cTn id="16" fill="hold">
                            <p:stCondLst>
                              <p:cond delay="8000"/>
                            </p:stCondLst>
                            <p:childTnLst>
                              <p:par>
                                <p:cTn id="17" presetID="2" presetClass="entr" presetSubtype="2" fill="hold" grpId="0" nodeType="afterEffect">
                                  <p:stCondLst>
                                    <p:cond delay="0"/>
                                  </p:stCondLst>
                                  <p:childTnLst>
                                    <p:set>
                                      <p:cBhvr>
                                        <p:cTn id="18" dur="1" fill="hold">
                                          <p:stCondLst>
                                            <p:cond delay="0"/>
                                          </p:stCondLst>
                                        </p:cTn>
                                        <p:tgtEl>
                                          <p:spTgt spid="333833"/>
                                        </p:tgtEl>
                                        <p:attrNameLst>
                                          <p:attrName>style.visibility</p:attrName>
                                        </p:attrNameLst>
                                      </p:cBhvr>
                                      <p:to>
                                        <p:strVal val="visible"/>
                                      </p:to>
                                    </p:set>
                                    <p:anim calcmode="lin" valueType="num">
                                      <p:cBhvr additive="base">
                                        <p:cTn id="19" dur="500" fill="hold"/>
                                        <p:tgtEl>
                                          <p:spTgt spid="333833"/>
                                        </p:tgtEl>
                                        <p:attrNameLst>
                                          <p:attrName>ppt_x</p:attrName>
                                        </p:attrNameLst>
                                      </p:cBhvr>
                                      <p:tavLst>
                                        <p:tav tm="0">
                                          <p:val>
                                            <p:strVal val="1+#ppt_w/2"/>
                                          </p:val>
                                        </p:tav>
                                        <p:tav tm="100000">
                                          <p:val>
                                            <p:strVal val="#ppt_x"/>
                                          </p:val>
                                        </p:tav>
                                      </p:tavLst>
                                    </p:anim>
                                    <p:anim calcmode="lin" valueType="num">
                                      <p:cBhvr additive="base">
                                        <p:cTn id="20" dur="500" fill="hold"/>
                                        <p:tgtEl>
                                          <p:spTgt spid="333833"/>
                                        </p:tgtEl>
                                        <p:attrNameLst>
                                          <p:attrName>ppt_y</p:attrName>
                                        </p:attrNameLst>
                                      </p:cBhvr>
                                      <p:tavLst>
                                        <p:tav tm="0">
                                          <p:val>
                                            <p:strVal val="#ppt_y"/>
                                          </p:val>
                                        </p:tav>
                                        <p:tav tm="100000">
                                          <p:val>
                                            <p:strVal val="#ppt_y"/>
                                          </p:val>
                                        </p:tav>
                                      </p:tavLst>
                                    </p:anim>
                                  </p:childTnLst>
                                </p:cTn>
                              </p:par>
                            </p:childTnLst>
                          </p:cTn>
                        </p:par>
                        <p:par>
                          <p:cTn id="21" fill="hold">
                            <p:stCondLst>
                              <p:cond delay="8500"/>
                            </p:stCondLst>
                            <p:childTnLst>
                              <p:par>
                                <p:cTn id="22" presetID="2" presetClass="entr" presetSubtype="2" fill="hold" grpId="0" nodeType="afterEffect">
                                  <p:stCondLst>
                                    <p:cond delay="0"/>
                                  </p:stCondLst>
                                  <p:childTnLst>
                                    <p:set>
                                      <p:cBhvr>
                                        <p:cTn id="23" dur="1" fill="hold">
                                          <p:stCondLst>
                                            <p:cond delay="0"/>
                                          </p:stCondLst>
                                        </p:cTn>
                                        <p:tgtEl>
                                          <p:spTgt spid="333834"/>
                                        </p:tgtEl>
                                        <p:attrNameLst>
                                          <p:attrName>style.visibility</p:attrName>
                                        </p:attrNameLst>
                                      </p:cBhvr>
                                      <p:to>
                                        <p:strVal val="visible"/>
                                      </p:to>
                                    </p:set>
                                    <p:anim calcmode="lin" valueType="num">
                                      <p:cBhvr additive="base">
                                        <p:cTn id="24" dur="500" fill="hold"/>
                                        <p:tgtEl>
                                          <p:spTgt spid="333834"/>
                                        </p:tgtEl>
                                        <p:attrNameLst>
                                          <p:attrName>ppt_x</p:attrName>
                                        </p:attrNameLst>
                                      </p:cBhvr>
                                      <p:tavLst>
                                        <p:tav tm="0">
                                          <p:val>
                                            <p:strVal val="1+#ppt_w/2"/>
                                          </p:val>
                                        </p:tav>
                                        <p:tav tm="100000">
                                          <p:val>
                                            <p:strVal val="#ppt_x"/>
                                          </p:val>
                                        </p:tav>
                                      </p:tavLst>
                                    </p:anim>
                                    <p:anim calcmode="lin" valueType="num">
                                      <p:cBhvr additive="base">
                                        <p:cTn id="25" dur="500" fill="hold"/>
                                        <p:tgtEl>
                                          <p:spTgt spid="333834"/>
                                        </p:tgtEl>
                                        <p:attrNameLst>
                                          <p:attrName>ppt_y</p:attrName>
                                        </p:attrNameLst>
                                      </p:cBhvr>
                                      <p:tavLst>
                                        <p:tav tm="0">
                                          <p:val>
                                            <p:strVal val="#ppt_y"/>
                                          </p:val>
                                        </p:tav>
                                        <p:tav tm="100000">
                                          <p:val>
                                            <p:strVal val="#ppt_y"/>
                                          </p:val>
                                        </p:tav>
                                      </p:tavLst>
                                    </p:anim>
                                  </p:childTnLst>
                                </p:cTn>
                              </p:par>
                            </p:childTnLst>
                          </p:cTn>
                        </p:par>
                        <p:par>
                          <p:cTn id="26" fill="hold">
                            <p:stCondLst>
                              <p:cond delay="9000"/>
                            </p:stCondLst>
                            <p:childTnLst>
                              <p:par>
                                <p:cTn id="27" presetID="2" presetClass="entr" presetSubtype="8" fill="hold" grpId="0" nodeType="afterEffect">
                                  <p:stCondLst>
                                    <p:cond delay="0"/>
                                  </p:stCondLst>
                                  <p:childTnLst>
                                    <p:set>
                                      <p:cBhvr>
                                        <p:cTn id="28" dur="1" fill="hold">
                                          <p:stCondLst>
                                            <p:cond delay="0"/>
                                          </p:stCondLst>
                                        </p:cTn>
                                        <p:tgtEl>
                                          <p:spTgt spid="333835"/>
                                        </p:tgtEl>
                                        <p:attrNameLst>
                                          <p:attrName>style.visibility</p:attrName>
                                        </p:attrNameLst>
                                      </p:cBhvr>
                                      <p:to>
                                        <p:strVal val="visible"/>
                                      </p:to>
                                    </p:set>
                                    <p:anim calcmode="lin" valueType="num">
                                      <p:cBhvr additive="base">
                                        <p:cTn id="29" dur="500" fill="hold"/>
                                        <p:tgtEl>
                                          <p:spTgt spid="333835"/>
                                        </p:tgtEl>
                                        <p:attrNameLst>
                                          <p:attrName>ppt_x</p:attrName>
                                        </p:attrNameLst>
                                      </p:cBhvr>
                                      <p:tavLst>
                                        <p:tav tm="0">
                                          <p:val>
                                            <p:strVal val="0-#ppt_w/2"/>
                                          </p:val>
                                        </p:tav>
                                        <p:tav tm="100000">
                                          <p:val>
                                            <p:strVal val="#ppt_x"/>
                                          </p:val>
                                        </p:tav>
                                      </p:tavLst>
                                    </p:anim>
                                    <p:anim calcmode="lin" valueType="num">
                                      <p:cBhvr additive="base">
                                        <p:cTn id="30" dur="500" fill="hold"/>
                                        <p:tgtEl>
                                          <p:spTgt spid="333835"/>
                                        </p:tgtEl>
                                        <p:attrNameLst>
                                          <p:attrName>ppt_y</p:attrName>
                                        </p:attrNameLst>
                                      </p:cBhvr>
                                      <p:tavLst>
                                        <p:tav tm="0">
                                          <p:val>
                                            <p:strVal val="#ppt_y"/>
                                          </p:val>
                                        </p:tav>
                                        <p:tav tm="100000">
                                          <p:val>
                                            <p:strVal val="#ppt_y"/>
                                          </p:val>
                                        </p:tav>
                                      </p:tavLst>
                                    </p:anim>
                                  </p:childTnLst>
                                </p:cTn>
                              </p:par>
                            </p:childTnLst>
                          </p:cTn>
                        </p:par>
                        <p:par>
                          <p:cTn id="31" fill="hold">
                            <p:stCondLst>
                              <p:cond delay="9500"/>
                            </p:stCondLst>
                            <p:childTnLst>
                              <p:par>
                                <p:cTn id="32" presetID="2" presetClass="entr" presetSubtype="8" fill="hold" grpId="0" nodeType="afterEffect">
                                  <p:stCondLst>
                                    <p:cond delay="0"/>
                                  </p:stCondLst>
                                  <p:childTnLst>
                                    <p:set>
                                      <p:cBhvr>
                                        <p:cTn id="33" dur="1" fill="hold">
                                          <p:stCondLst>
                                            <p:cond delay="0"/>
                                          </p:stCondLst>
                                        </p:cTn>
                                        <p:tgtEl>
                                          <p:spTgt spid="333836"/>
                                        </p:tgtEl>
                                        <p:attrNameLst>
                                          <p:attrName>style.visibility</p:attrName>
                                        </p:attrNameLst>
                                      </p:cBhvr>
                                      <p:to>
                                        <p:strVal val="visible"/>
                                      </p:to>
                                    </p:set>
                                    <p:anim calcmode="lin" valueType="num">
                                      <p:cBhvr additive="base">
                                        <p:cTn id="34" dur="500" fill="hold"/>
                                        <p:tgtEl>
                                          <p:spTgt spid="333836"/>
                                        </p:tgtEl>
                                        <p:attrNameLst>
                                          <p:attrName>ppt_x</p:attrName>
                                        </p:attrNameLst>
                                      </p:cBhvr>
                                      <p:tavLst>
                                        <p:tav tm="0">
                                          <p:val>
                                            <p:strVal val="0-#ppt_w/2"/>
                                          </p:val>
                                        </p:tav>
                                        <p:tav tm="100000">
                                          <p:val>
                                            <p:strVal val="#ppt_x"/>
                                          </p:val>
                                        </p:tav>
                                      </p:tavLst>
                                    </p:anim>
                                    <p:anim calcmode="lin" valueType="num">
                                      <p:cBhvr additive="base">
                                        <p:cTn id="35" dur="500" fill="hold"/>
                                        <p:tgtEl>
                                          <p:spTgt spid="333836"/>
                                        </p:tgtEl>
                                        <p:attrNameLst>
                                          <p:attrName>ppt_y</p:attrName>
                                        </p:attrNameLst>
                                      </p:cBhvr>
                                      <p:tavLst>
                                        <p:tav tm="0">
                                          <p:val>
                                            <p:strVal val="#ppt_y"/>
                                          </p:val>
                                        </p:tav>
                                        <p:tav tm="100000">
                                          <p:val>
                                            <p:strVal val="#ppt_y"/>
                                          </p:val>
                                        </p:tav>
                                      </p:tavLst>
                                    </p:anim>
                                  </p:childTnLst>
                                </p:cTn>
                              </p:par>
                            </p:childTnLst>
                          </p:cTn>
                        </p:par>
                        <p:par>
                          <p:cTn id="36" fill="hold">
                            <p:stCondLst>
                              <p:cond delay="10000"/>
                            </p:stCondLst>
                            <p:childTnLst>
                              <p:par>
                                <p:cTn id="37" presetID="2" presetClass="entr" presetSubtype="8" fill="hold" grpId="0" nodeType="afterEffect">
                                  <p:stCondLst>
                                    <p:cond delay="0"/>
                                  </p:stCondLst>
                                  <p:childTnLst>
                                    <p:set>
                                      <p:cBhvr>
                                        <p:cTn id="38" dur="1" fill="hold">
                                          <p:stCondLst>
                                            <p:cond delay="0"/>
                                          </p:stCondLst>
                                        </p:cTn>
                                        <p:tgtEl>
                                          <p:spTgt spid="333837"/>
                                        </p:tgtEl>
                                        <p:attrNameLst>
                                          <p:attrName>style.visibility</p:attrName>
                                        </p:attrNameLst>
                                      </p:cBhvr>
                                      <p:to>
                                        <p:strVal val="visible"/>
                                      </p:to>
                                    </p:set>
                                    <p:anim calcmode="lin" valueType="num">
                                      <p:cBhvr additive="base">
                                        <p:cTn id="39" dur="500" fill="hold"/>
                                        <p:tgtEl>
                                          <p:spTgt spid="333837"/>
                                        </p:tgtEl>
                                        <p:attrNameLst>
                                          <p:attrName>ppt_x</p:attrName>
                                        </p:attrNameLst>
                                      </p:cBhvr>
                                      <p:tavLst>
                                        <p:tav tm="0">
                                          <p:val>
                                            <p:strVal val="0-#ppt_w/2"/>
                                          </p:val>
                                        </p:tav>
                                        <p:tav tm="100000">
                                          <p:val>
                                            <p:strVal val="#ppt_x"/>
                                          </p:val>
                                        </p:tav>
                                      </p:tavLst>
                                    </p:anim>
                                    <p:anim calcmode="lin" valueType="num">
                                      <p:cBhvr additive="base">
                                        <p:cTn id="40" dur="500" fill="hold"/>
                                        <p:tgtEl>
                                          <p:spTgt spid="333837"/>
                                        </p:tgtEl>
                                        <p:attrNameLst>
                                          <p:attrName>ppt_y</p:attrName>
                                        </p:attrNameLst>
                                      </p:cBhvr>
                                      <p:tavLst>
                                        <p:tav tm="0">
                                          <p:val>
                                            <p:strVal val="#ppt_y"/>
                                          </p:val>
                                        </p:tav>
                                        <p:tav tm="100000">
                                          <p:val>
                                            <p:strVal val="#ppt_y"/>
                                          </p:val>
                                        </p:tav>
                                      </p:tavLst>
                                    </p:anim>
                                  </p:childTnLst>
                                </p:cTn>
                              </p:par>
                            </p:childTnLst>
                          </p:cTn>
                        </p:par>
                        <p:par>
                          <p:cTn id="41" fill="hold">
                            <p:stCondLst>
                              <p:cond delay="10500"/>
                            </p:stCondLst>
                            <p:childTnLst>
                              <p:par>
                                <p:cTn id="42" presetID="2" presetClass="entr" presetSubtype="8" fill="hold" grpId="0" nodeType="afterEffect">
                                  <p:stCondLst>
                                    <p:cond delay="0"/>
                                  </p:stCondLst>
                                  <p:childTnLst>
                                    <p:set>
                                      <p:cBhvr>
                                        <p:cTn id="43" dur="1" fill="hold">
                                          <p:stCondLst>
                                            <p:cond delay="0"/>
                                          </p:stCondLst>
                                        </p:cTn>
                                        <p:tgtEl>
                                          <p:spTgt spid="333838"/>
                                        </p:tgtEl>
                                        <p:attrNameLst>
                                          <p:attrName>style.visibility</p:attrName>
                                        </p:attrNameLst>
                                      </p:cBhvr>
                                      <p:to>
                                        <p:strVal val="visible"/>
                                      </p:to>
                                    </p:set>
                                    <p:anim calcmode="lin" valueType="num">
                                      <p:cBhvr additive="base">
                                        <p:cTn id="44" dur="500" fill="hold"/>
                                        <p:tgtEl>
                                          <p:spTgt spid="333838"/>
                                        </p:tgtEl>
                                        <p:attrNameLst>
                                          <p:attrName>ppt_x</p:attrName>
                                        </p:attrNameLst>
                                      </p:cBhvr>
                                      <p:tavLst>
                                        <p:tav tm="0">
                                          <p:val>
                                            <p:strVal val="0-#ppt_w/2"/>
                                          </p:val>
                                        </p:tav>
                                        <p:tav tm="100000">
                                          <p:val>
                                            <p:strVal val="#ppt_x"/>
                                          </p:val>
                                        </p:tav>
                                      </p:tavLst>
                                    </p:anim>
                                    <p:anim calcmode="lin" valueType="num">
                                      <p:cBhvr additive="base">
                                        <p:cTn id="45" dur="500" fill="hold"/>
                                        <p:tgtEl>
                                          <p:spTgt spid="3338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46" fill="hold" display="0">
                  <p:stCondLst>
                    <p:cond delay="indefinite"/>
                  </p:stCondLst>
                  <p:endCondLst>
                    <p:cond evt="onPrev" delay="0">
                      <p:tgtEl>
                        <p:sldTgt/>
                      </p:tgtEl>
                    </p:cond>
                    <p:cond evt="onStopAudio" delay="0">
                      <p:tgtEl>
                        <p:sldTgt/>
                      </p:tgtEl>
                    </p:cond>
                  </p:endCondLst>
                </p:cTn>
                <p:tgtEl>
                  <p:spTgt spid="333829"/>
                </p:tgtEl>
              </p:cMediaNode>
            </p:audio>
          </p:childTnLst>
        </p:cTn>
      </p:par>
    </p:tnLst>
    <p:bldLst>
      <p:bldP spid="333831" grpId="0" animBg="1"/>
      <p:bldP spid="333832" grpId="0" animBg="1"/>
      <p:bldP spid="333833" grpId="0" animBg="1"/>
      <p:bldP spid="333834" grpId="0" animBg="1"/>
      <p:bldP spid="333835" grpId="0" animBg="1"/>
      <p:bldP spid="333836" grpId="0" animBg="1"/>
      <p:bldP spid="333837" grpId="0" animBg="1"/>
      <p:bldP spid="333838"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idx="4294967295"/>
          </p:nvPr>
        </p:nvSpPr>
        <p:spPr>
          <a:xfrm>
            <a:off x="685800" y="2514600"/>
            <a:ext cx="7772400" cy="1143000"/>
          </a:xfrm>
        </p:spPr>
        <p:txBody>
          <a:bodyPr/>
          <a:lstStyle/>
          <a:p>
            <a:pPr eaLnBrk="1" hangingPunct="1"/>
            <a:r>
              <a:rPr lang="en-US" sz="4100" u="sng"/>
              <a:t>Alkali Denaturation Titration</a:t>
            </a:r>
            <a:br>
              <a:rPr lang="en-US" sz="4100"/>
            </a:br>
            <a:br>
              <a:rPr lang="en-US" sz="4100"/>
            </a:br>
            <a:r>
              <a:rPr lang="en-US" sz="4100"/>
              <a:t>Explained in terms of the </a:t>
            </a:r>
            <a:r>
              <a:rPr lang="en-US" sz="4100" b="1"/>
              <a:t>TN</a:t>
            </a:r>
            <a:r>
              <a:rPr lang="en-US" sz="4100"/>
              <a:t> model</a:t>
            </a:r>
            <a:br>
              <a:rPr lang="en-US" sz="4100"/>
            </a:br>
            <a:br>
              <a:rPr lang="en-US" sz="4100"/>
            </a:br>
            <a:r>
              <a:rPr lang="en-US" sz="4100"/>
              <a:t> (</a:t>
            </a:r>
            <a:r>
              <a:rPr lang="en-US" sz="4100" b="1" u="sng"/>
              <a:t>T</a:t>
            </a:r>
            <a:r>
              <a:rPr lang="en-US" sz="4100"/>
              <a:t>opologically </a:t>
            </a:r>
            <a:r>
              <a:rPr lang="en-US" sz="4100" b="1" u="sng"/>
              <a:t>N</a:t>
            </a:r>
            <a:r>
              <a:rPr lang="en-US" sz="4100"/>
              <a:t>on-linked) model</a:t>
            </a:r>
          </a:p>
        </p:txBody>
      </p:sp>
      <p:pic>
        <p:nvPicPr>
          <p:cNvPr id="337923" name="slide_14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0" y="6553200"/>
            <a:ext cx="304800" cy="304800"/>
          </a:xfrm>
          <a:prstGeom prst="rect">
            <a:avLst/>
          </a:prstGeom>
          <a:noFill/>
          <a:ln w="9525">
            <a:noFill/>
            <a:miter lim="800000"/>
            <a:headEnd/>
            <a:tailEnd/>
          </a:ln>
        </p:spPr>
      </p:pic>
      <p:sp>
        <p:nvSpPr>
          <p:cNvPr id="153604"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337925" name="Text Box 5"/>
          <p:cNvSpPr txBox="1">
            <a:spLocks noChangeArrowheads="1"/>
          </p:cNvSpPr>
          <p:nvPr/>
        </p:nvSpPr>
        <p:spPr bwMode="auto">
          <a:xfrm>
            <a:off x="6081713" y="2711450"/>
            <a:ext cx="1066800" cy="717550"/>
          </a:xfrm>
          <a:prstGeom prst="rect">
            <a:avLst/>
          </a:prstGeom>
          <a:noFill/>
          <a:ln w="9525">
            <a:noFill/>
            <a:miter lim="800000"/>
            <a:headEnd/>
            <a:tailEnd/>
          </a:ln>
        </p:spPr>
        <p:txBody>
          <a:bodyPr>
            <a:spAutoFit/>
          </a:bodyPr>
          <a:lstStyle/>
          <a:p>
            <a:pPr>
              <a:spcBef>
                <a:spcPct val="50000"/>
              </a:spcBef>
            </a:pPr>
            <a:r>
              <a:rPr lang="en-US" sz="4100" b="1">
                <a:solidFill>
                  <a:srgbClr val="FF00FF"/>
                </a:solidFill>
              </a:rPr>
              <a:t>TN</a:t>
            </a:r>
          </a:p>
        </p:txBody>
      </p:sp>
      <p:sp>
        <p:nvSpPr>
          <p:cNvPr id="337926" name="Text Box 6"/>
          <p:cNvSpPr txBox="1">
            <a:spLocks noChangeArrowheads="1"/>
          </p:cNvSpPr>
          <p:nvPr/>
        </p:nvSpPr>
        <p:spPr bwMode="auto">
          <a:xfrm>
            <a:off x="1109663" y="3962400"/>
            <a:ext cx="5715000" cy="717550"/>
          </a:xfrm>
          <a:prstGeom prst="rect">
            <a:avLst/>
          </a:prstGeom>
          <a:noFill/>
          <a:ln w="9525">
            <a:noFill/>
            <a:miter lim="800000"/>
            <a:headEnd/>
            <a:tailEnd/>
          </a:ln>
        </p:spPr>
        <p:txBody>
          <a:bodyPr>
            <a:spAutoFit/>
          </a:bodyPr>
          <a:lstStyle/>
          <a:p>
            <a:pPr>
              <a:spcBef>
                <a:spcPct val="50000"/>
              </a:spcBef>
            </a:pPr>
            <a:r>
              <a:rPr lang="en-US" sz="4100" b="1" u="sng">
                <a:solidFill>
                  <a:srgbClr val="FF00FF"/>
                </a:solidFill>
              </a:rPr>
              <a:t>T</a:t>
            </a:r>
            <a:r>
              <a:rPr lang="en-US" sz="4100">
                <a:solidFill>
                  <a:srgbClr val="FF00FF"/>
                </a:solidFill>
              </a:rPr>
              <a:t>opologically </a:t>
            </a:r>
            <a:r>
              <a:rPr lang="en-US" sz="4100" b="1" u="sng">
                <a:solidFill>
                  <a:srgbClr val="FF00FF"/>
                </a:solidFill>
              </a:rPr>
              <a:t>N</a:t>
            </a:r>
            <a:r>
              <a:rPr lang="en-US" sz="4100">
                <a:solidFill>
                  <a:srgbClr val="FF00FF"/>
                </a:solidFill>
              </a:rPr>
              <a:t>on-linked</a:t>
            </a:r>
          </a:p>
        </p:txBody>
      </p:sp>
    </p:spTree>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7923"/>
                                        </p:tgtEl>
                                      </p:cBhvr>
                                    </p:cmd>
                                  </p:childTnLst>
                                </p:cTn>
                              </p:par>
                              <p:par>
                                <p:cTn id="7" presetID="9" presetClass="entr" presetSubtype="0" fill="hold" grpId="0" nodeType="withEffect">
                                  <p:stCondLst>
                                    <p:cond delay="30000"/>
                                  </p:stCondLst>
                                  <p:childTnLst>
                                    <p:set>
                                      <p:cBhvr>
                                        <p:cTn id="8" dur="1" fill="hold">
                                          <p:stCondLst>
                                            <p:cond delay="0"/>
                                          </p:stCondLst>
                                        </p:cTn>
                                        <p:tgtEl>
                                          <p:spTgt spid="337925"/>
                                        </p:tgtEl>
                                        <p:attrNameLst>
                                          <p:attrName>style.visibility</p:attrName>
                                        </p:attrNameLst>
                                      </p:cBhvr>
                                      <p:to>
                                        <p:strVal val="visible"/>
                                      </p:to>
                                    </p:set>
                                    <p:animEffect transition="in" filter="dissolve">
                                      <p:cBhvr>
                                        <p:cTn id="9" dur="500"/>
                                        <p:tgtEl>
                                          <p:spTgt spid="337925"/>
                                        </p:tgtEl>
                                      </p:cBhvr>
                                    </p:animEffect>
                                  </p:childTnLst>
                                </p:cTn>
                              </p:par>
                              <p:par>
                                <p:cTn id="10" presetID="9" presetClass="entr" presetSubtype="0" fill="hold" grpId="0" nodeType="withEffect">
                                  <p:stCondLst>
                                    <p:cond delay="33000"/>
                                  </p:stCondLst>
                                  <p:childTnLst>
                                    <p:set>
                                      <p:cBhvr>
                                        <p:cTn id="11" dur="1" fill="hold">
                                          <p:stCondLst>
                                            <p:cond delay="0"/>
                                          </p:stCondLst>
                                        </p:cTn>
                                        <p:tgtEl>
                                          <p:spTgt spid="337926"/>
                                        </p:tgtEl>
                                        <p:attrNameLst>
                                          <p:attrName>style.visibility</p:attrName>
                                        </p:attrNameLst>
                                      </p:cBhvr>
                                      <p:to>
                                        <p:strVal val="visible"/>
                                      </p:to>
                                    </p:set>
                                    <p:animEffect transition="in" filter="dissolve">
                                      <p:cBhvr>
                                        <p:cTn id="12" dur="500"/>
                                        <p:tgtEl>
                                          <p:spTgt spid="3379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5610">
                <p:cTn id="13" fill="hold" display="0">
                  <p:stCondLst>
                    <p:cond delay="indefinite"/>
                  </p:stCondLst>
                  <p:endCondLst>
                    <p:cond evt="onPrev" delay="0">
                      <p:tgtEl>
                        <p:sldTgt/>
                      </p:tgtEl>
                    </p:cond>
                    <p:cond evt="onStopAudio" delay="0">
                      <p:tgtEl>
                        <p:sldTgt/>
                      </p:tgtEl>
                    </p:cond>
                  </p:endCondLst>
                </p:cTn>
                <p:tgtEl>
                  <p:spTgt spid="337923"/>
                </p:tgtEl>
              </p:cMediaNode>
            </p:audio>
          </p:childTnLst>
        </p:cTn>
      </p:par>
    </p:tnLst>
    <p:bldLst>
      <p:bldP spid="337925" grpId="0" autoUpdateAnimBg="0"/>
      <p:bldP spid="33792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Program Files\Amira-3.1.1\data\nucleosome files\AAA FINAL STRUCTURE\Animations_notahelix\Picture Files\cairns_e-coli.jpg"/>
          <p:cNvPicPr>
            <a:picLocks noChangeAspect="1" noChangeArrowheads="1"/>
          </p:cNvPicPr>
          <p:nvPr/>
        </p:nvPicPr>
        <p:blipFill>
          <a:blip r:embed="rId6" cstate="print"/>
          <a:srcRect/>
          <a:stretch>
            <a:fillRect/>
          </a:stretch>
        </p:blipFill>
        <p:spPr bwMode="auto">
          <a:xfrm>
            <a:off x="2438400" y="304800"/>
            <a:ext cx="4289425" cy="5105400"/>
          </a:xfrm>
          <a:prstGeom prst="rect">
            <a:avLst/>
          </a:prstGeom>
          <a:noFill/>
          <a:ln w="9525">
            <a:solidFill>
              <a:schemeClr val="tx1"/>
            </a:solidFill>
            <a:miter lim="800000"/>
            <a:headEnd/>
            <a:tailEnd/>
          </a:ln>
        </p:spPr>
      </p:pic>
      <p:sp>
        <p:nvSpPr>
          <p:cNvPr id="16387" name="Rectangle 4"/>
          <p:cNvSpPr>
            <a:spLocks noGrp="1" noChangeArrowheads="1"/>
          </p:cNvSpPr>
          <p:nvPr>
            <p:ph type="title" idx="4294967295"/>
          </p:nvPr>
        </p:nvSpPr>
        <p:spPr>
          <a:xfrm>
            <a:off x="685800" y="5715000"/>
            <a:ext cx="7772400" cy="1143000"/>
          </a:xfrm>
        </p:spPr>
        <p:txBody>
          <a:bodyPr/>
          <a:lstStyle/>
          <a:p>
            <a:pPr algn="l" eaLnBrk="1" hangingPunct="1"/>
            <a:r>
              <a:rPr lang="en-US" sz="1400"/>
              <a:t>Cairns, J.  (1963).  The bacterial chromosome and its manner of replication as seen by autoradiography.  J Mol Biol. 6, 208-213.</a:t>
            </a:r>
            <a:br>
              <a:rPr lang="en-US" sz="1400"/>
            </a:br>
            <a:br>
              <a:rPr lang="en-US" sz="800"/>
            </a:br>
            <a:r>
              <a:rPr lang="en-US" sz="1400"/>
              <a:t>Cairns, J. (1963).  The chromosome of Escherichia coli.  Cold Spring Harbor Sym Quant Biol.  28:43-46.</a:t>
            </a:r>
          </a:p>
        </p:txBody>
      </p:sp>
      <p:pic>
        <p:nvPicPr>
          <p:cNvPr id="22533" name="slide_1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152400" y="6324600"/>
            <a:ext cx="304800" cy="304800"/>
          </a:xfrm>
          <a:prstGeom prst="rect">
            <a:avLst/>
          </a:prstGeom>
          <a:noFill/>
          <a:ln w="9525">
            <a:noFill/>
            <a:miter lim="800000"/>
            <a:headEnd/>
            <a:tailEnd/>
          </a:ln>
        </p:spPr>
      </p:pic>
      <p:sp>
        <p:nvSpPr>
          <p:cNvPr id="16389" name="Text Box 6"/>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5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673" fill="hold"/>
                                        <p:tgtEl>
                                          <p:spTgt spid="225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22533"/>
                </p:tgtEl>
              </p:cMediaNode>
            </p:audio>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C:\Program Files\Amira-3.1.1\data\nucleosome files\AAA FINAL STRUCTURE\Animations_notahelix\Picture Files\tn_two_views.jpg"/>
          <p:cNvPicPr>
            <a:picLocks noChangeAspect="1" noChangeArrowheads="1"/>
          </p:cNvPicPr>
          <p:nvPr/>
        </p:nvPicPr>
        <p:blipFill>
          <a:blip r:embed="rId6" cstate="print"/>
          <a:srcRect/>
          <a:stretch>
            <a:fillRect/>
          </a:stretch>
        </p:blipFill>
        <p:spPr bwMode="auto">
          <a:xfrm>
            <a:off x="1939925" y="1581150"/>
            <a:ext cx="5451475" cy="3524250"/>
          </a:xfrm>
          <a:prstGeom prst="rect">
            <a:avLst/>
          </a:prstGeom>
          <a:noFill/>
          <a:ln w="9525">
            <a:noFill/>
            <a:miter lim="800000"/>
            <a:headEnd/>
            <a:tailEnd/>
          </a:ln>
        </p:spPr>
      </p:pic>
      <p:pic>
        <p:nvPicPr>
          <p:cNvPr id="338947" name="slide_15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154628"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67" fill="hold"/>
                                        <p:tgtEl>
                                          <p:spTgt spid="338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338947"/>
                </p:tgtEl>
              </p:cMediaNode>
            </p:audio>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3" descr="C:\Program Files\Amira-3.1.1\data\nucleosome files\AAA FINAL STRUCTURE\Animations_notahelix\Picture Files\rubber_band_desk.jpg"/>
          <p:cNvPicPr>
            <a:picLocks noChangeAspect="1" noChangeArrowheads="1"/>
          </p:cNvPicPr>
          <p:nvPr/>
        </p:nvPicPr>
        <p:blipFill>
          <a:blip r:embed="rId5" cstate="print"/>
          <a:srcRect/>
          <a:stretch>
            <a:fillRect/>
          </a:stretch>
        </p:blipFill>
        <p:spPr bwMode="auto">
          <a:xfrm>
            <a:off x="2038350" y="1524000"/>
            <a:ext cx="5067300" cy="3810000"/>
          </a:xfrm>
          <a:prstGeom prst="rect">
            <a:avLst/>
          </a:prstGeom>
          <a:noFill/>
          <a:ln w="9525">
            <a:noFill/>
            <a:miter lim="800000"/>
            <a:headEnd/>
            <a:tailEnd/>
          </a:ln>
        </p:spPr>
      </p:pic>
      <p:pic>
        <p:nvPicPr>
          <p:cNvPr id="727044" name="slide_15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55652"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362" fill="hold"/>
                                        <p:tgtEl>
                                          <p:spTgt spid="7270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727044"/>
                </p:tgtEl>
              </p:cMediaNode>
            </p:audio>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5"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56675" name="Picture 6"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56676" name="Text Box 7"/>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56677" name="Text Box 8"/>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56678" name="Text Box 9"/>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pic>
        <p:nvPicPr>
          <p:cNvPr id="343052" name="slide_15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80" fill="hold"/>
                                        <p:tgtEl>
                                          <p:spTgt spid="3430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343052"/>
                </p:tgtEl>
              </p:cMediaNode>
            </p:audio>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1026"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57699" name="Picture 1027"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57700" name="Text Box 1028"/>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57701" name="Text Box 1029"/>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57702" name="Text Box 1030"/>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sp>
        <p:nvSpPr>
          <p:cNvPr id="157703" name="Text Box 1031"/>
          <p:cNvSpPr txBox="1">
            <a:spLocks noChangeArrowheads="1"/>
          </p:cNvSpPr>
          <p:nvPr/>
        </p:nvSpPr>
        <p:spPr bwMode="auto">
          <a:xfrm>
            <a:off x="1128713" y="315913"/>
            <a:ext cx="2743200" cy="1987550"/>
          </a:xfrm>
          <a:prstGeom prst="rect">
            <a:avLst/>
          </a:prstGeom>
          <a:noFill/>
          <a:ln w="50800">
            <a:solidFill>
              <a:srgbClr val="FF00FF"/>
            </a:solid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pic>
        <p:nvPicPr>
          <p:cNvPr id="730120" name="slide_15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7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036" fill="hold"/>
                                        <p:tgtEl>
                                          <p:spTgt spid="7301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730120"/>
                </p:tgtEl>
              </p:cMediaNode>
            </p:audio>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1026"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58723" name="Picture 1027"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58724" name="Text Box 1028"/>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58725" name="Text Box 1029"/>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58726" name="Text Box 1030"/>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sp>
        <p:nvSpPr>
          <p:cNvPr id="158727" name="Text Box 1031"/>
          <p:cNvSpPr txBox="1">
            <a:spLocks noChangeArrowheads="1"/>
          </p:cNvSpPr>
          <p:nvPr/>
        </p:nvSpPr>
        <p:spPr bwMode="auto">
          <a:xfrm>
            <a:off x="1143000" y="2362200"/>
            <a:ext cx="2743200" cy="2151063"/>
          </a:xfrm>
          <a:prstGeom prst="rect">
            <a:avLst/>
          </a:prstGeom>
          <a:noFill/>
          <a:ln w="50800">
            <a:solidFill>
              <a:srgbClr val="FF00FF"/>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729096" name="slide_15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56" fill="hold"/>
                                        <p:tgtEl>
                                          <p:spTgt spid="72909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729096"/>
                </p:tgtEl>
              </p:cMediaNode>
            </p:audio>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descr="C:\Program Files\Amira-3.1.1\data\nucleosome files\AAA FINAL STRUCTURE\Animations_notahelix\Picture Files\rubber_band_closeup.jpg"/>
          <p:cNvPicPr>
            <a:picLocks noChangeAspect="1" noChangeArrowheads="1"/>
          </p:cNvPicPr>
          <p:nvPr/>
        </p:nvPicPr>
        <p:blipFill>
          <a:blip r:embed="rId5" cstate="print"/>
          <a:srcRect/>
          <a:stretch>
            <a:fillRect/>
          </a:stretch>
        </p:blipFill>
        <p:spPr bwMode="auto">
          <a:xfrm>
            <a:off x="304800" y="266700"/>
            <a:ext cx="8534400" cy="6326188"/>
          </a:xfrm>
          <a:prstGeom prst="rect">
            <a:avLst/>
          </a:prstGeom>
          <a:noFill/>
          <a:ln w="9525">
            <a:noFill/>
            <a:miter lim="800000"/>
            <a:headEnd/>
            <a:tailEnd/>
          </a:ln>
        </p:spPr>
      </p:pic>
      <p:pic>
        <p:nvPicPr>
          <p:cNvPr id="723971" name="slide_15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4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498" fill="hold"/>
                                        <p:tgtEl>
                                          <p:spTgt spid="7239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723971"/>
                </p:tgtEl>
              </p:cMediaNode>
            </p:audio>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1026" descr="C:\Program Files\Amira-3.1.1\data\nucleosome files\AAA FINAL STRUCTURE\Animations_notahelix\Picture Files\rubber_band_closeup.jpg"/>
          <p:cNvPicPr>
            <a:picLocks noChangeAspect="1" noChangeArrowheads="1"/>
          </p:cNvPicPr>
          <p:nvPr/>
        </p:nvPicPr>
        <p:blipFill>
          <a:blip r:embed="rId5" cstate="print"/>
          <a:srcRect/>
          <a:stretch>
            <a:fillRect/>
          </a:stretch>
        </p:blipFill>
        <p:spPr bwMode="auto">
          <a:xfrm>
            <a:off x="304800" y="266700"/>
            <a:ext cx="8534400" cy="6326188"/>
          </a:xfrm>
          <a:prstGeom prst="rect">
            <a:avLst/>
          </a:prstGeom>
          <a:noFill/>
          <a:ln w="9525">
            <a:noFill/>
            <a:miter lim="800000"/>
            <a:headEnd/>
            <a:tailEnd/>
          </a:ln>
        </p:spPr>
      </p:pic>
      <p:sp>
        <p:nvSpPr>
          <p:cNvPr id="160771" name="Line 1027"/>
          <p:cNvSpPr>
            <a:spLocks noChangeShapeType="1"/>
          </p:cNvSpPr>
          <p:nvPr/>
        </p:nvSpPr>
        <p:spPr bwMode="auto">
          <a:xfrm>
            <a:off x="2971800" y="2209800"/>
            <a:ext cx="609600" cy="685800"/>
          </a:xfrm>
          <a:prstGeom prst="line">
            <a:avLst/>
          </a:prstGeom>
          <a:noFill/>
          <a:ln w="38100">
            <a:solidFill>
              <a:srgbClr val="FF00FF"/>
            </a:solidFill>
            <a:round/>
            <a:headEnd/>
            <a:tailEnd type="triangle" w="med" len="med"/>
          </a:ln>
        </p:spPr>
        <p:txBody>
          <a:bodyPr/>
          <a:lstStyle/>
          <a:p>
            <a:endParaRPr lang="en-US"/>
          </a:p>
        </p:txBody>
      </p:sp>
      <p:pic>
        <p:nvPicPr>
          <p:cNvPr id="731140" name="slide_15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33" fill="hold"/>
                                        <p:tgtEl>
                                          <p:spTgt spid="7311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731140"/>
                </p:tgtEl>
              </p:cMediaNode>
            </p:audio>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2" descr="C:\Program Files\Amira-3.1.1\data\nucleosome files\AAA FINAL STRUCTURE\Animations_notahelix\Picture Files\rubber_band_closeup.jpg"/>
          <p:cNvPicPr>
            <a:picLocks noChangeAspect="1" noChangeArrowheads="1"/>
          </p:cNvPicPr>
          <p:nvPr/>
        </p:nvPicPr>
        <p:blipFill>
          <a:blip r:embed="rId5" cstate="print"/>
          <a:srcRect/>
          <a:stretch>
            <a:fillRect/>
          </a:stretch>
        </p:blipFill>
        <p:spPr bwMode="auto">
          <a:xfrm>
            <a:off x="304800" y="266700"/>
            <a:ext cx="8534400" cy="6326188"/>
          </a:xfrm>
          <a:prstGeom prst="rect">
            <a:avLst/>
          </a:prstGeom>
          <a:noFill/>
          <a:ln w="9525">
            <a:noFill/>
            <a:miter lim="800000"/>
            <a:headEnd/>
            <a:tailEnd/>
          </a:ln>
        </p:spPr>
      </p:pic>
      <p:sp>
        <p:nvSpPr>
          <p:cNvPr id="161795" name="Line 3"/>
          <p:cNvSpPr>
            <a:spLocks noChangeShapeType="1"/>
          </p:cNvSpPr>
          <p:nvPr/>
        </p:nvSpPr>
        <p:spPr bwMode="auto">
          <a:xfrm>
            <a:off x="3200400" y="2362200"/>
            <a:ext cx="1143000" cy="0"/>
          </a:xfrm>
          <a:prstGeom prst="line">
            <a:avLst/>
          </a:prstGeom>
          <a:noFill/>
          <a:ln w="38100">
            <a:solidFill>
              <a:srgbClr val="FF00FF"/>
            </a:solidFill>
            <a:round/>
            <a:headEnd/>
            <a:tailEnd type="triangle" w="med" len="med"/>
          </a:ln>
        </p:spPr>
        <p:txBody>
          <a:bodyPr/>
          <a:lstStyle/>
          <a:p>
            <a:endParaRPr lang="en-US"/>
          </a:p>
        </p:txBody>
      </p:sp>
      <p:pic>
        <p:nvPicPr>
          <p:cNvPr id="733188" name="slide_15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90" fill="hold"/>
                                        <p:tgtEl>
                                          <p:spTgt spid="7331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733188"/>
                </p:tgtEl>
              </p:cMediaNode>
            </p:audio>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C:\Program Files\Amira-3.1.1\data\nucleosome files\AAA FINAL STRUCTURE\Animations_notahelix\Picture Files\rubber_band_closeup.jpg"/>
          <p:cNvPicPr>
            <a:picLocks noChangeAspect="1" noChangeArrowheads="1"/>
          </p:cNvPicPr>
          <p:nvPr/>
        </p:nvPicPr>
        <p:blipFill>
          <a:blip r:embed="rId5" cstate="print"/>
          <a:srcRect/>
          <a:stretch>
            <a:fillRect/>
          </a:stretch>
        </p:blipFill>
        <p:spPr bwMode="auto">
          <a:xfrm>
            <a:off x="304800" y="266700"/>
            <a:ext cx="8534400" cy="6326188"/>
          </a:xfrm>
          <a:prstGeom prst="rect">
            <a:avLst/>
          </a:prstGeom>
          <a:noFill/>
          <a:ln w="9525">
            <a:noFill/>
            <a:miter lim="800000"/>
            <a:headEnd/>
            <a:tailEnd/>
          </a:ln>
        </p:spPr>
      </p:pic>
      <p:sp>
        <p:nvSpPr>
          <p:cNvPr id="162819" name="Line 3"/>
          <p:cNvSpPr>
            <a:spLocks noChangeShapeType="1"/>
          </p:cNvSpPr>
          <p:nvPr/>
        </p:nvSpPr>
        <p:spPr bwMode="auto">
          <a:xfrm flipV="1">
            <a:off x="3429000" y="3962400"/>
            <a:ext cx="381000" cy="685800"/>
          </a:xfrm>
          <a:prstGeom prst="line">
            <a:avLst/>
          </a:prstGeom>
          <a:noFill/>
          <a:ln w="38100">
            <a:solidFill>
              <a:srgbClr val="FF00FF"/>
            </a:solidFill>
            <a:round/>
            <a:headEnd/>
            <a:tailEnd type="triangle" w="med" len="med"/>
          </a:ln>
        </p:spPr>
        <p:txBody>
          <a:bodyPr/>
          <a:lstStyle/>
          <a:p>
            <a:endParaRPr lang="en-US"/>
          </a:p>
        </p:txBody>
      </p:sp>
      <p:pic>
        <p:nvPicPr>
          <p:cNvPr id="735236" name="slide_15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 fill="hold"/>
                                        <p:tgtEl>
                                          <p:spTgt spid="7352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735236"/>
                </p:tgtEl>
              </p:cMediaNode>
            </p:audio>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descr="C:\Program Files\Amira-3.1.1\data\nucleosome files\AAA FINAL STRUCTURE\Animations_notahelix\Picture Files\rubber_band_closeup.jpg"/>
          <p:cNvPicPr>
            <a:picLocks noChangeAspect="1" noChangeArrowheads="1"/>
          </p:cNvPicPr>
          <p:nvPr/>
        </p:nvPicPr>
        <p:blipFill>
          <a:blip r:embed="rId5" cstate="print"/>
          <a:srcRect/>
          <a:stretch>
            <a:fillRect/>
          </a:stretch>
        </p:blipFill>
        <p:spPr bwMode="auto">
          <a:xfrm>
            <a:off x="304800" y="266700"/>
            <a:ext cx="8534400" cy="6326188"/>
          </a:xfrm>
          <a:prstGeom prst="rect">
            <a:avLst/>
          </a:prstGeom>
          <a:noFill/>
          <a:ln w="9525">
            <a:noFill/>
            <a:miter lim="800000"/>
            <a:headEnd/>
            <a:tailEnd/>
          </a:ln>
        </p:spPr>
      </p:pic>
      <p:sp>
        <p:nvSpPr>
          <p:cNvPr id="163843" name="Line 4"/>
          <p:cNvSpPr>
            <a:spLocks noChangeShapeType="1"/>
          </p:cNvSpPr>
          <p:nvPr/>
        </p:nvSpPr>
        <p:spPr bwMode="auto">
          <a:xfrm>
            <a:off x="3124200" y="4419600"/>
            <a:ext cx="1219200" cy="0"/>
          </a:xfrm>
          <a:prstGeom prst="line">
            <a:avLst/>
          </a:prstGeom>
          <a:noFill/>
          <a:ln w="38100">
            <a:solidFill>
              <a:srgbClr val="FF00FF"/>
            </a:solidFill>
            <a:round/>
            <a:headEnd/>
            <a:tailEnd type="triangle" w="med" len="med"/>
          </a:ln>
        </p:spPr>
        <p:txBody>
          <a:bodyPr/>
          <a:lstStyle/>
          <a:p>
            <a:endParaRPr lang="en-US"/>
          </a:p>
        </p:txBody>
      </p:sp>
      <p:pic>
        <p:nvPicPr>
          <p:cNvPr id="737285" name="slide_15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90" fill="hold"/>
                                        <p:tgtEl>
                                          <p:spTgt spid="7372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73728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C:\Program Files\Amira-3.1.1\data\nucleosome files\AAA FINAL STRUCTURE\Animations_notahelix\Picture Files\DNA-strands-locked.jpg"/>
          <p:cNvPicPr>
            <a:picLocks noChangeAspect="1" noChangeArrowheads="1"/>
          </p:cNvPicPr>
          <p:nvPr/>
        </p:nvPicPr>
        <p:blipFill>
          <a:blip r:embed="rId5" cstate="print"/>
          <a:srcRect/>
          <a:stretch>
            <a:fillRect/>
          </a:stretch>
        </p:blipFill>
        <p:spPr bwMode="auto">
          <a:xfrm>
            <a:off x="1981200" y="1828800"/>
            <a:ext cx="5133975" cy="3062288"/>
          </a:xfrm>
          <a:prstGeom prst="rect">
            <a:avLst/>
          </a:prstGeom>
          <a:noFill/>
          <a:ln w="9525">
            <a:noFill/>
            <a:miter lim="800000"/>
            <a:headEnd/>
            <a:tailEnd/>
          </a:ln>
        </p:spPr>
      </p:pic>
      <p:sp>
        <p:nvSpPr>
          <p:cNvPr id="17411" name="Rectangle 4"/>
          <p:cNvSpPr>
            <a:spLocks noGrp="1" noChangeArrowheads="1"/>
          </p:cNvSpPr>
          <p:nvPr>
            <p:ph type="title" idx="4294967295"/>
          </p:nvPr>
        </p:nvSpPr>
        <p:spPr/>
        <p:txBody>
          <a:bodyPr/>
          <a:lstStyle/>
          <a:p>
            <a:pPr eaLnBrk="1" hangingPunct="1"/>
            <a:r>
              <a:rPr lang="en-US"/>
              <a:t> </a:t>
            </a:r>
          </a:p>
        </p:txBody>
      </p:sp>
      <p:pic>
        <p:nvPicPr>
          <p:cNvPr id="19462" name="slide_1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324600"/>
            <a:ext cx="304800" cy="304800"/>
          </a:xfrm>
          <a:prstGeom prst="rect">
            <a:avLst/>
          </a:prstGeom>
          <a:noFill/>
          <a:ln w="9525">
            <a:noFill/>
            <a:miter lim="800000"/>
            <a:headEnd/>
            <a:tailEnd/>
          </a:ln>
        </p:spPr>
      </p:pic>
      <p:sp>
        <p:nvSpPr>
          <p:cNvPr id="17413" name="Text Box 7"/>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0" fill="hold"/>
                                        <p:tgtEl>
                                          <p:spTgt spid="1946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19462"/>
                </p:tgtEl>
              </p:cMediaNode>
            </p:audio>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1026"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64867" name="Picture 1027"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64868" name="Text Box 1028"/>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64869" name="Text Box 1029"/>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64870" name="Text Box 1030"/>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pic>
        <p:nvPicPr>
          <p:cNvPr id="739335" name="slide_16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6" fill="hold"/>
                                        <p:tgtEl>
                                          <p:spTgt spid="7393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739335"/>
                </p:tgtEl>
              </p:cMediaNode>
            </p:audio>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65891" name="Picture 3"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65892" name="Text Box 4"/>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65893" name="Text Box 5"/>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65894" name="Text Box 6"/>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sp>
        <p:nvSpPr>
          <p:cNvPr id="165895" name="Text Box 7"/>
          <p:cNvSpPr txBox="1">
            <a:spLocks noChangeArrowheads="1"/>
          </p:cNvSpPr>
          <p:nvPr/>
        </p:nvSpPr>
        <p:spPr bwMode="auto">
          <a:xfrm>
            <a:off x="1143000" y="4495800"/>
            <a:ext cx="2667000" cy="1987550"/>
          </a:xfrm>
          <a:prstGeom prst="rect">
            <a:avLst/>
          </a:prstGeom>
          <a:noFill/>
          <a:ln w="50800">
            <a:solidFill>
              <a:srgbClr val="FF00FF"/>
            </a:solid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pic>
        <p:nvPicPr>
          <p:cNvPr id="726024" name="slide_16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73" fill="hold"/>
                                        <p:tgtEl>
                                          <p:spTgt spid="7260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726024"/>
                </p:tgtEl>
              </p:cMediaNode>
            </p:audio>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C:\Program Files\Amira-3.1.1\data\nucleosome files\AAA FINAL STRUCTURE\Animations_notahelix\Picture Files\rubber_band_lg_mirror.jpg"/>
          <p:cNvPicPr>
            <a:picLocks noChangeAspect="1" noChangeArrowheads="1"/>
          </p:cNvPicPr>
          <p:nvPr/>
        </p:nvPicPr>
        <p:blipFill>
          <a:blip r:embed="rId5" cstate="print"/>
          <a:srcRect/>
          <a:stretch>
            <a:fillRect/>
          </a:stretch>
        </p:blipFill>
        <p:spPr bwMode="auto">
          <a:xfrm>
            <a:off x="1066800" y="228600"/>
            <a:ext cx="2879725" cy="6392863"/>
          </a:xfrm>
          <a:prstGeom prst="rect">
            <a:avLst/>
          </a:prstGeom>
          <a:noFill/>
          <a:ln w="9525">
            <a:noFill/>
            <a:miter lim="800000"/>
            <a:headEnd/>
            <a:tailEnd/>
          </a:ln>
        </p:spPr>
      </p:pic>
      <p:pic>
        <p:nvPicPr>
          <p:cNvPr id="166915" name="Picture 3" descr="C:\Program Files\Amira-3.1.1\data\nucleosome files\AAA FINAL STRUCTURE\Animations_notahelix\Picture Files\rubber_band_sm_mirror.jpg"/>
          <p:cNvPicPr>
            <a:picLocks noChangeAspect="1" noChangeArrowheads="1"/>
          </p:cNvPicPr>
          <p:nvPr/>
        </p:nvPicPr>
        <p:blipFill>
          <a:blip r:embed="rId6" cstate="print"/>
          <a:srcRect/>
          <a:stretch>
            <a:fillRect/>
          </a:stretch>
        </p:blipFill>
        <p:spPr bwMode="auto">
          <a:xfrm>
            <a:off x="5121275" y="228600"/>
            <a:ext cx="2879725" cy="6388100"/>
          </a:xfrm>
          <a:prstGeom prst="rect">
            <a:avLst/>
          </a:prstGeom>
          <a:noFill/>
          <a:ln w="9525">
            <a:noFill/>
            <a:miter lim="800000"/>
            <a:headEnd/>
            <a:tailEnd/>
          </a:ln>
        </p:spPr>
      </p:pic>
      <p:sp>
        <p:nvSpPr>
          <p:cNvPr id="166916" name="Text Box 4"/>
          <p:cNvSpPr txBox="1">
            <a:spLocks noChangeArrowheads="1"/>
          </p:cNvSpPr>
          <p:nvPr/>
        </p:nvSpPr>
        <p:spPr bwMode="auto">
          <a:xfrm>
            <a:off x="4267200" y="1066800"/>
            <a:ext cx="533400" cy="641350"/>
          </a:xfrm>
          <a:prstGeom prst="rect">
            <a:avLst/>
          </a:prstGeom>
          <a:noFill/>
          <a:ln w="9525">
            <a:noFill/>
            <a:miter lim="800000"/>
            <a:headEnd/>
            <a:tailEnd/>
          </a:ln>
        </p:spPr>
        <p:txBody>
          <a:bodyPr>
            <a:spAutoFit/>
          </a:bodyPr>
          <a:lstStyle/>
          <a:p>
            <a:pPr algn="ctr">
              <a:spcBef>
                <a:spcPct val="50000"/>
              </a:spcBef>
            </a:pPr>
            <a:r>
              <a:rPr lang="en-US" sz="3600"/>
              <a:t>A</a:t>
            </a:r>
          </a:p>
        </p:txBody>
      </p:sp>
      <p:sp>
        <p:nvSpPr>
          <p:cNvPr id="166917" name="Text Box 5"/>
          <p:cNvSpPr txBox="1">
            <a:spLocks noChangeArrowheads="1"/>
          </p:cNvSpPr>
          <p:nvPr/>
        </p:nvSpPr>
        <p:spPr bwMode="auto">
          <a:xfrm>
            <a:off x="4267200" y="3092450"/>
            <a:ext cx="533400" cy="641350"/>
          </a:xfrm>
          <a:prstGeom prst="rect">
            <a:avLst/>
          </a:prstGeom>
          <a:noFill/>
          <a:ln w="9525">
            <a:noFill/>
            <a:miter lim="800000"/>
            <a:headEnd/>
            <a:tailEnd/>
          </a:ln>
        </p:spPr>
        <p:txBody>
          <a:bodyPr>
            <a:spAutoFit/>
          </a:bodyPr>
          <a:lstStyle/>
          <a:p>
            <a:pPr algn="ctr">
              <a:spcBef>
                <a:spcPct val="50000"/>
              </a:spcBef>
            </a:pPr>
            <a:r>
              <a:rPr lang="en-US" sz="3600"/>
              <a:t>B</a:t>
            </a:r>
          </a:p>
        </p:txBody>
      </p:sp>
      <p:sp>
        <p:nvSpPr>
          <p:cNvPr id="166918" name="Text Box 6"/>
          <p:cNvSpPr txBox="1">
            <a:spLocks noChangeArrowheads="1"/>
          </p:cNvSpPr>
          <p:nvPr/>
        </p:nvSpPr>
        <p:spPr bwMode="auto">
          <a:xfrm>
            <a:off x="4267200" y="5181600"/>
            <a:ext cx="533400" cy="641350"/>
          </a:xfrm>
          <a:prstGeom prst="rect">
            <a:avLst/>
          </a:prstGeom>
          <a:noFill/>
          <a:ln w="9525">
            <a:noFill/>
            <a:miter lim="800000"/>
            <a:headEnd/>
            <a:tailEnd/>
          </a:ln>
        </p:spPr>
        <p:txBody>
          <a:bodyPr>
            <a:spAutoFit/>
          </a:bodyPr>
          <a:lstStyle/>
          <a:p>
            <a:pPr algn="ctr">
              <a:spcBef>
                <a:spcPct val="50000"/>
              </a:spcBef>
            </a:pPr>
            <a:r>
              <a:rPr lang="en-US" sz="3600"/>
              <a:t>C</a:t>
            </a:r>
          </a:p>
        </p:txBody>
      </p:sp>
      <p:sp>
        <p:nvSpPr>
          <p:cNvPr id="166919" name="Line 9"/>
          <p:cNvSpPr>
            <a:spLocks noChangeShapeType="1"/>
          </p:cNvSpPr>
          <p:nvPr/>
        </p:nvSpPr>
        <p:spPr bwMode="auto">
          <a:xfrm flipH="1">
            <a:off x="7924800" y="1371600"/>
            <a:ext cx="1143000" cy="0"/>
          </a:xfrm>
          <a:prstGeom prst="line">
            <a:avLst/>
          </a:prstGeom>
          <a:noFill/>
          <a:ln w="38100">
            <a:solidFill>
              <a:srgbClr val="FF00FF"/>
            </a:solidFill>
            <a:round/>
            <a:headEnd/>
            <a:tailEnd type="triangle" w="med" len="med"/>
          </a:ln>
        </p:spPr>
        <p:txBody>
          <a:bodyPr/>
          <a:lstStyle/>
          <a:p>
            <a:endParaRPr lang="en-US"/>
          </a:p>
        </p:txBody>
      </p:sp>
      <p:sp>
        <p:nvSpPr>
          <p:cNvPr id="166920" name="Line 10"/>
          <p:cNvSpPr>
            <a:spLocks noChangeShapeType="1"/>
          </p:cNvSpPr>
          <p:nvPr/>
        </p:nvSpPr>
        <p:spPr bwMode="auto">
          <a:xfrm flipH="1">
            <a:off x="8001000" y="3505200"/>
            <a:ext cx="1143000" cy="0"/>
          </a:xfrm>
          <a:prstGeom prst="line">
            <a:avLst/>
          </a:prstGeom>
          <a:noFill/>
          <a:ln w="38100">
            <a:solidFill>
              <a:srgbClr val="FF00FF"/>
            </a:solidFill>
            <a:round/>
            <a:headEnd/>
            <a:tailEnd type="triangle" w="med" len="med"/>
          </a:ln>
        </p:spPr>
        <p:txBody>
          <a:bodyPr/>
          <a:lstStyle/>
          <a:p>
            <a:endParaRPr lang="en-US"/>
          </a:p>
        </p:txBody>
      </p:sp>
      <p:sp>
        <p:nvSpPr>
          <p:cNvPr id="166921" name="Line 11"/>
          <p:cNvSpPr>
            <a:spLocks noChangeShapeType="1"/>
          </p:cNvSpPr>
          <p:nvPr/>
        </p:nvSpPr>
        <p:spPr bwMode="auto">
          <a:xfrm flipH="1">
            <a:off x="8001000" y="5486400"/>
            <a:ext cx="1143000" cy="0"/>
          </a:xfrm>
          <a:prstGeom prst="line">
            <a:avLst/>
          </a:prstGeom>
          <a:noFill/>
          <a:ln w="38100">
            <a:solidFill>
              <a:srgbClr val="FF00FF"/>
            </a:solidFill>
            <a:round/>
            <a:headEnd/>
            <a:tailEnd type="triangle" w="med" len="med"/>
          </a:ln>
        </p:spPr>
        <p:txBody>
          <a:bodyPr/>
          <a:lstStyle/>
          <a:p>
            <a:endParaRPr lang="en-US"/>
          </a:p>
        </p:txBody>
      </p:sp>
      <p:pic>
        <p:nvPicPr>
          <p:cNvPr id="740364" name="slide_16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63" fill="hold"/>
                                        <p:tgtEl>
                                          <p:spTgt spid="7403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740364"/>
                </p:tgtEl>
              </p:cMediaNode>
            </p:audio>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descr="C:\Program Files\Amira-3.1.1\data\nucleosome files\AAA FINAL STRUCTURE\Animations_notahelix\Picture Files\tn_two_views.jpg"/>
          <p:cNvPicPr>
            <a:picLocks noChangeAspect="1" noChangeArrowheads="1"/>
          </p:cNvPicPr>
          <p:nvPr/>
        </p:nvPicPr>
        <p:blipFill>
          <a:blip r:embed="rId6" cstate="print"/>
          <a:srcRect/>
          <a:stretch>
            <a:fillRect/>
          </a:stretch>
        </p:blipFill>
        <p:spPr bwMode="auto">
          <a:xfrm>
            <a:off x="1939925" y="1581150"/>
            <a:ext cx="5451475" cy="3524250"/>
          </a:xfrm>
          <a:prstGeom prst="rect">
            <a:avLst/>
          </a:prstGeom>
          <a:noFill/>
          <a:ln w="9525">
            <a:noFill/>
            <a:miter lim="800000"/>
            <a:headEnd/>
            <a:tailEnd/>
          </a:ln>
        </p:spPr>
      </p:pic>
      <p:pic>
        <p:nvPicPr>
          <p:cNvPr id="340996" name="slide_16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167940"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
        <p:nvSpPr>
          <p:cNvPr id="340998" name="Text Box 6"/>
          <p:cNvSpPr txBox="1">
            <a:spLocks noChangeArrowheads="1"/>
          </p:cNvSpPr>
          <p:nvPr/>
        </p:nvSpPr>
        <p:spPr bwMode="auto">
          <a:xfrm>
            <a:off x="2590800" y="4572000"/>
            <a:ext cx="1600200" cy="396875"/>
          </a:xfrm>
          <a:prstGeom prst="rect">
            <a:avLst/>
          </a:prstGeom>
          <a:noFill/>
          <a:ln w="9525">
            <a:noFill/>
            <a:miter lim="800000"/>
            <a:headEnd/>
            <a:tailEnd/>
          </a:ln>
        </p:spPr>
        <p:txBody>
          <a:bodyPr>
            <a:spAutoFit/>
          </a:bodyPr>
          <a:lstStyle/>
          <a:p>
            <a:pPr>
              <a:spcBef>
                <a:spcPct val="50000"/>
              </a:spcBef>
            </a:pPr>
            <a:r>
              <a:rPr lang="en-US" sz="2000" b="1" i="1">
                <a:solidFill>
                  <a:srgbClr val="FF3300"/>
                </a:solidFill>
              </a:rPr>
              <a:t>Not</a:t>
            </a:r>
            <a:r>
              <a:rPr lang="en-US" sz="2000" b="1">
                <a:solidFill>
                  <a:srgbClr val="FF3300"/>
                </a:solidFill>
              </a:rPr>
              <a:t> realistic</a:t>
            </a:r>
          </a:p>
        </p:txBody>
      </p:sp>
      <p:sp>
        <p:nvSpPr>
          <p:cNvPr id="340999" name="Text Box 7"/>
          <p:cNvSpPr txBox="1">
            <a:spLocks noChangeArrowheads="1"/>
          </p:cNvSpPr>
          <p:nvPr/>
        </p:nvSpPr>
        <p:spPr bwMode="auto">
          <a:xfrm>
            <a:off x="5181600" y="4572000"/>
            <a:ext cx="1752600" cy="396875"/>
          </a:xfrm>
          <a:prstGeom prst="rect">
            <a:avLst/>
          </a:prstGeom>
          <a:noFill/>
          <a:ln w="9525">
            <a:noFill/>
            <a:miter lim="800000"/>
            <a:headEnd/>
            <a:tailEnd/>
          </a:ln>
        </p:spPr>
        <p:txBody>
          <a:bodyPr>
            <a:spAutoFit/>
          </a:bodyPr>
          <a:lstStyle/>
          <a:p>
            <a:pPr>
              <a:spcBef>
                <a:spcPct val="50000"/>
              </a:spcBef>
            </a:pPr>
            <a:r>
              <a:rPr lang="en-US" sz="2000" b="1">
                <a:solidFill>
                  <a:srgbClr val="FF3300"/>
                </a:solidFill>
              </a:rPr>
              <a:t>More realistic</a:t>
            </a:r>
          </a:p>
        </p:txBody>
      </p:sp>
    </p:spTree>
  </p:cSld>
  <p:clrMapOvr>
    <a:overrideClrMapping bg1="lt1" tx1="dk1" bg2="lt2" tx2="dk2" accent1="accent1" accent2="accent2" accent3="accent3" accent4="accent4" accent5="accent5" accent6="accent6" hlink="hlink" folHlink="folHlink"/>
  </p:clrMapOvr>
  <p:transition advClick="0" advTm="5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0996"/>
                                        </p:tgtEl>
                                      </p:cBhvr>
                                    </p:cmd>
                                  </p:childTnLst>
                                </p:cTn>
                              </p:par>
                              <p:par>
                                <p:cTn id="7" presetID="2" presetClass="entr" presetSubtype="8" fill="hold" grpId="0" nodeType="withEffect">
                                  <p:stCondLst>
                                    <p:cond delay="13000"/>
                                  </p:stCondLst>
                                  <p:childTnLst>
                                    <p:set>
                                      <p:cBhvr>
                                        <p:cTn id="8" dur="1" fill="hold">
                                          <p:stCondLst>
                                            <p:cond delay="0"/>
                                          </p:stCondLst>
                                        </p:cTn>
                                        <p:tgtEl>
                                          <p:spTgt spid="340998"/>
                                        </p:tgtEl>
                                        <p:attrNameLst>
                                          <p:attrName>style.visibility</p:attrName>
                                        </p:attrNameLst>
                                      </p:cBhvr>
                                      <p:to>
                                        <p:strVal val="visible"/>
                                      </p:to>
                                    </p:set>
                                    <p:anim calcmode="lin" valueType="num">
                                      <p:cBhvr additive="base">
                                        <p:cTn id="9" dur="500" fill="hold"/>
                                        <p:tgtEl>
                                          <p:spTgt spid="340998"/>
                                        </p:tgtEl>
                                        <p:attrNameLst>
                                          <p:attrName>ppt_x</p:attrName>
                                        </p:attrNameLst>
                                      </p:cBhvr>
                                      <p:tavLst>
                                        <p:tav tm="0">
                                          <p:val>
                                            <p:strVal val="0-#ppt_w/2"/>
                                          </p:val>
                                        </p:tav>
                                        <p:tav tm="100000">
                                          <p:val>
                                            <p:strVal val="#ppt_x"/>
                                          </p:val>
                                        </p:tav>
                                      </p:tavLst>
                                    </p:anim>
                                    <p:anim calcmode="lin" valueType="num">
                                      <p:cBhvr additive="base">
                                        <p:cTn id="10" dur="500" fill="hold"/>
                                        <p:tgtEl>
                                          <p:spTgt spid="340998"/>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18000"/>
                                  </p:stCondLst>
                                  <p:childTnLst>
                                    <p:set>
                                      <p:cBhvr>
                                        <p:cTn id="12" dur="1" fill="hold">
                                          <p:stCondLst>
                                            <p:cond delay="0"/>
                                          </p:stCondLst>
                                        </p:cTn>
                                        <p:tgtEl>
                                          <p:spTgt spid="340999"/>
                                        </p:tgtEl>
                                        <p:attrNameLst>
                                          <p:attrName>style.visibility</p:attrName>
                                        </p:attrNameLst>
                                      </p:cBhvr>
                                      <p:to>
                                        <p:strVal val="visible"/>
                                      </p:to>
                                    </p:set>
                                    <p:anim calcmode="lin" valueType="num">
                                      <p:cBhvr additive="base">
                                        <p:cTn id="13" dur="500" fill="hold"/>
                                        <p:tgtEl>
                                          <p:spTgt spid="340999"/>
                                        </p:tgtEl>
                                        <p:attrNameLst>
                                          <p:attrName>ppt_x</p:attrName>
                                        </p:attrNameLst>
                                      </p:cBhvr>
                                      <p:tavLst>
                                        <p:tav tm="0">
                                          <p:val>
                                            <p:strVal val="1+#ppt_w/2"/>
                                          </p:val>
                                        </p:tav>
                                        <p:tav tm="100000">
                                          <p:val>
                                            <p:strVal val="#ppt_x"/>
                                          </p:val>
                                        </p:tav>
                                      </p:tavLst>
                                    </p:anim>
                                    <p:anim calcmode="lin" valueType="num">
                                      <p:cBhvr additive="base">
                                        <p:cTn id="14" dur="500" fill="hold"/>
                                        <p:tgtEl>
                                          <p:spTgt spid="3409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5" fill="hold" display="0">
                  <p:stCondLst>
                    <p:cond delay="indefinite"/>
                  </p:stCondLst>
                  <p:endCondLst>
                    <p:cond evt="onPrev" delay="0">
                      <p:tgtEl>
                        <p:sldTgt/>
                      </p:tgtEl>
                    </p:cond>
                    <p:cond evt="onStopAudio" delay="0">
                      <p:tgtEl>
                        <p:sldTgt/>
                      </p:tgtEl>
                    </p:cond>
                  </p:endCondLst>
                </p:cTn>
                <p:tgtEl>
                  <p:spTgt spid="340996"/>
                </p:tgtEl>
              </p:cMediaNode>
            </p:audio>
          </p:childTnLst>
        </p:cTn>
      </p:par>
    </p:tnLst>
    <p:bldLst>
      <p:bldP spid="340998" grpId="0" autoUpdateAnimBg="0"/>
      <p:bldP spid="340999" grpId="0" autoUpdateAnimBg="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685800" y="152400"/>
            <a:ext cx="7772400" cy="533400"/>
          </a:xfrm>
        </p:spPr>
        <p:txBody>
          <a:bodyPr/>
          <a:lstStyle/>
          <a:p>
            <a:pPr eaLnBrk="1" hangingPunct="1"/>
            <a:r>
              <a:rPr lang="en-US"/>
              <a:t>Side-By-Side Structure</a:t>
            </a:r>
          </a:p>
        </p:txBody>
      </p:sp>
      <p:sp>
        <p:nvSpPr>
          <p:cNvPr id="168963" name="Text Box 4"/>
          <p:cNvSpPr txBox="1">
            <a:spLocks noChangeArrowheads="1"/>
          </p:cNvSpPr>
          <p:nvPr/>
        </p:nvSpPr>
        <p:spPr bwMode="auto">
          <a:xfrm>
            <a:off x="152400" y="914400"/>
            <a:ext cx="8915400" cy="581025"/>
          </a:xfrm>
          <a:prstGeom prst="rect">
            <a:avLst/>
          </a:prstGeom>
          <a:noFill/>
          <a:ln w="9525">
            <a:noFill/>
            <a:miter lim="800000"/>
            <a:headEnd/>
            <a:tailEnd/>
          </a:ln>
        </p:spPr>
        <p:txBody>
          <a:bodyPr>
            <a:spAutoFit/>
          </a:bodyPr>
          <a:lstStyle/>
          <a:p>
            <a:pPr>
              <a:spcBef>
                <a:spcPct val="50000"/>
              </a:spcBef>
            </a:pPr>
            <a:r>
              <a:rPr lang="en-US" sz="1600">
                <a:latin typeface="Arial" charset="0"/>
                <a:cs typeface="Arial" charset="0"/>
              </a:rPr>
              <a:t>Rodley, G.A., R.S. Scobie, R.H.T. Bates and R.M. Lewitt (1976).  A possible conformation for double-stranded polynucleotides.  Proc. Natl. Acad. Sci., USA. 73, 2959-2963.</a:t>
            </a:r>
            <a:r>
              <a:rPr lang="en-US" sz="1600"/>
              <a:t> </a:t>
            </a:r>
          </a:p>
        </p:txBody>
      </p:sp>
      <p:pic>
        <p:nvPicPr>
          <p:cNvPr id="168964" name="Picture 10" descr="C:\Program Files\Amira-3.1.1\data\nucleosome files\AAA FINAL STRUCTURE\Animations_notahelix\Picture Files\rodley-30-rasmol2.gif"/>
          <p:cNvPicPr preferRelativeResize="0">
            <a:picLocks noChangeArrowheads="1"/>
          </p:cNvPicPr>
          <p:nvPr/>
        </p:nvPicPr>
        <p:blipFill>
          <a:blip r:embed="rId5" cstate="print"/>
          <a:srcRect/>
          <a:stretch>
            <a:fillRect/>
          </a:stretch>
        </p:blipFill>
        <p:spPr bwMode="auto">
          <a:xfrm>
            <a:off x="2476500" y="1924050"/>
            <a:ext cx="4305300" cy="4552950"/>
          </a:xfrm>
          <a:prstGeom prst="rect">
            <a:avLst/>
          </a:prstGeom>
          <a:noFill/>
          <a:ln w="9525">
            <a:noFill/>
            <a:miter lim="800000"/>
            <a:headEnd/>
            <a:tailEnd/>
          </a:ln>
        </p:spPr>
      </p:pic>
      <p:pic>
        <p:nvPicPr>
          <p:cNvPr id="344075" name="slide_16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68966" name="Text Box 12"/>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65" fill="hold"/>
                                        <p:tgtEl>
                                          <p:spTgt spid="3440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44075"/>
                </p:tgtEl>
              </p:cMediaNode>
            </p:audio>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685800" y="152400"/>
            <a:ext cx="7772400" cy="533400"/>
          </a:xfrm>
        </p:spPr>
        <p:txBody>
          <a:bodyPr/>
          <a:lstStyle/>
          <a:p>
            <a:pPr eaLnBrk="1" hangingPunct="1"/>
            <a:r>
              <a:rPr lang="en-US"/>
              <a:t>Side-By-Side Structure</a:t>
            </a:r>
          </a:p>
        </p:txBody>
      </p:sp>
      <p:sp>
        <p:nvSpPr>
          <p:cNvPr id="169987" name="Text Box 3"/>
          <p:cNvSpPr txBox="1">
            <a:spLocks noChangeArrowheads="1"/>
          </p:cNvSpPr>
          <p:nvPr/>
        </p:nvSpPr>
        <p:spPr bwMode="auto">
          <a:xfrm>
            <a:off x="152400" y="914400"/>
            <a:ext cx="8915400" cy="581025"/>
          </a:xfrm>
          <a:prstGeom prst="rect">
            <a:avLst/>
          </a:prstGeom>
          <a:noFill/>
          <a:ln w="9525">
            <a:noFill/>
            <a:miter lim="800000"/>
            <a:headEnd/>
            <a:tailEnd/>
          </a:ln>
        </p:spPr>
        <p:txBody>
          <a:bodyPr>
            <a:spAutoFit/>
          </a:bodyPr>
          <a:lstStyle/>
          <a:p>
            <a:pPr>
              <a:spcBef>
                <a:spcPct val="50000"/>
              </a:spcBef>
            </a:pPr>
            <a:r>
              <a:rPr lang="en-US" sz="1600">
                <a:latin typeface="Arial" charset="0"/>
                <a:cs typeface="Arial" charset="0"/>
              </a:rPr>
              <a:t>Rodley, G.A., R.S. Scobie, R.H.T. Bates and R.M. Lewitt (1976).  A possible conformation for double-stranded polynucleotides.  Proc. Natl. Acad. Sci., USA. 73, 2959-2963.</a:t>
            </a:r>
            <a:r>
              <a:rPr lang="en-US" sz="1600"/>
              <a:t> </a:t>
            </a:r>
          </a:p>
        </p:txBody>
      </p:sp>
      <p:pic>
        <p:nvPicPr>
          <p:cNvPr id="348165" name="rodley-30-base-pairs.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476500" y="1919288"/>
            <a:ext cx="4305300" cy="4557712"/>
          </a:xfrm>
          <a:prstGeom prst="rect">
            <a:avLst/>
          </a:prstGeom>
          <a:noFill/>
          <a:ln w="9525">
            <a:solidFill>
              <a:schemeClr val="tx1"/>
            </a:solidFill>
            <a:miter lim="800000"/>
            <a:headEnd/>
            <a:tailEnd/>
          </a:ln>
        </p:spPr>
      </p:pic>
      <p:pic>
        <p:nvPicPr>
          <p:cNvPr id="348166" name="slide_165.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169990"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0" fill="hold"/>
                                        <p:tgtEl>
                                          <p:spTgt spid="348165"/>
                                        </p:tgtEl>
                                      </p:cBhvr>
                                    </p:cmd>
                                  </p:childTnLst>
                                </p:cTn>
                              </p:par>
                              <p:par>
                                <p:cTn id="7" presetID="1" presetClass="mediacall" presetSubtype="0" fill="hold" nodeType="withEffect">
                                  <p:stCondLst>
                                    <p:cond delay="0"/>
                                  </p:stCondLst>
                                  <p:childTnLst>
                                    <p:cmd type="call" cmd="playFrom(0.0)">
                                      <p:cBhvr>
                                        <p:cTn id="8" dur="32625" fill="hold"/>
                                        <p:tgtEl>
                                          <p:spTgt spid="34816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348165"/>
                </p:tgtEl>
              </p:cMediaNode>
            </p:video>
            <p:seq concurrent="1" nextAc="seek">
              <p:cTn id="10" restart="whenNotActive" fill="hold" evtFilter="cancelBubble" nodeType="interactiveSeq">
                <p:stCondLst>
                  <p:cond evt="onClick" delay="0">
                    <p:tgtEl>
                      <p:spTgt spid="348165"/>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348165"/>
                                        </p:tgtEl>
                                      </p:cBhvr>
                                    </p:cmd>
                                  </p:childTnLst>
                                </p:cTn>
                              </p:par>
                            </p:childTnLst>
                          </p:cTn>
                        </p:par>
                      </p:childTnLst>
                    </p:cTn>
                  </p:par>
                </p:childTnLst>
              </p:cTn>
              <p:nextCondLst>
                <p:cond evt="onClick" delay="0">
                  <p:tgtEl>
                    <p:spTgt spid="348165"/>
                  </p:tgtEl>
                </p:cond>
              </p:nextCondLst>
            </p:seq>
            <p:audio>
              <p:cMediaNode vol="81707">
                <p:cTn id="15" fill="hold" display="0">
                  <p:stCondLst>
                    <p:cond delay="indefinite"/>
                  </p:stCondLst>
                  <p:endCondLst>
                    <p:cond evt="onPrev" delay="0">
                      <p:tgtEl>
                        <p:sldTgt/>
                      </p:tgtEl>
                    </p:cond>
                    <p:cond evt="onStopAudio" delay="0">
                      <p:tgtEl>
                        <p:sldTgt/>
                      </p:tgtEl>
                    </p:cond>
                  </p:endCondLst>
                </p:cTn>
                <p:tgtEl>
                  <p:spTgt spid="348166"/>
                </p:tgtEl>
              </p:cMediaNode>
            </p:audio>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ctrTitle"/>
          </p:nvPr>
        </p:nvSpPr>
        <p:spPr>
          <a:xfrm>
            <a:off x="685800" y="152400"/>
            <a:ext cx="7772400" cy="533400"/>
          </a:xfrm>
        </p:spPr>
        <p:txBody>
          <a:bodyPr/>
          <a:lstStyle/>
          <a:p>
            <a:pPr eaLnBrk="1" hangingPunct="1"/>
            <a:r>
              <a:rPr lang="en-US"/>
              <a:t>Paranaemic Structure</a:t>
            </a:r>
          </a:p>
        </p:txBody>
      </p:sp>
      <p:sp>
        <p:nvSpPr>
          <p:cNvPr id="171011" name="Rectangle 3"/>
          <p:cNvSpPr>
            <a:spLocks noGrp="1" noChangeArrowheads="1"/>
          </p:cNvSpPr>
          <p:nvPr>
            <p:ph type="subTitle" idx="1"/>
          </p:nvPr>
        </p:nvSpPr>
        <p:spPr>
          <a:xfrm>
            <a:off x="228600" y="838200"/>
            <a:ext cx="8686800" cy="990600"/>
          </a:xfrm>
        </p:spPr>
        <p:txBody>
          <a:bodyPr/>
          <a:lstStyle/>
          <a:p>
            <a:pPr algn="l" eaLnBrk="1" hangingPunct="1"/>
            <a:r>
              <a:rPr lang="en-US" sz="2000"/>
              <a:t>Delmonte, C. and Mann, L., 2003.  Variety in DNA secondary structure.  Curr. Sci. 85, 1564-1570.</a:t>
            </a:r>
          </a:p>
        </p:txBody>
      </p:sp>
      <p:pic>
        <p:nvPicPr>
          <p:cNvPr id="171012" name="Picture 4" descr="C:\Program Files\Amira-3.1.1\data\nucleosome files\AAA FINAL STRUCTURE\Animations_notahelix\Picture Files\Delmonte.jpg"/>
          <p:cNvPicPr>
            <a:picLocks noChangeAspect="1" noChangeArrowheads="1"/>
          </p:cNvPicPr>
          <p:nvPr/>
        </p:nvPicPr>
        <p:blipFill>
          <a:blip r:embed="rId5" cstate="print"/>
          <a:srcRect/>
          <a:stretch>
            <a:fillRect/>
          </a:stretch>
        </p:blipFill>
        <p:spPr bwMode="auto">
          <a:xfrm>
            <a:off x="2900363" y="1447800"/>
            <a:ext cx="3195637" cy="3965575"/>
          </a:xfrm>
          <a:prstGeom prst="rect">
            <a:avLst/>
          </a:prstGeom>
          <a:noFill/>
          <a:ln w="9525">
            <a:noFill/>
            <a:miter lim="800000"/>
            <a:headEnd/>
            <a:tailEnd/>
          </a:ln>
        </p:spPr>
      </p:pic>
      <p:sp>
        <p:nvSpPr>
          <p:cNvPr id="171013" name="Text Box 5"/>
          <p:cNvSpPr txBox="1">
            <a:spLocks noChangeArrowheads="1"/>
          </p:cNvSpPr>
          <p:nvPr/>
        </p:nvSpPr>
        <p:spPr bwMode="auto">
          <a:xfrm>
            <a:off x="304800" y="5486400"/>
            <a:ext cx="8610600" cy="1279525"/>
          </a:xfrm>
          <a:prstGeom prst="rect">
            <a:avLst/>
          </a:prstGeom>
          <a:noFill/>
          <a:ln w="9525">
            <a:noFill/>
            <a:miter lim="800000"/>
            <a:headEnd/>
            <a:tailEnd/>
          </a:ln>
        </p:spPr>
        <p:txBody>
          <a:bodyPr>
            <a:spAutoFit/>
          </a:bodyPr>
          <a:lstStyle/>
          <a:p>
            <a:pPr algn="ctr">
              <a:spcBef>
                <a:spcPct val="50000"/>
              </a:spcBef>
            </a:pPr>
            <a:r>
              <a:rPr lang="en-US"/>
              <a:t>Assymetric structure whose dimensions accord with measurements of monolayer DNA films in Langmuir troughs.</a:t>
            </a:r>
          </a:p>
          <a:p>
            <a:pPr algn="ctr">
              <a:spcBef>
                <a:spcPct val="50000"/>
              </a:spcBef>
            </a:pPr>
            <a:r>
              <a:rPr lang="en-US" sz="2000"/>
              <a:t>(James T.W. and Mazia, D., 1953.  Biochim Biophys Acta, 10:367-370.) </a:t>
            </a:r>
          </a:p>
        </p:txBody>
      </p:sp>
      <p:pic>
        <p:nvPicPr>
          <p:cNvPr id="350214" name="slide_16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50215" name="Text Box 7"/>
          <p:cNvSpPr txBox="1">
            <a:spLocks noChangeArrowheads="1"/>
          </p:cNvSpPr>
          <p:nvPr/>
        </p:nvSpPr>
        <p:spPr bwMode="auto">
          <a:xfrm>
            <a:off x="304800" y="5486400"/>
            <a:ext cx="8610600" cy="1279525"/>
          </a:xfrm>
          <a:prstGeom prst="rect">
            <a:avLst/>
          </a:prstGeom>
          <a:noFill/>
          <a:ln w="9525">
            <a:noFill/>
            <a:miter lim="800000"/>
            <a:headEnd/>
            <a:tailEnd/>
          </a:ln>
        </p:spPr>
        <p:txBody>
          <a:bodyPr>
            <a:spAutoFit/>
          </a:bodyPr>
          <a:lstStyle/>
          <a:p>
            <a:pPr algn="ctr">
              <a:spcBef>
                <a:spcPct val="50000"/>
              </a:spcBef>
            </a:pPr>
            <a:r>
              <a:rPr lang="en-US">
                <a:solidFill>
                  <a:srgbClr val="FF00FF"/>
                </a:solidFill>
              </a:rPr>
              <a:t>Assymetric structure whose dimensions accord with measurements of monolayer DNA films in Langmuir troughs.</a:t>
            </a:r>
          </a:p>
          <a:p>
            <a:pPr algn="ctr">
              <a:spcBef>
                <a:spcPct val="50000"/>
              </a:spcBef>
            </a:pPr>
            <a:r>
              <a:rPr lang="en-US" sz="2000">
                <a:solidFill>
                  <a:srgbClr val="FF00FF"/>
                </a:solidFill>
              </a:rPr>
              <a:t>(James T.W. and Mazia, D., 1953.  Biochim Biophys Acta, 10:367-370.) </a:t>
            </a:r>
          </a:p>
        </p:txBody>
      </p:sp>
    </p:spTree>
  </p:cSld>
  <p:clrMapOvr>
    <a:masterClrMapping/>
  </p:clrMapOvr>
  <p:transition advClick="0" advTm="7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50214"/>
                                        </p:tgtEl>
                                      </p:cBhvr>
                                    </p:cmd>
                                  </p:childTnLst>
                                </p:cTn>
                              </p:par>
                              <p:par>
                                <p:cTn id="7" presetID="2" presetClass="entr" presetSubtype="8" fill="hold" grpId="0" nodeType="withEffect">
                                  <p:stCondLst>
                                    <p:cond delay="55500"/>
                                  </p:stCondLst>
                                  <p:childTnLst>
                                    <p:set>
                                      <p:cBhvr>
                                        <p:cTn id="8" dur="1" fill="hold">
                                          <p:stCondLst>
                                            <p:cond delay="0"/>
                                          </p:stCondLst>
                                        </p:cTn>
                                        <p:tgtEl>
                                          <p:spTgt spid="350215"/>
                                        </p:tgtEl>
                                        <p:attrNameLst>
                                          <p:attrName>style.visibility</p:attrName>
                                        </p:attrNameLst>
                                      </p:cBhvr>
                                      <p:to>
                                        <p:strVal val="visible"/>
                                      </p:to>
                                    </p:set>
                                    <p:anim calcmode="lin" valueType="num">
                                      <p:cBhvr additive="base">
                                        <p:cTn id="9" dur="500" fill="hold"/>
                                        <p:tgtEl>
                                          <p:spTgt spid="350215"/>
                                        </p:tgtEl>
                                        <p:attrNameLst>
                                          <p:attrName>ppt_x</p:attrName>
                                        </p:attrNameLst>
                                      </p:cBhvr>
                                      <p:tavLst>
                                        <p:tav tm="0">
                                          <p:val>
                                            <p:strVal val="0-#ppt_w/2"/>
                                          </p:val>
                                        </p:tav>
                                        <p:tav tm="100000">
                                          <p:val>
                                            <p:strVal val="#ppt_x"/>
                                          </p:val>
                                        </p:tav>
                                      </p:tavLst>
                                    </p:anim>
                                    <p:anim calcmode="lin" valueType="num">
                                      <p:cBhvr additive="base">
                                        <p:cTn id="10" dur="500" fill="hold"/>
                                        <p:tgtEl>
                                          <p:spTgt spid="350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350214"/>
                </p:tgtEl>
              </p:cMediaNode>
            </p:audio>
          </p:childTnLst>
        </p:cTn>
      </p:par>
    </p:tnLst>
    <p:bldLst>
      <p:bldP spid="350215" grpId="0" autoUpdateAnimBg="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C:\Program Files\Amira-3.1.1\data\nucleosome files\AAA FINAL STRUCTURE\Animations_notahelix\Picture Files\DNA-TN-strands-unlock.jpg"/>
          <p:cNvPicPr>
            <a:picLocks noChangeAspect="1" noChangeArrowheads="1"/>
          </p:cNvPicPr>
          <p:nvPr/>
        </p:nvPicPr>
        <p:blipFill>
          <a:blip r:embed="rId5" cstate="print"/>
          <a:srcRect/>
          <a:stretch>
            <a:fillRect/>
          </a:stretch>
        </p:blipFill>
        <p:spPr bwMode="auto">
          <a:xfrm>
            <a:off x="0" y="0"/>
            <a:ext cx="9005888" cy="3594100"/>
          </a:xfrm>
          <a:prstGeom prst="rect">
            <a:avLst/>
          </a:prstGeom>
          <a:noFill/>
          <a:ln w="9525">
            <a:noFill/>
            <a:miter lim="800000"/>
            <a:headEnd/>
            <a:tailEnd/>
          </a:ln>
        </p:spPr>
      </p:pic>
      <p:sp>
        <p:nvSpPr>
          <p:cNvPr id="172035" name="Rectangle 3"/>
          <p:cNvSpPr>
            <a:spLocks noGrp="1" noChangeArrowheads="1"/>
          </p:cNvSpPr>
          <p:nvPr>
            <p:ph type="title" idx="4294967295"/>
          </p:nvPr>
        </p:nvSpPr>
        <p:spPr>
          <a:xfrm>
            <a:off x="152400" y="4572000"/>
            <a:ext cx="8839200" cy="1143000"/>
          </a:xfrm>
        </p:spPr>
        <p:txBody>
          <a:bodyPr/>
          <a:lstStyle/>
          <a:p>
            <a:pPr algn="l" eaLnBrk="1" hangingPunct="1"/>
            <a:r>
              <a:rPr lang="en-US" sz="2200"/>
              <a:t>     Any one of these models would allow DNA to replicate without a swivel, and without the need to account for a rotational speed of 20,000 rpm at the replicative site.</a:t>
            </a:r>
            <a:br>
              <a:rPr lang="en-US" sz="2200"/>
            </a:br>
            <a:r>
              <a:rPr lang="en-US" sz="2200"/>
              <a:t>     I actually believe that DNA, </a:t>
            </a:r>
            <a:r>
              <a:rPr lang="en-US" sz="2200" i="1"/>
              <a:t>in vivo, </a:t>
            </a:r>
            <a:r>
              <a:rPr lang="en-US" sz="2200"/>
              <a:t>has the structure proposed by Tai Te Wu, which is taken up in the second presentation of this series, “The Probable Structure of the Protamine-DNA Complex”.</a:t>
            </a:r>
            <a:br>
              <a:rPr lang="en-US" sz="2200"/>
            </a:br>
            <a:r>
              <a:rPr lang="en-US" sz="2200"/>
              <a:t>     For the remainder of the present discussion, I shall not assume anything in particular about the structure of circular DNA other than that the strands are topologically non-linked (TN).</a:t>
            </a:r>
          </a:p>
        </p:txBody>
      </p:sp>
      <p:pic>
        <p:nvPicPr>
          <p:cNvPr id="353284" name="slide_16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ransition advClick="0" advTm="4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211" fill="hold"/>
                                        <p:tgtEl>
                                          <p:spTgt spid="35328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353284"/>
                </p:tgtEl>
              </p:cMediaNode>
            </p:audi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173059" name="Rectangle 4"/>
          <p:cNvSpPr>
            <a:spLocks noGrp="1" noChangeArrowheads="1"/>
          </p:cNvSpPr>
          <p:nvPr>
            <p:ph type="title" idx="4294967295"/>
          </p:nvPr>
        </p:nvSpPr>
        <p:spPr>
          <a:xfrm>
            <a:off x="685800" y="4572000"/>
            <a:ext cx="7772400" cy="1143000"/>
          </a:xfrm>
        </p:spPr>
        <p:txBody>
          <a:bodyPr/>
          <a:lstStyle/>
          <a:p>
            <a:pPr algn="l" eaLnBrk="1" hangingPunct="1"/>
            <a:r>
              <a:rPr lang="en-US" sz="4000">
                <a:solidFill>
                  <a:schemeClr val="tx1"/>
                </a:solidFill>
              </a:rPr>
              <a:t>Crux of the matter.  A question:</a:t>
            </a:r>
            <a:br>
              <a:rPr lang="en-US" sz="4000">
                <a:solidFill>
                  <a:schemeClr val="tx1"/>
                </a:solidFill>
              </a:rPr>
            </a:br>
            <a:br>
              <a:rPr lang="en-US" sz="2400">
                <a:solidFill>
                  <a:schemeClr val="tx1"/>
                </a:solidFill>
              </a:rPr>
            </a:br>
            <a:r>
              <a:rPr lang="en-US" sz="2400">
                <a:solidFill>
                  <a:schemeClr val="tx1"/>
                </a:solidFill>
              </a:rPr>
              <a:t>Let us assume, for the sake of argument, that circular duplex DNA has the TN structure.  </a:t>
            </a:r>
            <a:r>
              <a:rPr lang="en-US" sz="2400" b="1" i="1">
                <a:solidFill>
                  <a:schemeClr val="tx1"/>
                </a:solidFill>
              </a:rPr>
              <a:t>What can we predict about the topology of the chromosome, specifically with respect to tertiary superhelical winding?</a:t>
            </a:r>
            <a:br>
              <a:rPr lang="en-US" sz="2400" b="1" i="1">
                <a:solidFill>
                  <a:schemeClr val="tx1"/>
                </a:solidFill>
              </a:rPr>
            </a:br>
            <a:endParaRPr lang="en-US"/>
          </a:p>
        </p:txBody>
      </p:sp>
      <p:pic>
        <p:nvPicPr>
          <p:cNvPr id="355333" name="slide_16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4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94" fill="hold"/>
                                        <p:tgtEl>
                                          <p:spTgt spid="3553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355333"/>
                </p:tgtEl>
              </p:cMediaNode>
            </p:audio>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pic>
        <p:nvPicPr>
          <p:cNvPr id="741379" name="slide_16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74084"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75" fill="hold"/>
                                        <p:tgtEl>
                                          <p:spTgt spid="7413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74137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Program Files\Amira-3.1.1\data\nucleosome files\AAA FINAL STRUCTURE\Animations_notahelix\Picture Files\Chain clips\chain20-START.jpg"/>
          <p:cNvPicPr>
            <a:picLocks noChangeAspect="1" noChangeArrowheads="1"/>
          </p:cNvPicPr>
          <p:nvPr/>
        </p:nvPicPr>
        <p:blipFill>
          <a:blip r:embed="rId5" cstate="print"/>
          <a:srcRect/>
          <a:stretch>
            <a:fillRect/>
          </a:stretch>
        </p:blipFill>
        <p:spPr bwMode="auto">
          <a:xfrm>
            <a:off x="3308350" y="2457450"/>
            <a:ext cx="2527300" cy="1943100"/>
          </a:xfrm>
          <a:prstGeom prst="rect">
            <a:avLst/>
          </a:prstGeom>
          <a:noFill/>
          <a:ln w="9525">
            <a:noFill/>
            <a:miter lim="800000"/>
            <a:headEnd/>
            <a:tailEnd/>
          </a:ln>
        </p:spPr>
      </p:pic>
      <p:pic>
        <p:nvPicPr>
          <p:cNvPr id="32771" name="slide_1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324600"/>
            <a:ext cx="304800" cy="304800"/>
          </a:xfrm>
          <a:prstGeom prst="rect">
            <a:avLst/>
          </a:prstGeom>
          <a:noFill/>
          <a:ln w="9525">
            <a:noFill/>
            <a:miter lim="800000"/>
            <a:headEnd/>
            <a:tailEnd/>
          </a:ln>
        </p:spPr>
      </p:pic>
      <p:sp>
        <p:nvSpPr>
          <p:cNvPr id="18436"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69" fill="hold"/>
                                        <p:tgtEl>
                                          <p:spTgt spid="327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32771"/>
                </p:tgtEl>
              </p:cMediaNode>
            </p:audio>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sp>
        <p:nvSpPr>
          <p:cNvPr id="742403" name="Text Box 3"/>
          <p:cNvSpPr txBox="1">
            <a:spLocks noChangeArrowheads="1"/>
          </p:cNvSpPr>
          <p:nvPr/>
        </p:nvSpPr>
        <p:spPr bwMode="auto">
          <a:xfrm>
            <a:off x="4724400" y="947738"/>
            <a:ext cx="609600" cy="2100262"/>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742404" name="slide_17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75109"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376" fill="hold"/>
                                        <p:tgtEl>
                                          <p:spTgt spid="742404"/>
                                        </p:tgtEl>
                                      </p:cBhvr>
                                    </p:cmd>
                                  </p:childTnLst>
                                </p:cTn>
                              </p:par>
                              <p:par>
                                <p:cTn id="7" presetID="2" presetClass="entr" presetSubtype="3" fill="hold" grpId="0" nodeType="withEffect">
                                  <p:stCondLst>
                                    <p:cond delay="5000"/>
                                  </p:stCondLst>
                                  <p:childTnLst>
                                    <p:set>
                                      <p:cBhvr>
                                        <p:cTn id="8" dur="1" fill="hold">
                                          <p:stCondLst>
                                            <p:cond delay="0"/>
                                          </p:stCondLst>
                                        </p:cTn>
                                        <p:tgtEl>
                                          <p:spTgt spid="742403"/>
                                        </p:tgtEl>
                                        <p:attrNameLst>
                                          <p:attrName>style.visibility</p:attrName>
                                        </p:attrNameLst>
                                      </p:cBhvr>
                                      <p:to>
                                        <p:strVal val="visible"/>
                                      </p:to>
                                    </p:set>
                                    <p:anim calcmode="lin" valueType="num">
                                      <p:cBhvr additive="base">
                                        <p:cTn id="9" dur="100" fill="hold"/>
                                        <p:tgtEl>
                                          <p:spTgt spid="742403"/>
                                        </p:tgtEl>
                                        <p:attrNameLst>
                                          <p:attrName>ppt_x</p:attrName>
                                        </p:attrNameLst>
                                      </p:cBhvr>
                                      <p:tavLst>
                                        <p:tav tm="0">
                                          <p:val>
                                            <p:strVal val="1+#ppt_w/2"/>
                                          </p:val>
                                        </p:tav>
                                        <p:tav tm="100000">
                                          <p:val>
                                            <p:strVal val="#ppt_x"/>
                                          </p:val>
                                        </p:tav>
                                      </p:tavLst>
                                    </p:anim>
                                    <p:anim calcmode="lin" valueType="num">
                                      <p:cBhvr additive="base">
                                        <p:cTn id="10" dur="100" fill="hold"/>
                                        <p:tgtEl>
                                          <p:spTgt spid="74240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742404"/>
                </p:tgtEl>
              </p:cMediaNode>
            </p:audio>
          </p:childTnLst>
        </p:cTn>
      </p:par>
    </p:tnLst>
    <p:bldLst>
      <p:bldP spid="742403" grpId="0" animBg="1" autoUpdateAnimBg="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sp>
        <p:nvSpPr>
          <p:cNvPr id="176131" name="Text Box 3"/>
          <p:cNvSpPr txBox="1">
            <a:spLocks noChangeArrowheads="1"/>
          </p:cNvSpPr>
          <p:nvPr/>
        </p:nvSpPr>
        <p:spPr bwMode="auto">
          <a:xfrm>
            <a:off x="3581400" y="3824288"/>
            <a:ext cx="1066800" cy="2439987"/>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pic>
        <p:nvPicPr>
          <p:cNvPr id="743428" name="slide_17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76133"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91" fill="hold"/>
                                        <p:tgtEl>
                                          <p:spTgt spid="7434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743428"/>
                </p:tgtEl>
              </p:cMediaNode>
            </p:audio>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4" name="Picture 2"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sp>
        <p:nvSpPr>
          <p:cNvPr id="177155" name="Text Box 3"/>
          <p:cNvSpPr txBox="1">
            <a:spLocks noChangeArrowheads="1"/>
          </p:cNvSpPr>
          <p:nvPr/>
        </p:nvSpPr>
        <p:spPr bwMode="auto">
          <a:xfrm>
            <a:off x="4510088" y="3824288"/>
            <a:ext cx="1066800" cy="2439987"/>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pic>
        <p:nvPicPr>
          <p:cNvPr id="746500" name="slide_17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77157"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1000">
        <p159:morph option="byObject"/>
      </p:transition>
    </mc:Choice>
    <mc:Fallback xmlns="">
      <p:transition spd="slow" advClick="0" advTm="2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55" fill="hold"/>
                                        <p:tgtEl>
                                          <p:spTgt spid="74650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746500"/>
                </p:tgtEl>
              </p:cMediaNode>
            </p:audio>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1026"/>
          <p:cNvSpPr>
            <a:spLocks noGrp="1" noChangeArrowheads="1"/>
          </p:cNvSpPr>
          <p:nvPr>
            <p:ph type="title"/>
          </p:nvPr>
        </p:nvSpPr>
        <p:spPr>
          <a:xfrm>
            <a:off x="609600" y="2895600"/>
            <a:ext cx="7772400" cy="1143000"/>
          </a:xfrm>
        </p:spPr>
        <p:txBody>
          <a:bodyPr/>
          <a:lstStyle/>
          <a:p>
            <a:pPr algn="l" eaLnBrk="1" hangingPunct="1"/>
            <a:r>
              <a:rPr lang="en-US" sz="2400"/>
              <a:t>		</a:t>
            </a:r>
            <a:r>
              <a:rPr lang="en-US" sz="2800"/>
              <a:t>But you do need 3 things:</a:t>
            </a:r>
            <a:br>
              <a:rPr lang="en-US" sz="2800"/>
            </a:br>
            <a:br>
              <a:rPr lang="en-US" sz="2400"/>
            </a:br>
            <a:r>
              <a:rPr lang="en-US" sz="2400"/>
              <a:t>	1.  You need an IQ above 100.</a:t>
            </a:r>
            <a:br>
              <a:rPr lang="en-US" sz="2400"/>
            </a:br>
            <a:br>
              <a:rPr lang="en-US" sz="2400"/>
            </a:br>
            <a:r>
              <a:rPr lang="en-US" sz="2400"/>
              <a:t>	2.  You need sufficient humility to admit that it’s at least </a:t>
            </a:r>
            <a:r>
              <a:rPr lang="en-US" sz="2400" i="1"/>
              <a:t>possible </a:t>
            </a:r>
            <a:r>
              <a:rPr lang="en-US" sz="2400"/>
              <a:t>that there’s something basic about DNA that you don’t know, and,</a:t>
            </a:r>
            <a:br>
              <a:rPr lang="en-US" sz="2400"/>
            </a:br>
            <a:br>
              <a:rPr lang="en-US" sz="2400"/>
            </a:br>
            <a:r>
              <a:rPr lang="en-US" sz="2400"/>
              <a:t>	3.  You need to be sufficiently free of financial attachments to publicly-traded biotech companies to maintain the capacity for independent thought, as dramatized by the following graph, which shows what happens when scientists get too rich, and too successful:</a:t>
            </a:r>
            <a:br>
              <a:rPr lang="en-US" sz="2400"/>
            </a:br>
            <a:endParaRPr lang="en-US" sz="2400"/>
          </a:p>
        </p:txBody>
      </p:sp>
      <p:pic>
        <p:nvPicPr>
          <p:cNvPr id="748547" name="slide_17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78180" name="Text Box 102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4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95" fill="hold"/>
                                        <p:tgtEl>
                                          <p:spTgt spid="7485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748547"/>
                </p:tgtEl>
              </p:cMediaNode>
            </p:audio>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1029" descr="C:\Program Files\Amira-3.1.1\data\nucleosome files\AAA FINAL STRUCTURE\Animations_notahelix\Picture Files\truth_vs_greed.jpg"/>
          <p:cNvPicPr>
            <a:picLocks noChangeAspect="1" noChangeArrowheads="1"/>
          </p:cNvPicPr>
          <p:nvPr/>
        </p:nvPicPr>
        <p:blipFill>
          <a:blip r:embed="rId5" cstate="print"/>
          <a:srcRect/>
          <a:stretch>
            <a:fillRect/>
          </a:stretch>
        </p:blipFill>
        <p:spPr bwMode="auto">
          <a:xfrm>
            <a:off x="1752600" y="76200"/>
            <a:ext cx="5470525" cy="6629400"/>
          </a:xfrm>
          <a:prstGeom prst="rect">
            <a:avLst/>
          </a:prstGeom>
          <a:noFill/>
          <a:ln w="9525">
            <a:noFill/>
            <a:miter lim="800000"/>
            <a:headEnd/>
            <a:tailEnd/>
          </a:ln>
        </p:spPr>
      </p:pic>
      <p:pic>
        <p:nvPicPr>
          <p:cNvPr id="749574" name="slide_17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79204" name="Text Box 1031"/>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29" fill="hold"/>
                                        <p:tgtEl>
                                          <p:spTgt spid="7495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749574"/>
                </p:tgtEl>
              </p:cMediaNode>
            </p:audio>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357379" name="Text Box 3"/>
          <p:cNvSpPr txBox="1">
            <a:spLocks noChangeArrowheads="1"/>
          </p:cNvSpPr>
          <p:nvPr/>
        </p:nvSpPr>
        <p:spPr bwMode="auto">
          <a:xfrm>
            <a:off x="304800" y="3703638"/>
            <a:ext cx="8534400" cy="2468562"/>
          </a:xfrm>
          <a:prstGeom prst="rect">
            <a:avLst/>
          </a:prstGeom>
          <a:noFill/>
          <a:ln w="9525">
            <a:noFill/>
            <a:miter lim="800000"/>
            <a:headEnd/>
            <a:tailEnd/>
          </a:ln>
        </p:spPr>
        <p:txBody>
          <a:bodyPr>
            <a:spAutoFit/>
          </a:bodyPr>
          <a:lstStyle/>
          <a:p>
            <a:pPr algn="ctr">
              <a:spcBef>
                <a:spcPct val="50000"/>
              </a:spcBef>
            </a:pPr>
            <a:r>
              <a:rPr lang="en-US" sz="4000"/>
              <a:t>The Answer:</a:t>
            </a:r>
            <a:endParaRPr lang="en-US"/>
          </a:p>
          <a:p>
            <a:pPr>
              <a:spcBef>
                <a:spcPct val="50000"/>
              </a:spcBef>
            </a:pPr>
            <a:endParaRPr lang="en-US"/>
          </a:p>
          <a:p>
            <a:pPr>
              <a:spcBef>
                <a:spcPct val="50000"/>
              </a:spcBef>
            </a:pPr>
            <a:r>
              <a:rPr lang="en-US" sz="3200"/>
              <a:t>If DNA had any TN structure, it would have to be isolated as a right-handed superhelix.  Why?</a:t>
            </a:r>
            <a:endParaRPr lang="en-US" sz="3200" b="1" i="1"/>
          </a:p>
        </p:txBody>
      </p:sp>
      <p:pic>
        <p:nvPicPr>
          <p:cNvPr id="357380" name="slide_17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7379"/>
                                        </p:tgtEl>
                                        <p:attrNameLst>
                                          <p:attrName>style.visibility</p:attrName>
                                        </p:attrNameLst>
                                      </p:cBhvr>
                                      <p:to>
                                        <p:strVal val="visible"/>
                                      </p:to>
                                    </p:set>
                                    <p:anim calcmode="lin" valueType="num">
                                      <p:cBhvr additive="base">
                                        <p:cTn id="7" dur="500" fill="hold"/>
                                        <p:tgtEl>
                                          <p:spTgt spid="357379"/>
                                        </p:tgtEl>
                                        <p:attrNameLst>
                                          <p:attrName>ppt_x</p:attrName>
                                        </p:attrNameLst>
                                      </p:cBhvr>
                                      <p:tavLst>
                                        <p:tav tm="0">
                                          <p:val>
                                            <p:strVal val="0-#ppt_w/2"/>
                                          </p:val>
                                        </p:tav>
                                        <p:tav tm="100000">
                                          <p:val>
                                            <p:strVal val="#ppt_x"/>
                                          </p:val>
                                        </p:tav>
                                      </p:tavLst>
                                    </p:anim>
                                    <p:anim calcmode="lin" valueType="num">
                                      <p:cBhvr additive="base">
                                        <p:cTn id="8" dur="500" fill="hold"/>
                                        <p:tgtEl>
                                          <p:spTgt spid="3573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4567" fill="hold"/>
                                        <p:tgtEl>
                                          <p:spTgt spid="3573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12" fill="hold" display="0">
                  <p:stCondLst>
                    <p:cond delay="indefinite"/>
                  </p:stCondLst>
                  <p:endCondLst>
                    <p:cond evt="onNext" delay="0">
                      <p:tgtEl>
                        <p:sldTgt/>
                      </p:tgtEl>
                    </p:cond>
                    <p:cond evt="onPrev" delay="0">
                      <p:tgtEl>
                        <p:sldTgt/>
                      </p:tgtEl>
                    </p:cond>
                    <p:cond evt="onStopAudio" delay="0">
                      <p:tgtEl>
                        <p:sldTgt/>
                      </p:tgtEl>
                    </p:cond>
                  </p:endCondLst>
                </p:cTn>
                <p:tgtEl>
                  <p:spTgt spid="357380"/>
                </p:tgtEl>
              </p:cMediaNode>
            </p:audio>
          </p:childTnLst>
        </p:cTn>
      </p:par>
    </p:tnLst>
    <p:bldLst>
      <p:bldP spid="357379" grpId="0" autoUpdateAnimBg="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359427" name="Text Box 3"/>
          <p:cNvSpPr txBox="1">
            <a:spLocks noChangeArrowheads="1"/>
          </p:cNvSpPr>
          <p:nvPr/>
        </p:nvSpPr>
        <p:spPr bwMode="auto">
          <a:xfrm>
            <a:off x="304800" y="4495800"/>
            <a:ext cx="8534400" cy="822325"/>
          </a:xfrm>
          <a:prstGeom prst="rect">
            <a:avLst/>
          </a:prstGeom>
          <a:noFill/>
          <a:ln w="9525">
            <a:noFill/>
            <a:miter lim="800000"/>
            <a:headEnd/>
            <a:tailEnd/>
          </a:ln>
        </p:spPr>
        <p:txBody>
          <a:bodyPr>
            <a:spAutoFit/>
          </a:bodyPr>
          <a:lstStyle/>
          <a:p>
            <a:pPr>
              <a:spcBef>
                <a:spcPct val="50000"/>
              </a:spcBef>
            </a:pPr>
            <a:r>
              <a:rPr lang="en-US"/>
              <a:t>Topologically, TN DNA is best thought of as model “A”, being half right-handed, and half left-handed.</a:t>
            </a:r>
          </a:p>
        </p:txBody>
      </p:sp>
      <p:sp>
        <p:nvSpPr>
          <p:cNvPr id="181252" name="Text Box 4"/>
          <p:cNvSpPr txBox="1">
            <a:spLocks noChangeArrowheads="1"/>
          </p:cNvSpPr>
          <p:nvPr/>
        </p:nvSpPr>
        <p:spPr bwMode="auto">
          <a:xfrm>
            <a:off x="2057400" y="457200"/>
            <a:ext cx="2590800" cy="2647950"/>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359429" name="slide_17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8125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9427"/>
                                        </p:tgtEl>
                                        <p:attrNameLst>
                                          <p:attrName>style.visibility</p:attrName>
                                        </p:attrNameLst>
                                      </p:cBhvr>
                                      <p:to>
                                        <p:strVal val="visible"/>
                                      </p:to>
                                    </p:set>
                                    <p:anim calcmode="lin" valueType="num">
                                      <p:cBhvr additive="base">
                                        <p:cTn id="7" dur="500" fill="hold"/>
                                        <p:tgtEl>
                                          <p:spTgt spid="359427"/>
                                        </p:tgtEl>
                                        <p:attrNameLst>
                                          <p:attrName>ppt_x</p:attrName>
                                        </p:attrNameLst>
                                      </p:cBhvr>
                                      <p:tavLst>
                                        <p:tav tm="0">
                                          <p:val>
                                            <p:strVal val="0-#ppt_w/2"/>
                                          </p:val>
                                        </p:tav>
                                        <p:tav tm="100000">
                                          <p:val>
                                            <p:strVal val="#ppt_x"/>
                                          </p:val>
                                        </p:tav>
                                      </p:tavLst>
                                    </p:anim>
                                    <p:anim calcmode="lin" valueType="num">
                                      <p:cBhvr additive="base">
                                        <p:cTn id="8" dur="500" fill="hold"/>
                                        <p:tgtEl>
                                          <p:spTgt spid="3594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6164" fill="hold"/>
                                        <p:tgtEl>
                                          <p:spTgt spid="35942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12" fill="hold" display="0">
                  <p:stCondLst>
                    <p:cond delay="indefinite"/>
                  </p:stCondLst>
                  <p:endCondLst>
                    <p:cond evt="onNext" delay="0">
                      <p:tgtEl>
                        <p:sldTgt/>
                      </p:tgtEl>
                    </p:cond>
                    <p:cond evt="onPrev" delay="0">
                      <p:tgtEl>
                        <p:sldTgt/>
                      </p:tgtEl>
                    </p:cond>
                    <p:cond evt="onStopAudio" delay="0">
                      <p:tgtEl>
                        <p:sldTgt/>
                      </p:tgtEl>
                    </p:cond>
                  </p:endCondLst>
                </p:cTn>
                <p:tgtEl>
                  <p:spTgt spid="359429"/>
                </p:tgtEl>
              </p:cMediaNode>
            </p:audio>
          </p:childTnLst>
        </p:cTn>
      </p:par>
    </p:tnLst>
    <p:bldLst>
      <p:bldP spid="359427" grpId="0" autoUpdateAnimBg="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361475" name="Text Box 3"/>
          <p:cNvSpPr txBox="1">
            <a:spLocks noChangeArrowheads="1"/>
          </p:cNvSpPr>
          <p:nvPr/>
        </p:nvSpPr>
        <p:spPr bwMode="auto">
          <a:xfrm>
            <a:off x="304800" y="4114800"/>
            <a:ext cx="8534400" cy="1917700"/>
          </a:xfrm>
          <a:prstGeom prst="rect">
            <a:avLst/>
          </a:prstGeom>
          <a:noFill/>
          <a:ln w="9525">
            <a:noFill/>
            <a:miter lim="800000"/>
            <a:headEnd/>
            <a:tailEnd/>
          </a:ln>
        </p:spPr>
        <p:txBody>
          <a:bodyPr>
            <a:spAutoFit/>
          </a:bodyPr>
          <a:lstStyle/>
          <a:p>
            <a:pPr>
              <a:spcBef>
                <a:spcPct val="50000"/>
              </a:spcBef>
            </a:pPr>
            <a:r>
              <a:rPr lang="en-US"/>
              <a:t>Model “B” is topologically the same, only here the distribution of RH and LH turns is different.  There is no reason to presume, however, that the energetics, with respect to superhelical tertiary winding, will be different simply because the RH  and LH portions are not segregated into separate regions.</a:t>
            </a:r>
          </a:p>
        </p:txBody>
      </p:sp>
      <p:sp>
        <p:nvSpPr>
          <p:cNvPr id="182276" name="Text Box 4"/>
          <p:cNvSpPr txBox="1">
            <a:spLocks noChangeArrowheads="1"/>
          </p:cNvSpPr>
          <p:nvPr/>
        </p:nvSpPr>
        <p:spPr bwMode="auto">
          <a:xfrm>
            <a:off x="4648200" y="457200"/>
            <a:ext cx="2590800" cy="2647950"/>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361477" name="slide_17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82278"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4000">
        <p159:morph option="byObject"/>
      </p:transition>
    </mc:Choice>
    <mc:Fallback xmlns="">
      <p:transition spd="slow" advClick="0" advTm="2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1475"/>
                                        </p:tgtEl>
                                        <p:attrNameLst>
                                          <p:attrName>style.visibility</p:attrName>
                                        </p:attrNameLst>
                                      </p:cBhvr>
                                      <p:to>
                                        <p:strVal val="visible"/>
                                      </p:to>
                                    </p:set>
                                    <p:anim calcmode="lin" valueType="num">
                                      <p:cBhvr additive="base">
                                        <p:cTn id="7" dur="500" fill="hold"/>
                                        <p:tgtEl>
                                          <p:spTgt spid="361475"/>
                                        </p:tgtEl>
                                        <p:attrNameLst>
                                          <p:attrName>ppt_x</p:attrName>
                                        </p:attrNameLst>
                                      </p:cBhvr>
                                      <p:tavLst>
                                        <p:tav tm="0">
                                          <p:val>
                                            <p:strVal val="0-#ppt_w/2"/>
                                          </p:val>
                                        </p:tav>
                                        <p:tav tm="100000">
                                          <p:val>
                                            <p:strVal val="#ppt_x"/>
                                          </p:val>
                                        </p:tav>
                                      </p:tavLst>
                                    </p:anim>
                                    <p:anim calcmode="lin" valueType="num">
                                      <p:cBhvr additive="base">
                                        <p:cTn id="8" dur="500" fill="hold"/>
                                        <p:tgtEl>
                                          <p:spTgt spid="3614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22448" fill="hold"/>
                                        <p:tgtEl>
                                          <p:spTgt spid="36147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12" fill="hold" display="0">
                  <p:stCondLst>
                    <p:cond delay="indefinite"/>
                  </p:stCondLst>
                  <p:endCondLst>
                    <p:cond evt="onNext" delay="0">
                      <p:tgtEl>
                        <p:sldTgt/>
                      </p:tgtEl>
                    </p:cond>
                    <p:cond evt="onPrev" delay="0">
                      <p:tgtEl>
                        <p:sldTgt/>
                      </p:tgtEl>
                    </p:cond>
                    <p:cond evt="onStopAudio" delay="0">
                      <p:tgtEl>
                        <p:sldTgt/>
                      </p:tgtEl>
                    </p:cond>
                  </p:endCondLst>
                </p:cTn>
                <p:tgtEl>
                  <p:spTgt spid="361477"/>
                </p:tgtEl>
              </p:cMediaNode>
            </p:audio>
          </p:childTnLst>
        </p:cTn>
      </p:par>
    </p:tnLst>
    <p:bldLst>
      <p:bldP spid="361475" grpId="0" autoUpdateAnimBg="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DNA structures"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363523" name="Narrative"/>
          <p:cNvSpPr txBox="1">
            <a:spLocks noChangeArrowheads="1"/>
          </p:cNvSpPr>
          <p:nvPr/>
        </p:nvSpPr>
        <p:spPr bwMode="auto">
          <a:xfrm>
            <a:off x="304800" y="3748088"/>
            <a:ext cx="8534400" cy="2376487"/>
          </a:xfrm>
          <a:prstGeom prst="rect">
            <a:avLst/>
          </a:prstGeom>
          <a:noFill/>
          <a:ln w="9525">
            <a:noFill/>
            <a:miter lim="800000"/>
            <a:headEnd/>
            <a:tailEnd/>
          </a:ln>
        </p:spPr>
        <p:txBody>
          <a:bodyPr>
            <a:spAutoFit/>
          </a:bodyPr>
          <a:lstStyle/>
          <a:p>
            <a:pPr>
              <a:spcBef>
                <a:spcPct val="50000"/>
              </a:spcBef>
            </a:pPr>
            <a:r>
              <a:rPr lang="en-US"/>
              <a:t>Model “A”, topologically speaking, is 50% left-handed, which </a:t>
            </a:r>
            <a:r>
              <a:rPr lang="en-US" i="1"/>
              <a:t>cannot change </a:t>
            </a:r>
            <a:r>
              <a:rPr lang="en-US"/>
              <a:t>unless a swivel is created by the rupturing of at least one covalent bond in the sugar-phosphate backbone.</a:t>
            </a:r>
          </a:p>
          <a:p>
            <a:pPr>
              <a:spcBef>
                <a:spcPct val="50000"/>
              </a:spcBef>
            </a:pPr>
            <a:endParaRPr lang="en-US"/>
          </a:p>
          <a:p>
            <a:pPr>
              <a:spcBef>
                <a:spcPct val="50000"/>
              </a:spcBef>
            </a:pPr>
            <a:r>
              <a:rPr lang="en-US" sz="2800"/>
              <a:t>What do we know about left-handed DNA?</a:t>
            </a:r>
          </a:p>
        </p:txBody>
      </p:sp>
      <p:sp>
        <p:nvSpPr>
          <p:cNvPr id="183300" name="Baffle, B structure"/>
          <p:cNvSpPr txBox="1">
            <a:spLocks noChangeArrowheads="1"/>
          </p:cNvSpPr>
          <p:nvPr/>
        </p:nvSpPr>
        <p:spPr bwMode="auto">
          <a:xfrm>
            <a:off x="4648200" y="457200"/>
            <a:ext cx="2590800" cy="2647950"/>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363525" name="slide_17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83302" name="Transit controls"/>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63527" name="50% LH"/>
          <p:cNvSpPr txBox="1">
            <a:spLocks noChangeArrowheads="1"/>
          </p:cNvSpPr>
          <p:nvPr/>
        </p:nvSpPr>
        <p:spPr bwMode="auto">
          <a:xfrm>
            <a:off x="4648200" y="3092450"/>
            <a:ext cx="1219200" cy="361950"/>
          </a:xfrm>
          <a:prstGeom prst="rect">
            <a:avLst/>
          </a:prstGeom>
          <a:noFill/>
          <a:ln w="25400">
            <a:solidFill>
              <a:srgbClr val="FF00FF"/>
            </a:solidFill>
            <a:miter lim="800000"/>
            <a:headEnd/>
            <a:tailEnd/>
          </a:ln>
        </p:spPr>
        <p:txBody>
          <a:bodyPr>
            <a:spAutoFit/>
          </a:bodyPr>
          <a:lstStyle/>
          <a:p>
            <a:pPr algn="ctr">
              <a:spcBef>
                <a:spcPct val="50000"/>
              </a:spcBef>
            </a:pPr>
            <a:r>
              <a:rPr lang="en-US" sz="1600" b="1">
                <a:solidFill>
                  <a:srgbClr val="FF00FF"/>
                </a:solidFill>
              </a:rPr>
              <a:t>50% LH’d</a:t>
            </a:r>
          </a:p>
        </p:txBody>
      </p:sp>
      <p:sp>
        <p:nvSpPr>
          <p:cNvPr id="363528" name="Pink arrow"/>
          <p:cNvSpPr>
            <a:spLocks noChangeShapeType="1"/>
          </p:cNvSpPr>
          <p:nvPr/>
        </p:nvSpPr>
        <p:spPr bwMode="auto">
          <a:xfrm flipH="1" flipV="1">
            <a:off x="4100513" y="2852738"/>
            <a:ext cx="533400" cy="228600"/>
          </a:xfrm>
          <a:prstGeom prst="line">
            <a:avLst/>
          </a:prstGeom>
          <a:noFill/>
          <a:ln w="25400">
            <a:solidFill>
              <a:srgbClr val="FF00FF"/>
            </a:solidFill>
            <a:round/>
            <a:headEnd/>
            <a:tailEnd type="triangle" w="med" len="med"/>
          </a:ln>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3525"/>
                                        </p:tgtEl>
                                      </p:cBhvr>
                                    </p:cmd>
                                  </p:childTnLst>
                                </p:cTn>
                              </p:par>
                              <p:par>
                                <p:cTn id="7" presetID="2" presetClass="entr" presetSubtype="8" fill="hold" grpId="0" nodeType="withEffect">
                                  <p:stCondLst>
                                    <p:cond delay="0"/>
                                  </p:stCondLst>
                                  <p:childTnLst>
                                    <p:set>
                                      <p:cBhvr>
                                        <p:cTn id="8" dur="1" fill="hold">
                                          <p:stCondLst>
                                            <p:cond delay="0"/>
                                          </p:stCondLst>
                                        </p:cTn>
                                        <p:tgtEl>
                                          <p:spTgt spid="363523"/>
                                        </p:tgtEl>
                                        <p:attrNameLst>
                                          <p:attrName>style.visibility</p:attrName>
                                        </p:attrNameLst>
                                      </p:cBhvr>
                                      <p:to>
                                        <p:strVal val="visible"/>
                                      </p:to>
                                    </p:set>
                                    <p:anim calcmode="lin" valueType="num">
                                      <p:cBhvr additive="base">
                                        <p:cTn id="9" dur="500" fill="hold"/>
                                        <p:tgtEl>
                                          <p:spTgt spid="363523"/>
                                        </p:tgtEl>
                                        <p:attrNameLst>
                                          <p:attrName>ppt_x</p:attrName>
                                        </p:attrNameLst>
                                      </p:cBhvr>
                                      <p:tavLst>
                                        <p:tav tm="0">
                                          <p:val>
                                            <p:strVal val="0-#ppt_w/2"/>
                                          </p:val>
                                        </p:tav>
                                        <p:tav tm="100000">
                                          <p:val>
                                            <p:strVal val="#ppt_x"/>
                                          </p:val>
                                        </p:tav>
                                      </p:tavLst>
                                    </p:anim>
                                    <p:anim calcmode="lin" valueType="num">
                                      <p:cBhvr additive="base">
                                        <p:cTn id="10" dur="500" fill="hold"/>
                                        <p:tgtEl>
                                          <p:spTgt spid="363523"/>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2" fill="hold" grpId="0" nodeType="afterEffect">
                                  <p:stCondLst>
                                    <p:cond delay="3000"/>
                                  </p:stCondLst>
                                  <p:childTnLst>
                                    <p:set>
                                      <p:cBhvr>
                                        <p:cTn id="13" dur="1" fill="hold">
                                          <p:stCondLst>
                                            <p:cond delay="0"/>
                                          </p:stCondLst>
                                        </p:cTn>
                                        <p:tgtEl>
                                          <p:spTgt spid="363528"/>
                                        </p:tgtEl>
                                        <p:attrNameLst>
                                          <p:attrName>style.visibility</p:attrName>
                                        </p:attrNameLst>
                                      </p:cBhvr>
                                      <p:to>
                                        <p:strVal val="visible"/>
                                      </p:to>
                                    </p:set>
                                    <p:anim calcmode="lin" valueType="num">
                                      <p:cBhvr additive="base">
                                        <p:cTn id="14" dur="500" fill="hold"/>
                                        <p:tgtEl>
                                          <p:spTgt spid="363528"/>
                                        </p:tgtEl>
                                        <p:attrNameLst>
                                          <p:attrName>ppt_x</p:attrName>
                                        </p:attrNameLst>
                                      </p:cBhvr>
                                      <p:tavLst>
                                        <p:tav tm="0">
                                          <p:val>
                                            <p:strVal val="1+#ppt_w/2"/>
                                          </p:val>
                                        </p:tav>
                                        <p:tav tm="100000">
                                          <p:val>
                                            <p:strVal val="#ppt_x"/>
                                          </p:val>
                                        </p:tav>
                                      </p:tavLst>
                                    </p:anim>
                                    <p:anim calcmode="lin" valueType="num">
                                      <p:cBhvr additive="base">
                                        <p:cTn id="15" dur="500" fill="hold"/>
                                        <p:tgtEl>
                                          <p:spTgt spid="363528"/>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2" presetClass="entr" presetSubtype="2" fill="hold" grpId="0" nodeType="afterEffect">
                                  <p:stCondLst>
                                    <p:cond delay="0"/>
                                  </p:stCondLst>
                                  <p:childTnLst>
                                    <p:set>
                                      <p:cBhvr>
                                        <p:cTn id="18" dur="1" fill="hold">
                                          <p:stCondLst>
                                            <p:cond delay="0"/>
                                          </p:stCondLst>
                                        </p:cTn>
                                        <p:tgtEl>
                                          <p:spTgt spid="363527"/>
                                        </p:tgtEl>
                                        <p:attrNameLst>
                                          <p:attrName>style.visibility</p:attrName>
                                        </p:attrNameLst>
                                      </p:cBhvr>
                                      <p:to>
                                        <p:strVal val="visible"/>
                                      </p:to>
                                    </p:set>
                                    <p:anim calcmode="lin" valueType="num">
                                      <p:cBhvr additive="base">
                                        <p:cTn id="19" dur="500" fill="hold"/>
                                        <p:tgtEl>
                                          <p:spTgt spid="363527"/>
                                        </p:tgtEl>
                                        <p:attrNameLst>
                                          <p:attrName>ppt_x</p:attrName>
                                        </p:attrNameLst>
                                      </p:cBhvr>
                                      <p:tavLst>
                                        <p:tav tm="0">
                                          <p:val>
                                            <p:strVal val="1+#ppt_w/2"/>
                                          </p:val>
                                        </p:tav>
                                        <p:tav tm="100000">
                                          <p:val>
                                            <p:strVal val="#ppt_x"/>
                                          </p:val>
                                        </p:tav>
                                      </p:tavLst>
                                    </p:anim>
                                    <p:anim calcmode="lin" valueType="num">
                                      <p:cBhvr additive="base">
                                        <p:cTn id="20" dur="500" fill="hold"/>
                                        <p:tgtEl>
                                          <p:spTgt spid="3635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21" fill="hold" display="0">
                  <p:stCondLst>
                    <p:cond delay="indefinite"/>
                  </p:stCondLst>
                  <p:endCondLst>
                    <p:cond evt="onPrev" delay="0">
                      <p:tgtEl>
                        <p:sldTgt/>
                      </p:tgtEl>
                    </p:cond>
                    <p:cond evt="onStopAudio" delay="0">
                      <p:tgtEl>
                        <p:sldTgt/>
                      </p:tgtEl>
                    </p:cond>
                  </p:endCondLst>
                </p:cTn>
                <p:tgtEl>
                  <p:spTgt spid="363525"/>
                </p:tgtEl>
              </p:cMediaNode>
            </p:audio>
          </p:childTnLst>
        </p:cTn>
      </p:par>
    </p:tnLst>
    <p:bldLst>
      <p:bldP spid="363523" grpId="0" autoUpdateAnimBg="0"/>
      <p:bldP spid="363527" grpId="0" animBg="1" autoUpdateAnimBg="0"/>
      <p:bldP spid="363528"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184323" name="Text Box 3"/>
          <p:cNvSpPr txBox="1">
            <a:spLocks noChangeArrowheads="1"/>
          </p:cNvSpPr>
          <p:nvPr/>
        </p:nvSpPr>
        <p:spPr bwMode="auto">
          <a:xfrm>
            <a:off x="304800" y="3124200"/>
            <a:ext cx="8534400" cy="3441700"/>
          </a:xfrm>
          <a:prstGeom prst="rect">
            <a:avLst/>
          </a:prstGeom>
          <a:noFill/>
          <a:ln w="9525">
            <a:noFill/>
            <a:miter lim="800000"/>
            <a:headEnd/>
            <a:tailEnd/>
          </a:ln>
        </p:spPr>
        <p:txBody>
          <a:bodyPr>
            <a:spAutoFit/>
          </a:bodyPr>
          <a:lstStyle/>
          <a:p>
            <a:pPr>
              <a:spcBef>
                <a:spcPct val="50000"/>
              </a:spcBef>
            </a:pPr>
            <a:r>
              <a:rPr lang="en-US" sz="2200"/>
              <a:t>     We know that the LH helix (the “Z” form) does </a:t>
            </a:r>
            <a:r>
              <a:rPr lang="en-US" sz="2200" i="1"/>
              <a:t>not </a:t>
            </a:r>
            <a:r>
              <a:rPr lang="en-US" sz="2200"/>
              <a:t>normally occur in natural linear DNA of average base sequence, but only in certain synthetic copolymers.  Therefore, there is no reason to doubt that DNA, under physiological conditions, will assume the Watson-Crick all-RH helical structure whenever possible.</a:t>
            </a:r>
            <a:br>
              <a:rPr lang="en-US" sz="2200"/>
            </a:br>
            <a:r>
              <a:rPr lang="en-US" sz="2200"/>
              <a:t>     Here, however, it is </a:t>
            </a:r>
            <a:r>
              <a:rPr lang="en-US" sz="2200" i="1"/>
              <a:t>not</a:t>
            </a:r>
            <a:r>
              <a:rPr lang="en-US" sz="2200"/>
              <a:t> possible because the LH portion is locked in at the time of creation.</a:t>
            </a:r>
            <a:r>
              <a:rPr lang="en-US" sz="2200" b="1"/>
              <a:t>  </a:t>
            </a:r>
            <a:r>
              <a:rPr lang="en-US" sz="2200" b="1">
                <a:solidFill>
                  <a:srgbClr val="FF00FF"/>
                </a:solidFill>
              </a:rPr>
              <a:t>We must therefore conclude that a chromosome constrained to be 50% LH, in the absence of the nuclear proteins necessary to support this structure, will be topologically unstable, and will do whatever it can to convert to a 100% RH helix.</a:t>
            </a:r>
          </a:p>
        </p:txBody>
      </p:sp>
      <p:sp>
        <p:nvSpPr>
          <p:cNvPr id="184324" name="Text Box 4"/>
          <p:cNvSpPr txBox="1">
            <a:spLocks noChangeArrowheads="1"/>
          </p:cNvSpPr>
          <p:nvPr/>
        </p:nvSpPr>
        <p:spPr bwMode="auto">
          <a:xfrm>
            <a:off x="4648200" y="457200"/>
            <a:ext cx="2590800" cy="2647950"/>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365573" name="slide_17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184326" name="Text Box 6"/>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84" fill="hold"/>
                                        <p:tgtEl>
                                          <p:spTgt spid="36557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36557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DNA-chain-locked1.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3308350" y="2457450"/>
            <a:ext cx="2532063" cy="1946275"/>
          </a:xfrm>
          <a:prstGeom prst="rect">
            <a:avLst/>
          </a:prstGeom>
          <a:noFill/>
          <a:ln w="9525">
            <a:noFill/>
            <a:miter lim="800000"/>
            <a:headEnd/>
            <a:tailEnd/>
          </a:ln>
        </p:spPr>
      </p:pic>
      <p:pic>
        <p:nvPicPr>
          <p:cNvPr id="24580" name="slide_1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152400" y="6324600"/>
            <a:ext cx="304800" cy="304800"/>
          </a:xfrm>
          <a:prstGeom prst="rect">
            <a:avLst/>
          </a:prstGeom>
          <a:noFill/>
          <a:ln w="9525">
            <a:noFill/>
            <a:miter lim="800000"/>
            <a:headEnd/>
            <a:tailEnd/>
          </a:ln>
        </p:spPr>
      </p:pic>
      <p:sp>
        <p:nvSpPr>
          <p:cNvPr id="19460" name="Text Box 5"/>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579"/>
                                        </p:tgtEl>
                                      </p:cBhvr>
                                    </p:cmd>
                                  </p:childTnLst>
                                </p:cTn>
                              </p:par>
                            </p:childTnLst>
                          </p:cTn>
                        </p:par>
                        <p:par>
                          <p:cTn id="7" fill="hold">
                            <p:stCondLst>
                              <p:cond delay="1"/>
                            </p:stCondLst>
                            <p:childTnLst>
                              <p:par>
                                <p:cTn id="8" presetID="1" presetClass="mediacall" presetSubtype="0" fill="hold" nodeType="afterEffect">
                                  <p:stCondLst>
                                    <p:cond delay="0"/>
                                  </p:stCondLst>
                                  <p:childTnLst>
                                    <p:cmd type="call" cmd="playFrom(0.0)">
                                      <p:cBhvr>
                                        <p:cTn id="9" dur="3990" fill="hold"/>
                                        <p:tgtEl>
                                          <p:spTgt spid="2458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Prev" delay="0">
                      <p:tgtEl>
                        <p:sldTgt/>
                      </p:tgtEl>
                    </p:cond>
                  </p:endCondLst>
                </p:cTn>
                <p:tgtEl>
                  <p:spTgt spid="24579"/>
                </p:tgtEl>
              </p:cMediaNode>
            </p:video>
            <p:seq concurrent="1" nextAc="seek">
              <p:cTn id="11" restart="whenNotActive" fill="hold" evtFilter="cancelBubble" nodeType="interactiveSeq">
                <p:stCondLst>
                  <p:cond evt="onClick" delay="0">
                    <p:tgtEl>
                      <p:spTgt spid="24579"/>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4579"/>
                                        </p:tgtEl>
                                      </p:cBhvr>
                                    </p:cmd>
                                  </p:childTnLst>
                                </p:cTn>
                              </p:par>
                            </p:childTnLst>
                          </p:cTn>
                        </p:par>
                      </p:childTnLst>
                    </p:cTn>
                  </p:par>
                </p:childTnLst>
              </p:cTn>
              <p:nextCondLst>
                <p:cond evt="onClick" delay="0">
                  <p:tgtEl>
                    <p:spTgt spid="24579"/>
                  </p:tgtEl>
                </p:cond>
              </p:nextCondLst>
            </p:seq>
            <p:audio>
              <p:cMediaNode vol="79268">
                <p:cTn id="16" fill="hold" display="0">
                  <p:stCondLst>
                    <p:cond delay="indefinite"/>
                  </p:stCondLst>
                  <p:endCondLst>
                    <p:cond evt="onPrev" delay="0">
                      <p:tgtEl>
                        <p:sldTgt/>
                      </p:tgtEl>
                    </p:cond>
                    <p:cond evt="onStopAudio" delay="0">
                      <p:tgtEl>
                        <p:sldTgt/>
                      </p:tgtEl>
                    </p:cond>
                  </p:endCondLst>
                </p:cTn>
                <p:tgtEl>
                  <p:spTgt spid="24580"/>
                </p:tgtEl>
              </p:cMediaNode>
            </p:audio>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939925" y="0"/>
            <a:ext cx="5451475" cy="3524250"/>
          </a:xfrm>
          <a:prstGeom prst="rect">
            <a:avLst/>
          </a:prstGeom>
          <a:noFill/>
          <a:ln w="9525">
            <a:noFill/>
            <a:miter lim="800000"/>
            <a:headEnd/>
            <a:tailEnd/>
          </a:ln>
        </p:spPr>
      </p:pic>
      <p:sp>
        <p:nvSpPr>
          <p:cNvPr id="185347" name="Text Box 3"/>
          <p:cNvSpPr txBox="1">
            <a:spLocks noChangeArrowheads="1"/>
          </p:cNvSpPr>
          <p:nvPr/>
        </p:nvSpPr>
        <p:spPr bwMode="auto">
          <a:xfrm>
            <a:off x="304800" y="3184525"/>
            <a:ext cx="8534400" cy="3444875"/>
          </a:xfrm>
          <a:prstGeom prst="rect">
            <a:avLst/>
          </a:prstGeom>
          <a:noFill/>
          <a:ln w="9525">
            <a:noFill/>
            <a:miter lim="800000"/>
            <a:headEnd/>
            <a:tailEnd/>
          </a:ln>
        </p:spPr>
        <p:txBody>
          <a:bodyPr>
            <a:spAutoFit/>
          </a:bodyPr>
          <a:lstStyle/>
          <a:p>
            <a:pPr>
              <a:spcBef>
                <a:spcPct val="50000"/>
              </a:spcBef>
            </a:pPr>
            <a:r>
              <a:rPr lang="en-US" sz="2000"/>
              <a:t>And what can it do?  The left-handed secondary turns are locked in, and cannot be removed.  Only one option remains</a:t>
            </a:r>
            <a:r>
              <a:rPr lang="en-US" sz="2000" b="1"/>
              <a:t>:</a:t>
            </a:r>
          </a:p>
          <a:p>
            <a:pPr>
              <a:spcBef>
                <a:spcPct val="50000"/>
              </a:spcBef>
            </a:pPr>
            <a:r>
              <a:rPr lang="en-US" sz="2000">
                <a:solidFill>
                  <a:srgbClr val="FF00FF"/>
                </a:solidFill>
              </a:rPr>
              <a:t>It can take on RH </a:t>
            </a:r>
            <a:r>
              <a:rPr lang="en-US" sz="2000" i="1">
                <a:solidFill>
                  <a:srgbClr val="FF00FF"/>
                </a:solidFill>
              </a:rPr>
              <a:t>tertiary superhelical</a:t>
            </a:r>
            <a:r>
              <a:rPr lang="en-US" sz="2000">
                <a:solidFill>
                  <a:srgbClr val="FF00FF"/>
                </a:solidFill>
              </a:rPr>
              <a:t> turns, each of which unwinds one of the unwanted LH </a:t>
            </a:r>
            <a:r>
              <a:rPr lang="en-US" sz="2000" i="1">
                <a:solidFill>
                  <a:srgbClr val="FF00FF"/>
                </a:solidFill>
              </a:rPr>
              <a:t>secondary helical turns.</a:t>
            </a:r>
            <a:endParaRPr lang="en-US" sz="2000">
              <a:solidFill>
                <a:srgbClr val="FF00FF"/>
              </a:solidFill>
            </a:endParaRPr>
          </a:p>
          <a:p>
            <a:pPr>
              <a:spcBef>
                <a:spcPct val="50000"/>
              </a:spcBef>
            </a:pPr>
            <a:r>
              <a:rPr lang="en-US" sz="2000"/>
              <a:t>In the thousand-fold over-simplified drawing shown here, the bottom of the chromosome has exactly 4 LH helical turns.  If such a simple structure actually existed, then the mere introduction of 4 RH superhelical turns would totally untwist the bottom into a pair of parallel lines, and 4 more would twist it in the opposite direction, yielding a secondary structure which was an all-RH Watson-Crick helix!  (This principle was illustrated in the rope models above).</a:t>
            </a:r>
          </a:p>
        </p:txBody>
      </p:sp>
      <p:sp>
        <p:nvSpPr>
          <p:cNvPr id="185348" name="Text Box 4"/>
          <p:cNvSpPr txBox="1">
            <a:spLocks noChangeArrowheads="1"/>
          </p:cNvSpPr>
          <p:nvPr/>
        </p:nvSpPr>
        <p:spPr bwMode="auto">
          <a:xfrm>
            <a:off x="4648200" y="457200"/>
            <a:ext cx="2590800" cy="2647950"/>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367621" name="slide_18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185350" name="Text Box 7"/>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67624" name="Line 8"/>
          <p:cNvSpPr>
            <a:spLocks noChangeShapeType="1"/>
          </p:cNvSpPr>
          <p:nvPr/>
        </p:nvSpPr>
        <p:spPr bwMode="auto">
          <a:xfrm flipH="1" flipV="1">
            <a:off x="4038600" y="2819400"/>
            <a:ext cx="762000" cy="228600"/>
          </a:xfrm>
          <a:prstGeom prst="line">
            <a:avLst/>
          </a:prstGeom>
          <a:noFill/>
          <a:ln w="25400">
            <a:solidFill>
              <a:srgbClr val="FF00FF"/>
            </a:solidFill>
            <a:round/>
            <a:headEnd/>
            <a:tailEnd type="triangle" w="med" len="med"/>
          </a:ln>
        </p:spPr>
        <p:txBody>
          <a:bodyPr/>
          <a:lstStyle/>
          <a:p>
            <a:endParaRPr lang="en-US"/>
          </a:p>
        </p:txBody>
      </p:sp>
    </p:spTree>
  </p:cSld>
  <p:clrMapOvr>
    <a:masterClrMapping/>
  </p:clrMapOvr>
  <p:transition advClick="0" advTm="6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666" fill="hold"/>
                                        <p:tgtEl>
                                          <p:spTgt spid="367621"/>
                                        </p:tgtEl>
                                      </p:cBhvr>
                                    </p:cmd>
                                  </p:childTnLst>
                                </p:cTn>
                              </p:par>
                              <p:par>
                                <p:cTn id="7" presetID="2" presetClass="entr" presetSubtype="2" fill="hold" grpId="0" nodeType="withEffect">
                                  <p:stCondLst>
                                    <p:cond delay="2000"/>
                                  </p:stCondLst>
                                  <p:childTnLst>
                                    <p:set>
                                      <p:cBhvr>
                                        <p:cTn id="8" dur="1" fill="hold">
                                          <p:stCondLst>
                                            <p:cond delay="0"/>
                                          </p:stCondLst>
                                        </p:cTn>
                                        <p:tgtEl>
                                          <p:spTgt spid="367624"/>
                                        </p:tgtEl>
                                        <p:attrNameLst>
                                          <p:attrName>style.visibility</p:attrName>
                                        </p:attrNameLst>
                                      </p:cBhvr>
                                      <p:to>
                                        <p:strVal val="visible"/>
                                      </p:to>
                                    </p:set>
                                    <p:anim calcmode="lin" valueType="num">
                                      <p:cBhvr additive="base">
                                        <p:cTn id="9" dur="500" fill="hold"/>
                                        <p:tgtEl>
                                          <p:spTgt spid="367624"/>
                                        </p:tgtEl>
                                        <p:attrNameLst>
                                          <p:attrName>ppt_x</p:attrName>
                                        </p:attrNameLst>
                                      </p:cBhvr>
                                      <p:tavLst>
                                        <p:tav tm="0">
                                          <p:val>
                                            <p:strVal val="1+#ppt_w/2"/>
                                          </p:val>
                                        </p:tav>
                                        <p:tav tm="100000">
                                          <p:val>
                                            <p:strVal val="#ppt_x"/>
                                          </p:val>
                                        </p:tav>
                                      </p:tavLst>
                                    </p:anim>
                                    <p:anim calcmode="lin" valueType="num">
                                      <p:cBhvr additive="base">
                                        <p:cTn id="10" dur="500" fill="hold"/>
                                        <p:tgtEl>
                                          <p:spTgt spid="3676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4390">
                <p:cTn id="11" fill="hold" display="0">
                  <p:stCondLst>
                    <p:cond delay="indefinite"/>
                  </p:stCondLst>
                  <p:endCondLst>
                    <p:cond evt="onPrev" delay="0">
                      <p:tgtEl>
                        <p:sldTgt/>
                      </p:tgtEl>
                    </p:cond>
                    <p:cond evt="onStopAudio" delay="0">
                      <p:tgtEl>
                        <p:sldTgt/>
                      </p:tgtEl>
                    </p:cond>
                  </p:endCondLst>
                </p:cTn>
                <p:tgtEl>
                  <p:spTgt spid="367621"/>
                </p:tgtEl>
              </p:cMediaNode>
            </p:audio>
          </p:childTnLst>
        </p:cTn>
      </p:par>
    </p:tnLst>
    <p:bldLst>
      <p:bldP spid="367624"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C:\Program Files\Amira-3.1.1\data\nucleosome files\AAA FINAL STRUCTURE\Animations_notahelix\Picture Files\pauling_formation2-R.jpg"/>
          <p:cNvPicPr>
            <a:picLocks noChangeAspect="1" noChangeArrowheads="1"/>
          </p:cNvPicPr>
          <p:nvPr/>
        </p:nvPicPr>
        <p:blipFill>
          <a:blip r:embed="rId5" cstate="print"/>
          <a:srcRect/>
          <a:stretch>
            <a:fillRect/>
          </a:stretch>
        </p:blipFill>
        <p:spPr bwMode="auto">
          <a:xfrm>
            <a:off x="2895600" y="76200"/>
            <a:ext cx="2930525" cy="3460750"/>
          </a:xfrm>
          <a:prstGeom prst="rect">
            <a:avLst/>
          </a:prstGeom>
          <a:noFill/>
          <a:ln w="9525">
            <a:noFill/>
            <a:miter lim="800000"/>
            <a:headEnd/>
            <a:tailEnd/>
          </a:ln>
        </p:spPr>
      </p:pic>
      <p:sp>
        <p:nvSpPr>
          <p:cNvPr id="186371" name="Text Box 3"/>
          <p:cNvSpPr txBox="1">
            <a:spLocks noChangeArrowheads="1"/>
          </p:cNvSpPr>
          <p:nvPr/>
        </p:nvSpPr>
        <p:spPr bwMode="auto">
          <a:xfrm>
            <a:off x="304800" y="4038600"/>
            <a:ext cx="8610600" cy="2282825"/>
          </a:xfrm>
          <a:prstGeom prst="rect">
            <a:avLst/>
          </a:prstGeom>
          <a:noFill/>
          <a:ln w="9525">
            <a:noFill/>
            <a:miter lim="800000"/>
            <a:headEnd/>
            <a:tailEnd/>
          </a:ln>
        </p:spPr>
        <p:txBody>
          <a:bodyPr>
            <a:spAutoFit/>
          </a:bodyPr>
          <a:lstStyle/>
          <a:p>
            <a:pPr>
              <a:spcBef>
                <a:spcPct val="50000"/>
              </a:spcBef>
            </a:pPr>
            <a:r>
              <a:rPr lang="en-US"/>
              <a:t>In practice, it will be impossible for the molecule to remove </a:t>
            </a:r>
            <a:r>
              <a:rPr lang="en-US" i="1"/>
              <a:t>all </a:t>
            </a:r>
            <a:r>
              <a:rPr lang="en-US"/>
              <a:t>its LH turns, because of the problem we discussed earlier, namely that of steric hindrance, which will increase as the number of superhelical turns increases.  “C” depicts, schematically, the equilibrium state, beyond which there can be no further supertwisting.</a:t>
            </a:r>
          </a:p>
        </p:txBody>
      </p:sp>
      <p:pic>
        <p:nvPicPr>
          <p:cNvPr id="369668" name="slide_18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186373" name="Text Box 5"/>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46" fill="hold"/>
                                        <p:tgtEl>
                                          <p:spTgt spid="3696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369668"/>
                </p:tgtEl>
              </p:cMediaNode>
            </p:audio>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Plain text"/>
          <p:cNvSpPr txBox="1">
            <a:spLocks noChangeArrowheads="1"/>
          </p:cNvSpPr>
          <p:nvPr/>
        </p:nvSpPr>
        <p:spPr bwMode="auto">
          <a:xfrm>
            <a:off x="228600" y="2060575"/>
            <a:ext cx="8686800" cy="2282825"/>
          </a:xfrm>
          <a:prstGeom prst="rect">
            <a:avLst/>
          </a:prstGeom>
          <a:noFill/>
          <a:ln w="9525">
            <a:noFill/>
            <a:miter lim="800000"/>
            <a:headEnd/>
            <a:tailEnd/>
          </a:ln>
        </p:spPr>
        <p:txBody>
          <a:bodyPr>
            <a:spAutoFit/>
          </a:bodyPr>
          <a:lstStyle/>
          <a:p>
            <a:pPr>
              <a:spcBef>
                <a:spcPct val="50000"/>
              </a:spcBef>
            </a:pPr>
            <a:r>
              <a:rPr lang="en-US" b="1">
                <a:solidFill>
                  <a:srgbClr val="FF00FF"/>
                </a:solidFill>
              </a:rPr>
              <a:t>The point is, that if TN DNA existed, it would have to be a RH superhelix, and the extent of right-handed superhelicity would have to the maximum extent possible, established by an equilibrium between the push of the LH secondary helical winding as it tries to unwind, but balanced by the resistance of the structure to very high degrees of </a:t>
            </a:r>
            <a:r>
              <a:rPr lang="en-US" b="1" i="1">
                <a:solidFill>
                  <a:srgbClr val="FF00FF"/>
                </a:solidFill>
              </a:rPr>
              <a:t>super</a:t>
            </a:r>
            <a:r>
              <a:rPr lang="en-US" b="1">
                <a:solidFill>
                  <a:srgbClr val="FF00FF"/>
                </a:solidFill>
              </a:rPr>
              <a:t>helical twisting.</a:t>
            </a:r>
          </a:p>
        </p:txBody>
      </p:sp>
      <p:pic>
        <p:nvPicPr>
          <p:cNvPr id="750595" name="slide_18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187396" name="Text Box 102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750597" name="Underlined 1"/>
          <p:cNvSpPr txBox="1">
            <a:spLocks noChangeArrowheads="1"/>
          </p:cNvSpPr>
          <p:nvPr/>
        </p:nvSpPr>
        <p:spPr bwMode="auto">
          <a:xfrm>
            <a:off x="228600" y="2060575"/>
            <a:ext cx="8686800" cy="2282825"/>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rPr>
              <a:t>The point is, that if TN DNA existed, it would have to be a RH superhelix, and the extent of right-handed superhelicity would have to the maximum extent possible, </a:t>
            </a:r>
            <a:r>
              <a:rPr lang="en-US" b="1" u="sng">
                <a:solidFill>
                  <a:srgbClr val="FF00FF"/>
                </a:solidFill>
              </a:rPr>
              <a:t>established by an equilibrium between the push of the LH secondary helical winding as it tries to unwind</a:t>
            </a:r>
            <a:r>
              <a:rPr lang="en-US" b="1">
                <a:solidFill>
                  <a:srgbClr val="FF00FF"/>
                </a:solidFill>
              </a:rPr>
              <a:t>, but balanced by the resistance of the structure to very high degrees of </a:t>
            </a:r>
            <a:r>
              <a:rPr lang="en-US" b="1" i="1">
                <a:solidFill>
                  <a:srgbClr val="FF00FF"/>
                </a:solidFill>
              </a:rPr>
              <a:t>super</a:t>
            </a:r>
            <a:r>
              <a:rPr lang="en-US" b="1">
                <a:solidFill>
                  <a:srgbClr val="FF00FF"/>
                </a:solidFill>
              </a:rPr>
              <a:t>helical twisting.</a:t>
            </a:r>
          </a:p>
        </p:txBody>
      </p:sp>
      <p:sp>
        <p:nvSpPr>
          <p:cNvPr id="750598" name="Underlined 2"/>
          <p:cNvSpPr txBox="1">
            <a:spLocks noChangeArrowheads="1"/>
          </p:cNvSpPr>
          <p:nvPr/>
        </p:nvSpPr>
        <p:spPr bwMode="auto">
          <a:xfrm>
            <a:off x="228600" y="2057400"/>
            <a:ext cx="8686800" cy="2282825"/>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rPr>
              <a:t>The point is, that if TN DNA existed, it would have to be a RH superhelix, and the extent of right-handed superhelicity would have to the maximum extent possible, established by an equilibrium between the push of the LH secondary helical winding as it tries to unwind, </a:t>
            </a:r>
            <a:r>
              <a:rPr lang="en-US" b="1" u="sng">
                <a:solidFill>
                  <a:srgbClr val="FF00FF"/>
                </a:solidFill>
              </a:rPr>
              <a:t>but balanced by the resistance of the structure to very high degrees of </a:t>
            </a:r>
            <a:r>
              <a:rPr lang="en-US" b="1" i="1" u="sng">
                <a:solidFill>
                  <a:srgbClr val="FF00FF"/>
                </a:solidFill>
              </a:rPr>
              <a:t>super</a:t>
            </a:r>
            <a:r>
              <a:rPr lang="en-US" b="1" u="sng">
                <a:solidFill>
                  <a:srgbClr val="FF00FF"/>
                </a:solidFill>
              </a:rPr>
              <a:t>helical twisting</a:t>
            </a:r>
            <a:r>
              <a:rPr lang="en-US" b="1">
                <a:solidFill>
                  <a:srgbClr val="FF00FF"/>
                </a:solidFill>
              </a:rPr>
              <a:t>.</a:t>
            </a:r>
          </a:p>
        </p:txBody>
      </p:sp>
    </p:spTree>
  </p:cSld>
  <p:clrMapOvr>
    <a:masterClrMapping/>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38" fill="hold"/>
                                        <p:tgtEl>
                                          <p:spTgt spid="750595"/>
                                        </p:tgtEl>
                                      </p:cBhvr>
                                    </p:cmd>
                                  </p:childTnLst>
                                </p:cTn>
                              </p:par>
                              <p:par>
                                <p:cTn id="7" presetID="9" presetClass="entr" presetSubtype="0" fill="hold" grpId="0" nodeType="withEffect">
                                  <p:stCondLst>
                                    <p:cond delay="13000"/>
                                  </p:stCondLst>
                                  <p:childTnLst>
                                    <p:set>
                                      <p:cBhvr>
                                        <p:cTn id="8" dur="1" fill="hold">
                                          <p:stCondLst>
                                            <p:cond delay="0"/>
                                          </p:stCondLst>
                                        </p:cTn>
                                        <p:tgtEl>
                                          <p:spTgt spid="750597"/>
                                        </p:tgtEl>
                                        <p:attrNameLst>
                                          <p:attrName>style.visibility</p:attrName>
                                        </p:attrNameLst>
                                      </p:cBhvr>
                                      <p:to>
                                        <p:strVal val="visible"/>
                                      </p:to>
                                    </p:set>
                                    <p:animEffect transition="in" filter="dissolve">
                                      <p:cBhvr>
                                        <p:cTn id="9" dur="500"/>
                                        <p:tgtEl>
                                          <p:spTgt spid="750597"/>
                                        </p:tgtEl>
                                      </p:cBhvr>
                                    </p:animEffect>
                                  </p:childTnLst>
                                </p:cTn>
                              </p:par>
                              <p:par>
                                <p:cTn id="10" presetID="9" presetClass="entr" presetSubtype="0" fill="hold" grpId="0" nodeType="withEffect">
                                  <p:stCondLst>
                                    <p:cond delay="20000"/>
                                  </p:stCondLst>
                                  <p:childTnLst>
                                    <p:set>
                                      <p:cBhvr>
                                        <p:cTn id="11" dur="1" fill="hold">
                                          <p:stCondLst>
                                            <p:cond delay="0"/>
                                          </p:stCondLst>
                                        </p:cTn>
                                        <p:tgtEl>
                                          <p:spTgt spid="750598"/>
                                        </p:tgtEl>
                                        <p:attrNameLst>
                                          <p:attrName>style.visibility</p:attrName>
                                        </p:attrNameLst>
                                      </p:cBhvr>
                                      <p:to>
                                        <p:strVal val="visible"/>
                                      </p:to>
                                    </p:set>
                                    <p:animEffect transition="in" filter="dissolve">
                                      <p:cBhvr>
                                        <p:cTn id="12" dur="500"/>
                                        <p:tgtEl>
                                          <p:spTgt spid="7505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9268">
                <p:cTn id="13" fill="hold" display="0">
                  <p:stCondLst>
                    <p:cond delay="indefinite"/>
                  </p:stCondLst>
                  <p:endCondLst>
                    <p:cond evt="onPrev" delay="0">
                      <p:tgtEl>
                        <p:sldTgt/>
                      </p:tgtEl>
                    </p:cond>
                    <p:cond evt="onStopAudio" delay="0">
                      <p:tgtEl>
                        <p:sldTgt/>
                      </p:tgtEl>
                    </p:cond>
                  </p:endCondLst>
                </p:cTn>
                <p:tgtEl>
                  <p:spTgt spid="750595"/>
                </p:tgtEl>
              </p:cMediaNode>
            </p:audio>
          </p:childTnLst>
        </p:cTn>
      </p:par>
    </p:tnLst>
    <p:bldLst>
      <p:bldP spid="750597" grpId="0" animBg="1" autoUpdateAnimBg="0"/>
      <p:bldP spid="750598" grpId="0" animBg="1" autoUpdateAnimBg="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00FF"/>
                </a:solidFill>
              </a:rPr>
              <a:t>IF WHAT I JUST SAID IS NOT COMPLETELY CLEAR, THEN YOU DO NOT UNDERSTAND THE PROBLEM ENOUGH TO PROCEED.</a:t>
            </a:r>
            <a:br>
              <a:rPr lang="en-US" sz="2400" b="1">
                <a:solidFill>
                  <a:srgbClr val="FF00FF"/>
                </a:solidFill>
              </a:rPr>
            </a:br>
            <a:br>
              <a:rPr lang="en-US" sz="2400" b="1">
                <a:solidFill>
                  <a:srgbClr val="FF00FF"/>
                </a:solidFill>
              </a:rPr>
            </a:br>
            <a:br>
              <a:rPr lang="en-US" sz="2400" b="1">
                <a:solidFill>
                  <a:srgbClr val="FF00FF"/>
                </a:solidFill>
              </a:rPr>
            </a:br>
            <a:endParaRPr lang="en-US"/>
          </a:p>
        </p:txBody>
      </p:sp>
      <p:sp>
        <p:nvSpPr>
          <p:cNvPr id="188419"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88420" name="Text Box 5"/>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8000"/>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026"/>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66FF"/>
                </a:solidFill>
              </a:rPr>
              <a:t>IF WHAT I JUST SAID IS NOT COMPLETELY CLEAR, THEN YOU DO NOT UNDERSTAND THE PROBLEM ENOUGH TO PROCEED.</a:t>
            </a:r>
            <a:r>
              <a:rPr lang="en-US" sz="2400" b="1">
                <a:solidFill>
                  <a:srgbClr val="FF00FF"/>
                </a:solidFill>
              </a:rPr>
              <a:t>  YOU MUST, IN THAT CASE, REVIEW THE PREVIOUS SLIDES UNTIL THIS CONCEPT BECOMES 100% CLEAR.</a:t>
            </a:r>
            <a:br>
              <a:rPr lang="en-US" sz="2400" b="1">
                <a:solidFill>
                  <a:srgbClr val="FF00FF"/>
                </a:solidFill>
              </a:rPr>
            </a:br>
            <a:endParaRPr lang="en-US"/>
          </a:p>
        </p:txBody>
      </p:sp>
      <p:sp>
        <p:nvSpPr>
          <p:cNvPr id="189443" name="Text Box 102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89444" name="Text Box 1028"/>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7000"/>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Text Box 1026"/>
          <p:cNvSpPr txBox="1">
            <a:spLocks noChangeArrowheads="1"/>
          </p:cNvSpPr>
          <p:nvPr/>
        </p:nvSpPr>
        <p:spPr bwMode="auto">
          <a:xfrm>
            <a:off x="152400" y="2809875"/>
            <a:ext cx="8839200" cy="822325"/>
          </a:xfrm>
          <a:prstGeom prst="rect">
            <a:avLst/>
          </a:prstGeom>
          <a:noFill/>
          <a:ln w="9525">
            <a:noFill/>
            <a:miter lim="800000"/>
            <a:headEnd/>
            <a:tailEnd/>
          </a:ln>
        </p:spPr>
        <p:txBody>
          <a:bodyPr>
            <a:spAutoFit/>
          </a:bodyPr>
          <a:lstStyle/>
          <a:p>
            <a:pPr>
              <a:spcBef>
                <a:spcPct val="50000"/>
              </a:spcBef>
            </a:pPr>
            <a:r>
              <a:rPr lang="en-US"/>
              <a:t>Please note that I have not alleged to have “proven” that DNA has any structure other than the Watson-Crick structure.</a:t>
            </a:r>
          </a:p>
        </p:txBody>
      </p:sp>
      <p:sp>
        <p:nvSpPr>
          <p:cNvPr id="190467" name="Rectangle 1027"/>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00FF"/>
                </a:solidFill>
              </a:rPr>
              <a:t>IF WHAT I JUST SAID IS NOT COMPLETELY CLEAR, THEN YOU DO NOT UNDERSTAND THE PROBLEM ENOUGH TO PROCEED.  YOU MUST, IN THAT CASE, REVIEW THE PREVIOUS SLIDES UNTIL THIS CONCEPT BECOMES 100% CLEAR.</a:t>
            </a:r>
            <a:br>
              <a:rPr lang="en-US" sz="2400" b="1">
                <a:solidFill>
                  <a:srgbClr val="FF00FF"/>
                </a:solidFill>
              </a:rPr>
            </a:br>
            <a:endParaRPr lang="en-US"/>
          </a:p>
        </p:txBody>
      </p:sp>
      <p:sp>
        <p:nvSpPr>
          <p:cNvPr id="190468" name="Text Box 102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0469" name="Text Box 1029"/>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8786"/>
                                        </p:tgtEl>
                                        <p:attrNameLst>
                                          <p:attrName>style.visibility</p:attrName>
                                        </p:attrNameLst>
                                      </p:cBhvr>
                                      <p:to>
                                        <p:strVal val="visible"/>
                                      </p:to>
                                    </p:set>
                                    <p:anim calcmode="lin" valueType="num">
                                      <p:cBhvr additive="base">
                                        <p:cTn id="7" dur="500" fill="hold"/>
                                        <p:tgtEl>
                                          <p:spTgt spid="758786"/>
                                        </p:tgtEl>
                                        <p:attrNameLst>
                                          <p:attrName>ppt_x</p:attrName>
                                        </p:attrNameLst>
                                      </p:cBhvr>
                                      <p:tavLst>
                                        <p:tav tm="0">
                                          <p:val>
                                            <p:strVal val="0-#ppt_w/2"/>
                                          </p:val>
                                        </p:tav>
                                        <p:tav tm="100000">
                                          <p:val>
                                            <p:strVal val="#ppt_x"/>
                                          </p:val>
                                        </p:tav>
                                      </p:tavLst>
                                    </p:anim>
                                    <p:anim calcmode="lin" valueType="num">
                                      <p:cBhvr additive="base">
                                        <p:cTn id="8" dur="500" fill="hold"/>
                                        <p:tgtEl>
                                          <p:spTgt spid="7587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6" grpId="0" autoUpdateAnimBg="0"/>
    </p:bldLst>
  </p:timing>
</p:sld>
</file>

<file path=ppt/slides/slide1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1618" name="Text Box 1026"/>
          <p:cNvSpPr txBox="1">
            <a:spLocks noChangeArrowheads="1"/>
          </p:cNvSpPr>
          <p:nvPr/>
        </p:nvSpPr>
        <p:spPr bwMode="auto">
          <a:xfrm>
            <a:off x="152400" y="2809875"/>
            <a:ext cx="8839200" cy="1917700"/>
          </a:xfrm>
          <a:prstGeom prst="rect">
            <a:avLst/>
          </a:prstGeom>
          <a:noFill/>
          <a:ln w="9525">
            <a:noFill/>
            <a:miter lim="800000"/>
            <a:headEnd/>
            <a:tailEnd/>
          </a:ln>
        </p:spPr>
        <p:txBody>
          <a:bodyPr>
            <a:spAutoFit/>
          </a:bodyPr>
          <a:lstStyle/>
          <a:p>
            <a:pPr>
              <a:spcBef>
                <a:spcPct val="50000"/>
              </a:spcBef>
            </a:pPr>
            <a:r>
              <a:rPr lang="en-US"/>
              <a:t>I have merely stated, with essentially 100% certainty, that </a:t>
            </a:r>
            <a:r>
              <a:rPr lang="en-US" b="1" i="1"/>
              <a:t>if </a:t>
            </a:r>
            <a:r>
              <a:rPr lang="en-US"/>
              <a:t>DNA had a TN structure, </a:t>
            </a:r>
            <a:r>
              <a:rPr lang="en-US" b="1" i="1"/>
              <a:t>then </a:t>
            </a:r>
            <a:r>
              <a:rPr lang="en-US"/>
              <a:t>it would have to be isolated as a right-handed superhelix, because the right-handed portion would energetically overwhelm the left-handed portion, forcing some of the left-handed turns to unwind into right-handed </a:t>
            </a:r>
            <a:r>
              <a:rPr lang="en-US" i="1"/>
              <a:t>superhelical </a:t>
            </a:r>
            <a:r>
              <a:rPr lang="en-US"/>
              <a:t>turns.</a:t>
            </a:r>
          </a:p>
        </p:txBody>
      </p:sp>
      <p:sp>
        <p:nvSpPr>
          <p:cNvPr id="191491" name="Rectangle 1027"/>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00FF"/>
                </a:solidFill>
              </a:rPr>
              <a:t>IF WHAT I JUST SAID IS NOT COMPLETELY CLEAR, THEN YOU DO NOT UNDERSTAND THE PROBLEM ENOUGH TO PROCEED.  YOU MUST, IN THAT CASE, REVIEW THE PREVIOUS SLIDES UNTIL THIS CONCEPT BECOMES 100% CLEAR.</a:t>
            </a:r>
            <a:br>
              <a:rPr lang="en-US" sz="2400" b="1">
                <a:solidFill>
                  <a:srgbClr val="FF00FF"/>
                </a:solidFill>
              </a:rPr>
            </a:br>
            <a:endParaRPr lang="en-US"/>
          </a:p>
        </p:txBody>
      </p:sp>
      <p:sp>
        <p:nvSpPr>
          <p:cNvPr id="191492" name="Text Box 102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1493" name="Text Box 1029"/>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1618"/>
                                        </p:tgtEl>
                                        <p:attrNameLst>
                                          <p:attrName>style.visibility</p:attrName>
                                        </p:attrNameLst>
                                      </p:cBhvr>
                                      <p:to>
                                        <p:strVal val="visible"/>
                                      </p:to>
                                    </p:set>
                                    <p:anim calcmode="lin" valueType="num">
                                      <p:cBhvr additive="base">
                                        <p:cTn id="7" dur="500" fill="hold"/>
                                        <p:tgtEl>
                                          <p:spTgt spid="751618"/>
                                        </p:tgtEl>
                                        <p:attrNameLst>
                                          <p:attrName>ppt_x</p:attrName>
                                        </p:attrNameLst>
                                      </p:cBhvr>
                                      <p:tavLst>
                                        <p:tav tm="0">
                                          <p:val>
                                            <p:strVal val="0-#ppt_w/2"/>
                                          </p:val>
                                        </p:tav>
                                        <p:tav tm="100000">
                                          <p:val>
                                            <p:strVal val="#ppt_x"/>
                                          </p:val>
                                        </p:tav>
                                      </p:tavLst>
                                    </p:anim>
                                    <p:anim calcmode="lin" valueType="num">
                                      <p:cBhvr additive="base">
                                        <p:cTn id="8" dur="500" fill="hold"/>
                                        <p:tgtEl>
                                          <p:spTgt spid="7516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1618" grpId="0" autoUpdateAnimBg="0"/>
    </p:bldLst>
  </p:timing>
</p:sld>
</file>

<file path=ppt/slides/slide1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2642" name="Text Box 2"/>
          <p:cNvSpPr txBox="1">
            <a:spLocks noChangeArrowheads="1"/>
          </p:cNvSpPr>
          <p:nvPr/>
        </p:nvSpPr>
        <p:spPr bwMode="auto">
          <a:xfrm>
            <a:off x="152400" y="2809875"/>
            <a:ext cx="8839200" cy="1187450"/>
          </a:xfrm>
          <a:prstGeom prst="rect">
            <a:avLst/>
          </a:prstGeom>
          <a:noFill/>
          <a:ln w="9525">
            <a:noFill/>
            <a:miter lim="800000"/>
            <a:headEnd/>
            <a:tailEnd/>
          </a:ln>
        </p:spPr>
        <p:txBody>
          <a:bodyPr>
            <a:spAutoFit/>
          </a:bodyPr>
          <a:lstStyle/>
          <a:p>
            <a:pPr>
              <a:spcBef>
                <a:spcPct val="50000"/>
              </a:spcBef>
            </a:pPr>
            <a:r>
              <a:rPr lang="en-US"/>
              <a:t>This conclusion does not arise from research, and does not require any.  It arises from a common-sense consideration of what makes sense topologically.</a:t>
            </a:r>
          </a:p>
        </p:txBody>
      </p:sp>
      <p:sp>
        <p:nvSpPr>
          <p:cNvPr id="192515" name="Rectangle 3"/>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00FF"/>
                </a:solidFill>
              </a:rPr>
              <a:t>IF WHAT I JUST SAID IS NOT COMPLETELY CLEAR, THEN YOU DO NOT UNDERSTAND THE PROBLEM ENOUGH TO PROCEED.  YOU MUST, IN THAT CASE, REVIEW THE PREVIOUS SLIDES UNTIL THIS CONCEPT BECOMES 100% CLEAR.</a:t>
            </a:r>
            <a:br>
              <a:rPr lang="en-US" sz="2400" b="1">
                <a:solidFill>
                  <a:srgbClr val="FF00FF"/>
                </a:solidFill>
              </a:rPr>
            </a:br>
            <a:endParaRPr lang="en-US"/>
          </a:p>
        </p:txBody>
      </p:sp>
      <p:sp>
        <p:nvSpPr>
          <p:cNvPr id="192516"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2517" name="Text Box 5"/>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2642"/>
                                        </p:tgtEl>
                                        <p:attrNameLst>
                                          <p:attrName>style.visibility</p:attrName>
                                        </p:attrNameLst>
                                      </p:cBhvr>
                                      <p:to>
                                        <p:strVal val="visible"/>
                                      </p:to>
                                    </p:set>
                                    <p:anim calcmode="lin" valueType="num">
                                      <p:cBhvr additive="base">
                                        <p:cTn id="7" dur="500" fill="hold"/>
                                        <p:tgtEl>
                                          <p:spTgt spid="752642"/>
                                        </p:tgtEl>
                                        <p:attrNameLst>
                                          <p:attrName>ppt_x</p:attrName>
                                        </p:attrNameLst>
                                      </p:cBhvr>
                                      <p:tavLst>
                                        <p:tav tm="0">
                                          <p:val>
                                            <p:strVal val="0-#ppt_w/2"/>
                                          </p:val>
                                        </p:tav>
                                        <p:tav tm="100000">
                                          <p:val>
                                            <p:strVal val="#ppt_x"/>
                                          </p:val>
                                        </p:tav>
                                      </p:tavLst>
                                    </p:anim>
                                    <p:anim calcmode="lin" valueType="num">
                                      <p:cBhvr additive="base">
                                        <p:cTn id="8" dur="500" fill="hold"/>
                                        <p:tgtEl>
                                          <p:spTgt spid="7526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2642" grpId="0" autoUpdateAnimBg="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Text Box 2"/>
          <p:cNvSpPr txBox="1">
            <a:spLocks noChangeArrowheads="1"/>
          </p:cNvSpPr>
          <p:nvPr/>
        </p:nvSpPr>
        <p:spPr bwMode="auto">
          <a:xfrm>
            <a:off x="152400" y="2809875"/>
            <a:ext cx="8839200" cy="2100263"/>
          </a:xfrm>
          <a:prstGeom prst="rect">
            <a:avLst/>
          </a:prstGeom>
          <a:noFill/>
          <a:ln w="9525">
            <a:noFill/>
            <a:miter lim="800000"/>
            <a:headEnd/>
            <a:tailEnd/>
          </a:ln>
        </p:spPr>
        <p:txBody>
          <a:bodyPr>
            <a:spAutoFit/>
          </a:bodyPr>
          <a:lstStyle/>
          <a:p>
            <a:pPr>
              <a:spcBef>
                <a:spcPct val="50000"/>
              </a:spcBef>
            </a:pPr>
            <a:r>
              <a:rPr lang="en-US"/>
              <a:t>If there was a species of </a:t>
            </a:r>
            <a:r>
              <a:rPr lang="en-US" i="1"/>
              <a:t>hemp rope</a:t>
            </a:r>
            <a:r>
              <a:rPr lang="en-US"/>
              <a:t> which had a natural inclination toward a right-handed twist, and you forced it into a circle which was 50% left-handed, the conclusion would be just as valid for the rope as it is for DNA.</a:t>
            </a:r>
          </a:p>
          <a:p>
            <a:pPr>
              <a:spcBef>
                <a:spcPct val="50000"/>
              </a:spcBef>
            </a:pPr>
            <a:r>
              <a:rPr lang="en-US"/>
              <a:t>This is not chemistry.  It is topology.</a:t>
            </a:r>
          </a:p>
        </p:txBody>
      </p:sp>
      <p:sp>
        <p:nvSpPr>
          <p:cNvPr id="193539" name="Rectangle 3"/>
          <p:cNvSpPr>
            <a:spLocks noGrp="1" noChangeArrowheads="1"/>
          </p:cNvSpPr>
          <p:nvPr>
            <p:ph type="title" idx="4294967295"/>
          </p:nvPr>
        </p:nvSpPr>
        <p:spPr>
          <a:xfrm>
            <a:off x="152400" y="1219200"/>
            <a:ext cx="8610600" cy="1143000"/>
          </a:xfrm>
        </p:spPr>
        <p:txBody>
          <a:bodyPr/>
          <a:lstStyle/>
          <a:p>
            <a:pPr algn="l" eaLnBrk="1" hangingPunct="1"/>
            <a:r>
              <a:rPr lang="en-US" sz="2400" b="1">
                <a:solidFill>
                  <a:srgbClr val="FF00FF"/>
                </a:solidFill>
              </a:rPr>
              <a:t>IF WHAT I JUST SAID IS NOT COMPLETELY CLEAR, THEN YOU DO NOT UNDERSTAND THE PROBLEM ENOUGH TO PROCEED.  YOU MUST, IN THAT CASE, REVIEW THE PREVIOUS SLIDES UNTIL THIS CONCEPT BECOMES 100% CLEAR.</a:t>
            </a:r>
            <a:br>
              <a:rPr lang="en-US" sz="2400" b="1">
                <a:solidFill>
                  <a:srgbClr val="FF00FF"/>
                </a:solidFill>
              </a:rPr>
            </a:br>
            <a:endParaRPr lang="en-US"/>
          </a:p>
        </p:txBody>
      </p:sp>
      <p:sp>
        <p:nvSpPr>
          <p:cNvPr id="193540"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3541" name="Text Box 5"/>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3666"/>
                                        </p:tgtEl>
                                        <p:attrNameLst>
                                          <p:attrName>style.visibility</p:attrName>
                                        </p:attrNameLst>
                                      </p:cBhvr>
                                      <p:to>
                                        <p:strVal val="visible"/>
                                      </p:to>
                                    </p:set>
                                    <p:anim calcmode="lin" valueType="num">
                                      <p:cBhvr additive="base">
                                        <p:cTn id="7" dur="500" fill="hold"/>
                                        <p:tgtEl>
                                          <p:spTgt spid="753666"/>
                                        </p:tgtEl>
                                        <p:attrNameLst>
                                          <p:attrName>ppt_x</p:attrName>
                                        </p:attrNameLst>
                                      </p:cBhvr>
                                      <p:tavLst>
                                        <p:tav tm="0">
                                          <p:val>
                                            <p:strVal val="0-#ppt_w/2"/>
                                          </p:val>
                                        </p:tav>
                                        <p:tav tm="100000">
                                          <p:val>
                                            <p:strVal val="#ppt_x"/>
                                          </p:val>
                                        </p:tav>
                                      </p:tavLst>
                                    </p:anim>
                                    <p:anim calcmode="lin" valueType="num">
                                      <p:cBhvr additive="base">
                                        <p:cTn id="8" dur="500" fill="hold"/>
                                        <p:tgtEl>
                                          <p:spTgt spid="753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3666" grpId="0" autoUpdateAnimBg="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 Box 2"/>
          <p:cNvSpPr txBox="1">
            <a:spLocks noChangeArrowheads="1"/>
          </p:cNvSpPr>
          <p:nvPr/>
        </p:nvSpPr>
        <p:spPr bwMode="auto">
          <a:xfrm>
            <a:off x="152400" y="922338"/>
            <a:ext cx="8839200" cy="457200"/>
          </a:xfrm>
          <a:prstGeom prst="rect">
            <a:avLst/>
          </a:prstGeom>
          <a:noFill/>
          <a:ln w="9525">
            <a:noFill/>
            <a:miter lim="800000"/>
            <a:headEnd/>
            <a:tailEnd/>
          </a:ln>
        </p:spPr>
        <p:txBody>
          <a:bodyPr>
            <a:spAutoFit/>
          </a:bodyPr>
          <a:lstStyle/>
          <a:p>
            <a:pPr>
              <a:spcBef>
                <a:spcPct val="50000"/>
              </a:spcBef>
            </a:pPr>
            <a:r>
              <a:rPr lang="en-US" b="1">
                <a:solidFill>
                  <a:srgbClr val="FF00FF"/>
                </a:solidFill>
              </a:rPr>
              <a:t>THEREFORE, ANYONE WHO SAYS THAT:</a:t>
            </a:r>
            <a:endParaRPr lang="en-US"/>
          </a:p>
        </p:txBody>
      </p:sp>
      <p:sp>
        <p:nvSpPr>
          <p:cNvPr id="194563"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4564" name="Text Box 5"/>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Program Files\Amira-3.1.1\data\nucleosome files\AAA FINAL STRUCTURE\Animations_notahelix\Picture Files\Chain clips\chain0-END.jpg"/>
          <p:cNvPicPr>
            <a:picLocks noChangeAspect="1" noChangeArrowheads="1"/>
          </p:cNvPicPr>
          <p:nvPr/>
        </p:nvPicPr>
        <p:blipFill>
          <a:blip r:embed="rId5" cstate="print"/>
          <a:srcRect/>
          <a:stretch>
            <a:fillRect/>
          </a:stretch>
        </p:blipFill>
        <p:spPr bwMode="auto">
          <a:xfrm>
            <a:off x="3308350" y="2457450"/>
            <a:ext cx="2527300" cy="1943100"/>
          </a:xfrm>
          <a:prstGeom prst="rect">
            <a:avLst/>
          </a:prstGeom>
          <a:noFill/>
          <a:ln w="9525">
            <a:noFill/>
            <a:miter lim="800000"/>
            <a:headEnd/>
            <a:tailEnd/>
          </a:ln>
        </p:spPr>
      </p:pic>
      <p:pic>
        <p:nvPicPr>
          <p:cNvPr id="25603" name="slide_1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248400"/>
            <a:ext cx="304800" cy="304800"/>
          </a:xfrm>
          <a:prstGeom prst="rect">
            <a:avLst/>
          </a:prstGeom>
          <a:noFill/>
          <a:ln w="9525">
            <a:noFill/>
            <a:miter lim="800000"/>
            <a:headEnd/>
            <a:tailEnd/>
          </a:ln>
        </p:spPr>
      </p:pic>
      <p:sp>
        <p:nvSpPr>
          <p:cNvPr id="20484"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81" fill="hold"/>
                                        <p:tgtEl>
                                          <p:spTgt spid="256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Prev" delay="0">
                      <p:tgtEl>
                        <p:sldTgt/>
                      </p:tgtEl>
                    </p:cond>
                    <p:cond evt="onStopAudio" delay="0">
                      <p:tgtEl>
                        <p:sldTgt/>
                      </p:tgtEl>
                    </p:cond>
                  </p:endCondLst>
                </p:cTn>
                <p:tgtEl>
                  <p:spTgt spid="25603"/>
                </p:tgtEl>
              </p:cMediaNode>
            </p:audio>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52400" y="922338"/>
            <a:ext cx="8839200" cy="1917700"/>
          </a:xfrm>
          <a:prstGeom prst="rect">
            <a:avLst/>
          </a:prstGeom>
          <a:noFill/>
          <a:ln w="9525">
            <a:noFill/>
            <a:miter lim="800000"/>
            <a:headEnd/>
            <a:tailEnd/>
          </a:ln>
        </p:spPr>
        <p:txBody>
          <a:bodyPr>
            <a:spAutoFit/>
          </a:bodyPr>
          <a:lstStyle/>
          <a:p>
            <a:pPr>
              <a:spcBef>
                <a:spcPct val="50000"/>
              </a:spcBef>
            </a:pPr>
            <a:r>
              <a:rPr lang="en-US" b="1">
                <a:solidFill>
                  <a:srgbClr val="FF00FF"/>
                </a:solidFill>
              </a:rPr>
              <a:t>THEREFORE, ANYONE WHO SAYS THAT: </a:t>
            </a:r>
          </a:p>
          <a:p>
            <a:pPr>
              <a:spcBef>
                <a:spcPct val="50000"/>
              </a:spcBef>
            </a:pPr>
            <a:endParaRPr lang="en-US" b="1">
              <a:solidFill>
                <a:srgbClr val="FF00FF"/>
              </a:solidFill>
            </a:endParaRPr>
          </a:p>
          <a:p>
            <a:pPr>
              <a:spcBef>
                <a:spcPct val="50000"/>
              </a:spcBef>
              <a:buFontTx/>
              <a:buChar char="•"/>
            </a:pPr>
            <a:r>
              <a:rPr lang="en-US" b="1">
                <a:solidFill>
                  <a:srgbClr val="FF00FF"/>
                </a:solidFill>
              </a:rPr>
              <a:t> THE WATSON-CRICK STRUCTURE IS A RIGHT-HANDED HELIX</a:t>
            </a:r>
            <a:endParaRPr lang="en-US"/>
          </a:p>
        </p:txBody>
      </p:sp>
      <p:sp>
        <p:nvSpPr>
          <p:cNvPr id="195587" name="Text Box 3"/>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5588" name="Text Box 4"/>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4000"/>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 Box 1026"/>
          <p:cNvSpPr txBox="1">
            <a:spLocks noChangeArrowheads="1"/>
          </p:cNvSpPr>
          <p:nvPr/>
        </p:nvSpPr>
        <p:spPr bwMode="auto">
          <a:xfrm>
            <a:off x="152400" y="922338"/>
            <a:ext cx="8839200" cy="2830512"/>
          </a:xfrm>
          <a:prstGeom prst="rect">
            <a:avLst/>
          </a:prstGeom>
          <a:noFill/>
          <a:ln w="9525">
            <a:noFill/>
            <a:miter lim="800000"/>
            <a:headEnd/>
            <a:tailEnd/>
          </a:ln>
        </p:spPr>
        <p:txBody>
          <a:bodyPr>
            <a:spAutoFit/>
          </a:bodyPr>
          <a:lstStyle/>
          <a:p>
            <a:pPr>
              <a:spcBef>
                <a:spcPct val="50000"/>
              </a:spcBef>
            </a:pPr>
            <a:r>
              <a:rPr lang="en-US" b="1">
                <a:solidFill>
                  <a:srgbClr val="FF00FF"/>
                </a:solidFill>
              </a:rPr>
              <a:t>THEREFORE, ANYONE WHO SAYS THAT: </a:t>
            </a:r>
          </a:p>
          <a:p>
            <a:pPr>
              <a:spcBef>
                <a:spcPct val="50000"/>
              </a:spcBef>
            </a:pPr>
            <a:endParaRPr lang="en-US" b="1">
              <a:solidFill>
                <a:srgbClr val="FF00FF"/>
              </a:solidFill>
            </a:endParaRPr>
          </a:p>
          <a:p>
            <a:pPr>
              <a:spcBef>
                <a:spcPct val="50000"/>
              </a:spcBef>
              <a:buFontTx/>
              <a:buChar char="•"/>
            </a:pPr>
            <a:r>
              <a:rPr lang="en-US" b="1">
                <a:solidFill>
                  <a:srgbClr val="FF00FF"/>
                </a:solidFill>
              </a:rPr>
              <a:t> THE WATSON-CRICK STRUCTURE IS A RIGHT-HANDED HELIX</a:t>
            </a:r>
          </a:p>
          <a:p>
            <a:pPr>
              <a:spcBef>
                <a:spcPct val="50000"/>
              </a:spcBef>
              <a:buFontTx/>
              <a:buChar char="•"/>
            </a:pPr>
            <a:r>
              <a:rPr lang="en-US" b="1">
                <a:solidFill>
                  <a:srgbClr val="FF00FF"/>
                </a:solidFill>
              </a:rPr>
              <a:t> DNA IS ISOLATED, IN NATURE, AS A RIGHT-HANDED SUPERHELIX</a:t>
            </a:r>
            <a:endParaRPr lang="en-US"/>
          </a:p>
        </p:txBody>
      </p:sp>
      <p:sp>
        <p:nvSpPr>
          <p:cNvPr id="196611" name="Text Box 102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6612" name="Text Box 1028"/>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5000"/>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1026"/>
          <p:cNvSpPr txBox="1">
            <a:spLocks noChangeArrowheads="1"/>
          </p:cNvSpPr>
          <p:nvPr/>
        </p:nvSpPr>
        <p:spPr bwMode="auto">
          <a:xfrm>
            <a:off x="152400" y="922338"/>
            <a:ext cx="8839200" cy="4108450"/>
          </a:xfrm>
          <a:prstGeom prst="rect">
            <a:avLst/>
          </a:prstGeom>
          <a:noFill/>
          <a:ln w="9525">
            <a:noFill/>
            <a:miter lim="800000"/>
            <a:headEnd/>
            <a:tailEnd/>
          </a:ln>
        </p:spPr>
        <p:txBody>
          <a:bodyPr>
            <a:spAutoFit/>
          </a:bodyPr>
          <a:lstStyle/>
          <a:p>
            <a:pPr>
              <a:spcBef>
                <a:spcPct val="50000"/>
              </a:spcBef>
            </a:pPr>
            <a:r>
              <a:rPr lang="en-US" b="1">
                <a:solidFill>
                  <a:srgbClr val="FF00FF"/>
                </a:solidFill>
              </a:rPr>
              <a:t>THEREFORE, ANYONE WHO SAYS THAT: </a:t>
            </a:r>
          </a:p>
          <a:p>
            <a:pPr>
              <a:spcBef>
                <a:spcPct val="50000"/>
              </a:spcBef>
            </a:pPr>
            <a:endParaRPr lang="en-US" b="1">
              <a:solidFill>
                <a:srgbClr val="FF00FF"/>
              </a:solidFill>
            </a:endParaRPr>
          </a:p>
          <a:p>
            <a:pPr>
              <a:spcBef>
                <a:spcPct val="50000"/>
              </a:spcBef>
              <a:buFontTx/>
              <a:buChar char="•"/>
            </a:pPr>
            <a:r>
              <a:rPr lang="en-US" b="1">
                <a:solidFill>
                  <a:srgbClr val="FF00FF"/>
                </a:solidFill>
              </a:rPr>
              <a:t> </a:t>
            </a:r>
            <a:r>
              <a:rPr lang="en-US" b="1">
                <a:solidFill>
                  <a:srgbClr val="FF66FF"/>
                </a:solidFill>
              </a:rPr>
              <a:t>THE WATSON-CRICK STRUCTURE IS A RIGHT-HANDED HELIX</a:t>
            </a:r>
          </a:p>
          <a:p>
            <a:pPr>
              <a:spcBef>
                <a:spcPct val="50000"/>
              </a:spcBef>
              <a:buFontTx/>
              <a:buChar char="•"/>
            </a:pPr>
            <a:r>
              <a:rPr lang="en-US" b="1">
                <a:solidFill>
                  <a:srgbClr val="FF66FF"/>
                </a:solidFill>
              </a:rPr>
              <a:t> DNA IS ISOLATED, IN NATURE, AS A RIGHT-HANDED SUPERHELIX</a:t>
            </a:r>
          </a:p>
          <a:p>
            <a:pPr>
              <a:spcBef>
                <a:spcPct val="50000"/>
              </a:spcBef>
              <a:buFontTx/>
              <a:buChar char="•"/>
            </a:pPr>
            <a:r>
              <a:rPr lang="en-US" b="1">
                <a:solidFill>
                  <a:srgbClr val="FF00FF"/>
                </a:solidFill>
              </a:rPr>
              <a:t> </a:t>
            </a:r>
            <a:r>
              <a:rPr lang="en-US" b="1" i="1">
                <a:solidFill>
                  <a:srgbClr val="FF00FF"/>
                </a:solidFill>
              </a:rPr>
              <a:t>“THEREFORE, ANY DNA WHICH IS A RIGHT-HANDED SUPERHELIX </a:t>
            </a:r>
            <a:r>
              <a:rPr lang="en-US" b="1" i="1" u="sng">
                <a:solidFill>
                  <a:srgbClr val="FF00FF"/>
                </a:solidFill>
              </a:rPr>
              <a:t>MUST</a:t>
            </a:r>
            <a:r>
              <a:rPr lang="en-US" b="1" i="1">
                <a:solidFill>
                  <a:srgbClr val="FF00FF"/>
                </a:solidFill>
              </a:rPr>
              <a:t> HAVE THE WATSON-CRICK STRUCTURE”…</a:t>
            </a:r>
            <a:endParaRPr lang="en-US" i="1"/>
          </a:p>
        </p:txBody>
      </p:sp>
      <p:sp>
        <p:nvSpPr>
          <p:cNvPr id="197635" name="Text Box 102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7636" name="Text Box 1028"/>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6000"/>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1026"/>
          <p:cNvSpPr txBox="1">
            <a:spLocks noChangeArrowheads="1"/>
          </p:cNvSpPr>
          <p:nvPr/>
        </p:nvSpPr>
        <p:spPr bwMode="auto">
          <a:xfrm>
            <a:off x="152400" y="2895600"/>
            <a:ext cx="8839200" cy="488950"/>
          </a:xfrm>
          <a:prstGeom prst="rect">
            <a:avLst/>
          </a:prstGeom>
          <a:noFill/>
          <a:ln w="9525">
            <a:noFill/>
            <a:miter lim="800000"/>
            <a:headEnd/>
            <a:tailEnd/>
          </a:ln>
        </p:spPr>
        <p:txBody>
          <a:bodyPr>
            <a:spAutoFit/>
          </a:bodyPr>
          <a:lstStyle/>
          <a:p>
            <a:pPr algn="ctr">
              <a:spcBef>
                <a:spcPct val="50000"/>
              </a:spcBef>
            </a:pPr>
            <a:r>
              <a:rPr lang="en-US" sz="2600" b="1">
                <a:solidFill>
                  <a:srgbClr val="FF00FF"/>
                </a:solidFill>
              </a:rPr>
              <a:t>…DOES NOT KNOW WHAT HE’S TALKING ABOUT!</a:t>
            </a:r>
            <a:endParaRPr lang="en-US" sz="2600"/>
          </a:p>
        </p:txBody>
      </p:sp>
      <p:sp>
        <p:nvSpPr>
          <p:cNvPr id="198659" name="Text Box 102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8660" name="Text Box 1028"/>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5000"/>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5" name="Text Box 3"/>
          <p:cNvSpPr txBox="1">
            <a:spLocks noChangeArrowheads="1"/>
          </p:cNvSpPr>
          <p:nvPr/>
        </p:nvSpPr>
        <p:spPr bwMode="auto">
          <a:xfrm>
            <a:off x="228600" y="2698750"/>
            <a:ext cx="8763000" cy="1187450"/>
          </a:xfrm>
          <a:prstGeom prst="rect">
            <a:avLst/>
          </a:prstGeom>
          <a:noFill/>
          <a:ln w="9525">
            <a:noFill/>
            <a:miter lim="800000"/>
            <a:headEnd/>
            <a:tailEnd/>
          </a:ln>
        </p:spPr>
        <p:txBody>
          <a:bodyPr>
            <a:spAutoFit/>
          </a:bodyPr>
          <a:lstStyle/>
          <a:p>
            <a:pPr>
              <a:spcBef>
                <a:spcPct val="50000"/>
              </a:spcBef>
            </a:pPr>
            <a:r>
              <a:rPr lang="en-US"/>
              <a:t>I shall now proceed with the assumption that you understand that TN DNA, if it exists, would have to be a RH superhelix at normal pH and ionic strength.</a:t>
            </a:r>
          </a:p>
        </p:txBody>
      </p:sp>
      <p:sp>
        <p:nvSpPr>
          <p:cNvPr id="199683"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3" action="ppaction://hlinksldjump"/>
              </a:rPr>
              <a:t>Table Of Contents</a:t>
            </a:r>
            <a:endParaRPr lang="en-US" sz="1200"/>
          </a:p>
        </p:txBody>
      </p:sp>
      <p:sp>
        <p:nvSpPr>
          <p:cNvPr id="199684" name="Text Box 5"/>
          <p:cNvSpPr txBox="1">
            <a:spLocks noChangeArrowheads="1"/>
          </p:cNvSpPr>
          <p:nvPr/>
        </p:nvSpPr>
        <p:spPr bwMode="auto">
          <a:xfrm>
            <a:off x="1905000" y="6096000"/>
            <a:ext cx="5105400" cy="519113"/>
          </a:xfrm>
          <a:prstGeom prst="rect">
            <a:avLst/>
          </a:prstGeom>
          <a:noFill/>
          <a:ln w="9525">
            <a:noFill/>
            <a:miter lim="800000"/>
            <a:headEnd/>
            <a:tailEnd/>
          </a:ln>
        </p:spPr>
        <p:txBody>
          <a:bodyPr>
            <a:spAutoFit/>
          </a:bodyPr>
          <a:lstStyle/>
          <a:p>
            <a:pPr algn="ctr">
              <a:spcBef>
                <a:spcPct val="50000"/>
              </a:spcBef>
            </a:pPr>
            <a:r>
              <a:rPr lang="en-US" sz="2800"/>
              <a:t>(This portion of the show is silent)</a:t>
            </a:r>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6835"/>
                                        </p:tgtEl>
                                        <p:attrNameLst>
                                          <p:attrName>style.visibility</p:attrName>
                                        </p:attrNameLst>
                                      </p:cBhvr>
                                      <p:to>
                                        <p:strVal val="visible"/>
                                      </p:to>
                                    </p:set>
                                    <p:anim calcmode="lin" valueType="num">
                                      <p:cBhvr additive="base">
                                        <p:cTn id="7" dur="500" fill="hold"/>
                                        <p:tgtEl>
                                          <p:spTgt spid="376835"/>
                                        </p:tgtEl>
                                        <p:attrNameLst>
                                          <p:attrName>ppt_x</p:attrName>
                                        </p:attrNameLst>
                                      </p:cBhvr>
                                      <p:tavLst>
                                        <p:tav tm="0">
                                          <p:val>
                                            <p:strVal val="0-#ppt_w/2"/>
                                          </p:val>
                                        </p:tav>
                                        <p:tav tm="100000">
                                          <p:val>
                                            <p:strVal val="#ppt_x"/>
                                          </p:val>
                                        </p:tav>
                                      </p:tavLst>
                                    </p:anim>
                                    <p:anim calcmode="lin" valueType="num">
                                      <p:cBhvr additive="base">
                                        <p:cTn id="8" dur="500" fill="hold"/>
                                        <p:tgtEl>
                                          <p:spTgt spid="3768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835" grpId="0" autoUpdateAnimBg="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idx="4294967295"/>
          </p:nvPr>
        </p:nvSpPr>
        <p:spPr>
          <a:xfrm>
            <a:off x="457200" y="2514600"/>
            <a:ext cx="8305800" cy="1143000"/>
          </a:xfrm>
        </p:spPr>
        <p:txBody>
          <a:bodyPr/>
          <a:lstStyle/>
          <a:p>
            <a:pPr eaLnBrk="1" hangingPunct="1"/>
            <a:r>
              <a:rPr lang="en-US"/>
              <a:t>Complete Explanation</a:t>
            </a:r>
            <a:br>
              <a:rPr lang="en-US"/>
            </a:br>
            <a:r>
              <a:rPr lang="en-US"/>
              <a:t>of the</a:t>
            </a:r>
            <a:br>
              <a:rPr lang="en-US"/>
            </a:br>
            <a:r>
              <a:rPr lang="en-US"/>
              <a:t>Alkali Denaturation Titration Curve in terms of the</a:t>
            </a:r>
            <a:br>
              <a:rPr lang="en-US"/>
            </a:br>
            <a:r>
              <a:rPr lang="en-US" b="1"/>
              <a:t>TN</a:t>
            </a:r>
            <a:r>
              <a:rPr lang="en-US"/>
              <a:t> (</a:t>
            </a:r>
            <a:r>
              <a:rPr lang="en-US" b="1"/>
              <a:t>T</a:t>
            </a:r>
            <a:r>
              <a:rPr lang="en-US"/>
              <a:t>opologically </a:t>
            </a:r>
            <a:r>
              <a:rPr lang="en-US" b="1"/>
              <a:t>N</a:t>
            </a:r>
            <a:r>
              <a:rPr lang="en-US"/>
              <a:t>on-linked) Model</a:t>
            </a:r>
          </a:p>
        </p:txBody>
      </p:sp>
      <p:sp>
        <p:nvSpPr>
          <p:cNvPr id="200707" name="Text Box 3"/>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8000"/>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1731" name="Picture 4"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401413" name="slide_19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1733"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82" fill="hold"/>
                                        <p:tgtEl>
                                          <p:spTgt spid="4014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01413"/>
                </p:tgtEl>
              </p:cMediaNode>
            </p:audio>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Form names"/>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2755" name="Rush curve"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403461" name="Purple highlight"/>
          <p:cNvSpPr txBox="1">
            <a:spLocks noChangeArrowheads="1"/>
          </p:cNvSpPr>
          <p:nvPr/>
        </p:nvSpPr>
        <p:spPr bwMode="auto">
          <a:xfrm>
            <a:off x="5105400" y="2057400"/>
            <a:ext cx="3810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r>
              <a:rPr lang="en-US"/>
              <a:t> </a:t>
            </a:r>
          </a:p>
        </p:txBody>
      </p:sp>
      <p:pic>
        <p:nvPicPr>
          <p:cNvPr id="403462" name="slide_19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2758" name="Transit controls"/>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79" fill="hold"/>
                                        <p:tgtEl>
                                          <p:spTgt spid="403462"/>
                                        </p:tgtEl>
                                      </p:cBhvr>
                                    </p:cmd>
                                  </p:childTnLst>
                                </p:cTn>
                              </p:par>
                              <p:par>
                                <p:cTn id="7" presetID="2" presetClass="entr" presetSubtype="8" fill="hold" grpId="0" nodeType="withEffect">
                                  <p:stCondLst>
                                    <p:cond delay="1500"/>
                                  </p:stCondLst>
                                  <p:childTnLst>
                                    <p:set>
                                      <p:cBhvr>
                                        <p:cTn id="8" dur="1" fill="hold">
                                          <p:stCondLst>
                                            <p:cond delay="0"/>
                                          </p:stCondLst>
                                        </p:cTn>
                                        <p:tgtEl>
                                          <p:spTgt spid="403461"/>
                                        </p:tgtEl>
                                        <p:attrNameLst>
                                          <p:attrName>style.visibility</p:attrName>
                                        </p:attrNameLst>
                                      </p:cBhvr>
                                      <p:to>
                                        <p:strVal val="visible"/>
                                      </p:to>
                                    </p:set>
                                    <p:anim calcmode="lin" valueType="num">
                                      <p:cBhvr additive="base">
                                        <p:cTn id="9" dur="500" fill="hold"/>
                                        <p:tgtEl>
                                          <p:spTgt spid="403461"/>
                                        </p:tgtEl>
                                        <p:attrNameLst>
                                          <p:attrName>ppt_x</p:attrName>
                                        </p:attrNameLst>
                                      </p:cBhvr>
                                      <p:tavLst>
                                        <p:tav tm="0">
                                          <p:val>
                                            <p:strVal val="0-#ppt_w/2"/>
                                          </p:val>
                                        </p:tav>
                                        <p:tav tm="100000">
                                          <p:val>
                                            <p:strVal val="#ppt_x"/>
                                          </p:val>
                                        </p:tav>
                                      </p:tavLst>
                                    </p:anim>
                                    <p:anim calcmode="lin" valueType="num">
                                      <p:cBhvr additive="base">
                                        <p:cTn id="10" dur="500" fill="hold"/>
                                        <p:tgtEl>
                                          <p:spTgt spid="4034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403462"/>
                </p:tgtEl>
              </p:cMediaNode>
            </p:audio>
          </p:childTnLst>
        </p:cTn>
      </p:par>
    </p:tnLst>
    <p:bldLst>
      <p:bldP spid="403461"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1026"/>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3779" name="Picture 1027"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760836" name="slide_19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3781" name="Text Box 1029"/>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4="http://schemas.microsoft.com/office/powerpoint/2010/main">
    <mc:Choice Requires="p14">
      <p:transition p14:dur="0" advClick="0" advTm="16000"/>
    </mc:Choice>
    <mc:Fallback xmlns="">
      <p:transition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66" fill="hold"/>
                                        <p:tgtEl>
                                          <p:spTgt spid="7608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760836"/>
                </p:tgtEl>
              </p:cMediaNode>
            </p:audio>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4803"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04804" name="Text Box 5"/>
          <p:cNvSpPr txBox="1">
            <a:spLocks noChangeArrowheads="1"/>
          </p:cNvSpPr>
          <p:nvPr/>
        </p:nvSpPr>
        <p:spPr bwMode="auto">
          <a:xfrm>
            <a:off x="1371600" y="4038600"/>
            <a:ext cx="2057400" cy="623888"/>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400"/>
          </a:p>
          <a:p>
            <a:pPr>
              <a:spcBef>
                <a:spcPct val="50000"/>
              </a:spcBef>
            </a:pPr>
            <a:r>
              <a:rPr lang="en-US" sz="1400"/>
              <a:t> </a:t>
            </a:r>
          </a:p>
        </p:txBody>
      </p:sp>
      <p:sp>
        <p:nvSpPr>
          <p:cNvPr id="204805" name="Text Box 6"/>
          <p:cNvSpPr txBox="1">
            <a:spLocks noChangeArrowheads="1"/>
          </p:cNvSpPr>
          <p:nvPr/>
        </p:nvSpPr>
        <p:spPr bwMode="auto">
          <a:xfrm>
            <a:off x="2895600" y="2133600"/>
            <a:ext cx="4572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p>
        </p:txBody>
      </p:sp>
      <p:pic>
        <p:nvPicPr>
          <p:cNvPr id="405511" name="slide_19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4807" name="Text Box 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183" fill="hold"/>
                                        <p:tgtEl>
                                          <p:spTgt spid="4055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40551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rogram Files\Amira-3.1.1\data\nucleosome files\AAA FINAL STRUCTURE\Animations_notahelix\Picture Files\Planet of the Apes2A.jpg"/>
          <p:cNvPicPr>
            <a:picLocks noChangeAspect="1" noChangeArrowheads="1"/>
          </p:cNvPicPr>
          <p:nvPr/>
        </p:nvPicPr>
        <p:blipFill>
          <a:blip r:embed="rId6" cstate="print"/>
          <a:srcRect/>
          <a:stretch>
            <a:fillRect/>
          </a:stretch>
        </p:blipFill>
        <p:spPr bwMode="auto">
          <a:xfrm>
            <a:off x="457200" y="1828800"/>
            <a:ext cx="8226425" cy="3141663"/>
          </a:xfrm>
          <a:prstGeom prst="rect">
            <a:avLst/>
          </a:prstGeom>
          <a:noFill/>
          <a:ln w="9525">
            <a:noFill/>
            <a:miter lim="800000"/>
            <a:headEnd/>
            <a:tailEnd/>
          </a:ln>
        </p:spPr>
      </p:pic>
      <p:pic>
        <p:nvPicPr>
          <p:cNvPr id="17411" name="3BNA-black.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4114800" y="5029200"/>
            <a:ext cx="1727200" cy="1828800"/>
          </a:xfrm>
          <a:prstGeom prst="rect">
            <a:avLst/>
          </a:prstGeom>
          <a:noFill/>
          <a:ln w="9525">
            <a:noFill/>
            <a:miter lim="800000"/>
            <a:headEnd/>
            <a:tailEnd/>
          </a:ln>
        </p:spPr>
      </p:pic>
      <p:sp>
        <p:nvSpPr>
          <p:cNvPr id="17412" name="Text Box 4"/>
          <p:cNvSpPr txBox="1">
            <a:spLocks noChangeArrowheads="1"/>
          </p:cNvSpPr>
          <p:nvPr/>
        </p:nvSpPr>
        <p:spPr bwMode="auto">
          <a:xfrm>
            <a:off x="0" y="228600"/>
            <a:ext cx="9144000" cy="1311275"/>
          </a:xfrm>
          <a:prstGeom prst="rect">
            <a:avLst/>
          </a:prstGeom>
          <a:noFill/>
          <a:ln w="9525">
            <a:noFill/>
            <a:miter lim="800000"/>
            <a:headEnd/>
            <a:tailEnd/>
          </a:ln>
        </p:spPr>
        <p:txBody>
          <a:bodyPr>
            <a:spAutoFit/>
          </a:bodyPr>
          <a:lstStyle/>
          <a:p>
            <a:pPr algn="ctr">
              <a:spcBef>
                <a:spcPct val="50000"/>
              </a:spcBef>
            </a:pPr>
            <a:r>
              <a:rPr lang="en-US" sz="4000">
                <a:solidFill>
                  <a:srgbClr val="FFFFFF"/>
                </a:solidFill>
              </a:rPr>
              <a:t>The Science and History of Topologically Non-Linked (“TN”) DNA</a:t>
            </a:r>
          </a:p>
        </p:txBody>
      </p:sp>
    </p:spTree>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411"/>
                                        </p:tgtEl>
                                      </p:cBhvr>
                                    </p:cmd>
                                  </p:childTnLst>
                                </p:cTn>
                              </p:par>
                              <p:par>
                                <p:cTn id="7" presetID="2" presetClass="entr" presetSubtype="8" fill="hold" grpId="0" nodeType="withEffect">
                                  <p:stCondLst>
                                    <p:cond delay="0"/>
                                  </p:stCondLst>
                                  <p:childTnLst>
                                    <p:set>
                                      <p:cBhvr>
                                        <p:cTn id="8" dur="1" fill="hold">
                                          <p:stCondLst>
                                            <p:cond delay="0"/>
                                          </p:stCondLst>
                                        </p:cTn>
                                        <p:tgtEl>
                                          <p:spTgt spid="17412"/>
                                        </p:tgtEl>
                                        <p:attrNameLst>
                                          <p:attrName>style.visibility</p:attrName>
                                        </p:attrNameLst>
                                      </p:cBhvr>
                                      <p:to>
                                        <p:strVal val="visible"/>
                                      </p:to>
                                    </p:set>
                                    <p:anim calcmode="lin" valueType="num">
                                      <p:cBhvr additive="base">
                                        <p:cTn id="9" dur="500" fill="hold"/>
                                        <p:tgtEl>
                                          <p:spTgt spid="17412"/>
                                        </p:tgtEl>
                                        <p:attrNameLst>
                                          <p:attrName>ppt_x</p:attrName>
                                        </p:attrNameLst>
                                      </p:cBhvr>
                                      <p:tavLst>
                                        <p:tav tm="0">
                                          <p:val>
                                            <p:strVal val="0-#ppt_w/2"/>
                                          </p:val>
                                        </p:tav>
                                        <p:tav tm="100000">
                                          <p:val>
                                            <p:strVal val="#ppt_x"/>
                                          </p:val>
                                        </p:tav>
                                      </p:tavLst>
                                    </p:anim>
                                    <p:anim calcmode="lin" valueType="num">
                                      <p:cBhvr additive="base">
                                        <p:cTn id="10"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11" repeatCount="indefinite" fill="hold" display="0">
                  <p:stCondLst>
                    <p:cond delay="indefinite"/>
                  </p:stCondLst>
                  <p:endCondLst>
                    <p:cond evt="onPrev" delay="0">
                      <p:tgtEl>
                        <p:sldTgt/>
                      </p:tgtEl>
                    </p:cond>
                  </p:endCondLst>
                </p:cTn>
                <p:tgtEl>
                  <p:spTgt spid="17411"/>
                </p:tgtEl>
              </p:cMediaNode>
            </p:video>
            <p:seq concurrent="1" nextAc="seek">
              <p:cTn id="12" restart="whenNotActive" fill="hold" evtFilter="cancelBubble" nodeType="interactiveSeq">
                <p:stCondLst>
                  <p:cond evt="onClick" delay="0">
                    <p:tgtEl>
                      <p:spTgt spid="174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7411"/>
                                        </p:tgtEl>
                                      </p:cBhvr>
                                    </p:cmd>
                                  </p:childTnLst>
                                </p:cTn>
                              </p:par>
                            </p:childTnLst>
                          </p:cTn>
                        </p:par>
                      </p:childTnLst>
                    </p:cTn>
                  </p:par>
                </p:childTnLst>
              </p:cTn>
              <p:nextCondLst>
                <p:cond evt="onClick" delay="0">
                  <p:tgtEl>
                    <p:spTgt spid="17411"/>
                  </p:tgtEl>
                </p:cond>
              </p:nextCondLst>
            </p:seq>
          </p:childTnLst>
        </p:cTn>
      </p:par>
    </p:tnLst>
    <p:bldLst>
      <p:bldP spid="1741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DNA_topo_linkage.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4062413" y="2205038"/>
            <a:ext cx="1019175" cy="2447925"/>
          </a:xfrm>
          <a:prstGeom prst="rect">
            <a:avLst/>
          </a:prstGeom>
          <a:noFill/>
          <a:ln w="9525">
            <a:noFill/>
            <a:miter lim="800000"/>
            <a:headEnd/>
            <a:tailEnd/>
          </a:ln>
        </p:spPr>
      </p:pic>
      <p:pic>
        <p:nvPicPr>
          <p:cNvPr id="26627" name="slide_20.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228600" y="6324600"/>
            <a:ext cx="304800" cy="304800"/>
          </a:xfrm>
          <a:prstGeom prst="rect">
            <a:avLst/>
          </a:prstGeom>
          <a:noFill/>
          <a:ln w="9525">
            <a:noFill/>
            <a:miter lim="800000"/>
            <a:headEnd/>
            <a:tailEnd/>
          </a:ln>
        </p:spPr>
      </p:pic>
      <p:sp>
        <p:nvSpPr>
          <p:cNvPr id="21508"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67" fill="hold"/>
                                        <p:tgtEl>
                                          <p:spTgt spid="26627"/>
                                        </p:tgtEl>
                                      </p:cBhvr>
                                    </p:cmd>
                                  </p:childTnLst>
                                </p:cTn>
                              </p:par>
                            </p:childTnLst>
                          </p:cTn>
                        </p:par>
                        <p:par>
                          <p:cTn id="7" fill="hold">
                            <p:stCondLst>
                              <p:cond delay="14267"/>
                            </p:stCondLst>
                            <p:childTnLst>
                              <p:par>
                                <p:cTn id="8" presetID="1" presetClass="mediacall" presetSubtype="0" fill="hold" nodeType="afterEffect">
                                  <p:stCondLst>
                                    <p:cond delay="4000"/>
                                  </p:stCondLst>
                                  <p:childTnLst>
                                    <p:cmd type="call" cmd="playFrom(0.0)">
                                      <p:cBhvr>
                                        <p:cTn id="9" dur="1" fill="hold"/>
                                        <p:tgtEl>
                                          <p:spTgt spid="266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10" fill="hold" display="0">
                  <p:stCondLst>
                    <p:cond delay="indefinite"/>
                  </p:stCondLst>
                  <p:endCondLst>
                    <p:cond evt="onPrev" delay="0">
                      <p:tgtEl>
                        <p:sldTgt/>
                      </p:tgtEl>
                    </p:cond>
                    <p:cond evt="onStopAudio" delay="0">
                      <p:tgtEl>
                        <p:sldTgt/>
                      </p:tgtEl>
                    </p:cond>
                  </p:endCondLst>
                </p:cTn>
                <p:tgtEl>
                  <p:spTgt spid="26627"/>
                </p:tgtEl>
              </p:cMediaNode>
            </p:audio>
            <p:video>
              <p:cMediaNode>
                <p:cTn id="11" fill="hold" display="0">
                  <p:stCondLst>
                    <p:cond delay="indefinite"/>
                  </p:stCondLst>
                  <p:endCondLst>
                    <p:cond evt="onPrev" delay="0">
                      <p:tgtEl>
                        <p:sldTgt/>
                      </p:tgtEl>
                    </p:cond>
                  </p:endCondLst>
                </p:cTn>
                <p:tgtEl>
                  <p:spTgt spid="26626"/>
                </p:tgtEl>
              </p:cMediaNode>
            </p:video>
            <p:seq concurrent="1" nextAc="seek">
              <p:cTn id="12" restart="whenNotActive" fill="hold" evtFilter="cancelBubble" nodeType="interactiveSeq">
                <p:stCondLst>
                  <p:cond evt="onClick" delay="0">
                    <p:tgtEl>
                      <p:spTgt spid="2662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6626"/>
                                        </p:tgtEl>
                                      </p:cBhvr>
                                    </p:cmd>
                                  </p:childTnLst>
                                </p:cTn>
                              </p:par>
                            </p:childTnLst>
                          </p:cTn>
                        </p:par>
                      </p:childTnLst>
                    </p:cTn>
                  </p:par>
                </p:childTnLst>
              </p:cTn>
              <p:nextCondLst>
                <p:cond evt="onClick" delay="0">
                  <p:tgtEl>
                    <p:spTgt spid="26626"/>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 Box 3"/>
          <p:cNvSpPr txBox="1">
            <a:spLocks noChangeArrowheads="1"/>
          </p:cNvSpPr>
          <p:nvPr/>
        </p:nvSpPr>
        <p:spPr bwMode="auto">
          <a:xfrm>
            <a:off x="304800" y="4892675"/>
            <a:ext cx="8610600" cy="822325"/>
          </a:xfrm>
          <a:prstGeom prst="rect">
            <a:avLst/>
          </a:prstGeom>
          <a:noFill/>
          <a:ln w="9525">
            <a:noFill/>
            <a:miter lim="800000"/>
            <a:headEnd/>
            <a:tailEnd/>
          </a:ln>
        </p:spPr>
        <p:txBody>
          <a:bodyPr>
            <a:spAutoFit/>
          </a:bodyPr>
          <a:lstStyle/>
          <a:p>
            <a:pPr algn="ctr">
              <a:spcBef>
                <a:spcPct val="50000"/>
              </a:spcBef>
            </a:pPr>
            <a:r>
              <a:rPr lang="en-US"/>
              <a:t>Because of steric hindrance, there’s an upper limit on the maximum number of possible </a:t>
            </a:r>
            <a:r>
              <a:rPr lang="en-US" i="1"/>
              <a:t>super</a:t>
            </a:r>
            <a:r>
              <a:rPr lang="en-US"/>
              <a:t>helical turns.  </a:t>
            </a:r>
          </a:p>
        </p:txBody>
      </p:sp>
      <p:sp>
        <p:nvSpPr>
          <p:cNvPr id="205827" name="Text Box 4"/>
          <p:cNvSpPr txBox="1">
            <a:spLocks noChangeArrowheads="1"/>
          </p:cNvSpPr>
          <p:nvPr/>
        </p:nvSpPr>
        <p:spPr bwMode="auto">
          <a:xfrm>
            <a:off x="5105400" y="381000"/>
            <a:ext cx="1371600" cy="3743325"/>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205828" name="Picture 5" descr="C:\Program Files\Amira-3.1.1\data\nucleosome files\AAA FINAL STRUCTURE\Animations_notahelix\Picture Files\pauling_formation_X.jpg"/>
          <p:cNvPicPr>
            <a:picLocks noChangeAspect="1" noChangeArrowheads="1"/>
          </p:cNvPicPr>
          <p:nvPr/>
        </p:nvPicPr>
        <p:blipFill>
          <a:blip r:embed="rId5" cstate="print"/>
          <a:srcRect/>
          <a:stretch>
            <a:fillRect/>
          </a:stretch>
        </p:blipFill>
        <p:spPr bwMode="auto">
          <a:xfrm>
            <a:off x="1828800" y="800100"/>
            <a:ext cx="5486400" cy="3390900"/>
          </a:xfrm>
          <a:prstGeom prst="rect">
            <a:avLst/>
          </a:prstGeom>
          <a:noFill/>
          <a:ln w="9525">
            <a:noFill/>
            <a:miter lim="800000"/>
            <a:headEnd/>
            <a:tailEnd/>
          </a:ln>
        </p:spPr>
      </p:pic>
      <p:pic>
        <p:nvPicPr>
          <p:cNvPr id="456710" name="slide_20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5830" name="Text Box 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84" fill="hold"/>
                                        <p:tgtEl>
                                          <p:spTgt spid="4567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456710"/>
                </p:tgtEl>
              </p:cMediaNode>
            </p:audio>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2050"/>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6851" name="Picture 2051"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06852" name="Text Box 2052"/>
          <p:cNvSpPr txBox="1">
            <a:spLocks noChangeArrowheads="1"/>
          </p:cNvSpPr>
          <p:nvPr/>
        </p:nvSpPr>
        <p:spPr bwMode="auto">
          <a:xfrm>
            <a:off x="1371600" y="4038600"/>
            <a:ext cx="2057400" cy="623888"/>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400"/>
          </a:p>
          <a:p>
            <a:pPr>
              <a:spcBef>
                <a:spcPct val="50000"/>
              </a:spcBef>
            </a:pPr>
            <a:r>
              <a:rPr lang="en-US" sz="1400"/>
              <a:t> </a:t>
            </a:r>
          </a:p>
        </p:txBody>
      </p:sp>
      <p:sp>
        <p:nvSpPr>
          <p:cNvPr id="206853" name="Text Box 2053"/>
          <p:cNvSpPr txBox="1">
            <a:spLocks noChangeArrowheads="1"/>
          </p:cNvSpPr>
          <p:nvPr/>
        </p:nvSpPr>
        <p:spPr bwMode="auto">
          <a:xfrm>
            <a:off x="2895600" y="2133600"/>
            <a:ext cx="4572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p>
        </p:txBody>
      </p:sp>
      <p:pic>
        <p:nvPicPr>
          <p:cNvPr id="460806" name="slide_20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6855" name="Text Box 2055"/>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80" fill="hold"/>
                                        <p:tgtEl>
                                          <p:spTgt spid="46080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60806"/>
                </p:tgtEl>
              </p:cMediaNode>
            </p:audio>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07875"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07876" name="Text Box 4"/>
          <p:cNvSpPr txBox="1">
            <a:spLocks noChangeArrowheads="1"/>
          </p:cNvSpPr>
          <p:nvPr/>
        </p:nvSpPr>
        <p:spPr bwMode="auto">
          <a:xfrm>
            <a:off x="3505200" y="4038600"/>
            <a:ext cx="609600" cy="10699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600"/>
          </a:p>
          <a:p>
            <a:pPr>
              <a:spcBef>
                <a:spcPct val="50000"/>
              </a:spcBef>
            </a:pPr>
            <a:endParaRPr lang="en-US" sz="1600"/>
          </a:p>
          <a:p>
            <a:pPr>
              <a:spcBef>
                <a:spcPct val="50000"/>
              </a:spcBef>
            </a:pPr>
            <a:r>
              <a:rPr lang="en-US" sz="1600"/>
              <a:t> </a:t>
            </a:r>
          </a:p>
        </p:txBody>
      </p:sp>
      <p:sp>
        <p:nvSpPr>
          <p:cNvPr id="207877" name="Text Box 5"/>
          <p:cNvSpPr txBox="1">
            <a:spLocks noChangeArrowheads="1"/>
          </p:cNvSpPr>
          <p:nvPr/>
        </p:nvSpPr>
        <p:spPr bwMode="auto">
          <a:xfrm>
            <a:off x="3505200" y="2193925"/>
            <a:ext cx="7620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r>
              <a:rPr lang="en-US" sz="1600"/>
              <a:t> </a:t>
            </a:r>
            <a:endParaRPr lang="en-US" sz="2000"/>
          </a:p>
        </p:txBody>
      </p:sp>
      <p:pic>
        <p:nvPicPr>
          <p:cNvPr id="409606" name="slide_20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07879" name="Text Box 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09608" name="Line 8"/>
          <p:cNvSpPr>
            <a:spLocks noChangeShapeType="1"/>
          </p:cNvSpPr>
          <p:nvPr/>
        </p:nvSpPr>
        <p:spPr bwMode="auto">
          <a:xfrm flipV="1">
            <a:off x="3886200" y="5181600"/>
            <a:ext cx="0" cy="457200"/>
          </a:xfrm>
          <a:prstGeom prst="line">
            <a:avLst/>
          </a:prstGeom>
          <a:noFill/>
          <a:ln w="38100">
            <a:solidFill>
              <a:srgbClr val="FF0000"/>
            </a:solidFill>
            <a:round/>
            <a:headEnd/>
            <a:tailEnd type="triangle" w="med" len="med"/>
          </a:ln>
        </p:spPr>
        <p:txBody>
          <a:bodyPr/>
          <a:lstStyle/>
          <a:p>
            <a:endParaRPr lang="en-US"/>
          </a:p>
        </p:txBody>
      </p:sp>
    </p:spTree>
  </p:cSld>
  <p:clrMapOvr>
    <a:masterClrMapping/>
  </p:clrMapOvr>
  <p:transition advClick="0" advTm="6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859" fill="hold"/>
                                        <p:tgtEl>
                                          <p:spTgt spid="409606"/>
                                        </p:tgtEl>
                                      </p:cBhvr>
                                    </p:cmd>
                                  </p:childTnLst>
                                </p:cTn>
                              </p:par>
                              <p:par>
                                <p:cTn id="7" presetID="2" presetClass="entr" presetSubtype="8" fill="hold" grpId="0" nodeType="withEffect">
                                  <p:stCondLst>
                                    <p:cond delay="52000"/>
                                  </p:stCondLst>
                                  <p:childTnLst>
                                    <p:set>
                                      <p:cBhvr>
                                        <p:cTn id="8" dur="1" fill="hold">
                                          <p:stCondLst>
                                            <p:cond delay="0"/>
                                          </p:stCondLst>
                                        </p:cTn>
                                        <p:tgtEl>
                                          <p:spTgt spid="409608"/>
                                        </p:tgtEl>
                                        <p:attrNameLst>
                                          <p:attrName>style.visibility</p:attrName>
                                        </p:attrNameLst>
                                      </p:cBhvr>
                                      <p:to>
                                        <p:strVal val="visible"/>
                                      </p:to>
                                    </p:set>
                                    <p:anim calcmode="lin" valueType="num">
                                      <p:cBhvr additive="base">
                                        <p:cTn id="9" dur="500" fill="hold"/>
                                        <p:tgtEl>
                                          <p:spTgt spid="409608"/>
                                        </p:tgtEl>
                                        <p:attrNameLst>
                                          <p:attrName>ppt_x</p:attrName>
                                        </p:attrNameLst>
                                      </p:cBhvr>
                                      <p:tavLst>
                                        <p:tav tm="0">
                                          <p:val>
                                            <p:strVal val="0-#ppt_w/2"/>
                                          </p:val>
                                        </p:tav>
                                        <p:tav tm="100000">
                                          <p:val>
                                            <p:strVal val="#ppt_x"/>
                                          </p:val>
                                        </p:tav>
                                      </p:tavLst>
                                    </p:anim>
                                    <p:anim calcmode="lin" valueType="num">
                                      <p:cBhvr additive="base">
                                        <p:cTn id="10" dur="500" fill="hold"/>
                                        <p:tgtEl>
                                          <p:spTgt spid="4096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11" fill="hold" display="0">
                  <p:stCondLst>
                    <p:cond delay="indefinite"/>
                  </p:stCondLst>
                  <p:endCondLst>
                    <p:cond evt="onPrev" delay="0">
                      <p:tgtEl>
                        <p:sldTgt/>
                      </p:tgtEl>
                    </p:cond>
                    <p:cond evt="onStopAudio" delay="0">
                      <p:tgtEl>
                        <p:sldTgt/>
                      </p:tgtEl>
                    </p:cond>
                  </p:endCondLst>
                </p:cTn>
                <p:tgtEl>
                  <p:spTgt spid="409606"/>
                </p:tgtEl>
              </p:cMediaNode>
            </p:audio>
          </p:childTnLst>
        </p:cTn>
      </p:par>
    </p:tnLst>
    <p:bldLst>
      <p:bldP spid="409608"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idx="4294967295"/>
          </p:nvPr>
        </p:nvSpPr>
        <p:spPr>
          <a:xfrm>
            <a:off x="685800" y="2667000"/>
            <a:ext cx="7772400" cy="1143000"/>
          </a:xfrm>
          <a:ln>
            <a:solidFill>
              <a:schemeClr val="tx1"/>
            </a:solidFill>
          </a:ln>
        </p:spPr>
        <p:txBody>
          <a:bodyPr/>
          <a:lstStyle/>
          <a:p>
            <a:pPr eaLnBrk="1" hangingPunct="1"/>
            <a:r>
              <a:rPr lang="en-US"/>
              <a:t>The R</a:t>
            </a:r>
            <a:r>
              <a:rPr lang="en-US">
                <a:sym typeface="Wingdings" pitchFamily="2" charset="2"/>
              </a:rPr>
              <a:t>L Conversion</a:t>
            </a:r>
            <a:endParaRPr lang="en-US"/>
          </a:p>
        </p:txBody>
      </p:sp>
      <p:pic>
        <p:nvPicPr>
          <p:cNvPr id="428036" name="slide_20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08900" name="Text Box 5"/>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38" fill="hold"/>
                                        <p:tgtEl>
                                          <p:spTgt spid="4280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428036"/>
                </p:tgtEl>
              </p:cMediaNode>
            </p:audio>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6"/>
          <p:cNvSpPr txBox="1">
            <a:spLocks noChangeArrowheads="1"/>
          </p:cNvSpPr>
          <p:nvPr/>
        </p:nvSpPr>
        <p:spPr bwMode="auto">
          <a:xfrm>
            <a:off x="152400" y="0"/>
            <a:ext cx="8915400" cy="457200"/>
          </a:xfrm>
          <a:prstGeom prst="rect">
            <a:avLst/>
          </a:prstGeom>
          <a:noFill/>
          <a:ln w="9525">
            <a:noFill/>
            <a:miter lim="800000"/>
            <a:headEnd/>
            <a:tailEnd/>
          </a:ln>
        </p:spPr>
        <p:txBody>
          <a:bodyPr>
            <a:spAutoFit/>
          </a:bodyPr>
          <a:lstStyle/>
          <a:p>
            <a:pPr>
              <a:spcBef>
                <a:spcPct val="50000"/>
              </a:spcBef>
            </a:pPr>
            <a:r>
              <a:rPr lang="en-US"/>
              <a:t>1.  ORD spectrum  of DNA inverts in aqueous methanol:</a:t>
            </a:r>
          </a:p>
        </p:txBody>
      </p:sp>
      <p:sp>
        <p:nvSpPr>
          <p:cNvPr id="209923" name="Text Box 7"/>
          <p:cNvSpPr txBox="1">
            <a:spLocks noChangeArrowheads="1"/>
          </p:cNvSpPr>
          <p:nvPr/>
        </p:nvSpPr>
        <p:spPr bwMode="auto">
          <a:xfrm>
            <a:off x="152400" y="457200"/>
            <a:ext cx="8839200" cy="641350"/>
          </a:xfrm>
          <a:prstGeom prst="rect">
            <a:avLst/>
          </a:prstGeom>
          <a:noFill/>
          <a:ln w="9525">
            <a:noFill/>
            <a:miter lim="800000"/>
            <a:headEnd/>
            <a:tailEnd/>
          </a:ln>
        </p:spPr>
        <p:txBody>
          <a:bodyPr>
            <a:spAutoFit/>
          </a:bodyPr>
          <a:lstStyle/>
          <a:p>
            <a:pPr>
              <a:spcBef>
                <a:spcPct val="50000"/>
              </a:spcBef>
            </a:pPr>
            <a:r>
              <a:rPr lang="en-US" sz="1800">
                <a:cs typeface="Arial" charset="0"/>
              </a:rPr>
              <a:t>Travers, F., A.M. Michelson and P. Douzou (1970).  Conformational changes of nucleic acids in methanol-water solutions at low temperature.  Biochim Biophys Acta 217, 1-6.</a:t>
            </a:r>
          </a:p>
        </p:txBody>
      </p:sp>
      <p:sp>
        <p:nvSpPr>
          <p:cNvPr id="209924" name="Text Box 9"/>
          <p:cNvSpPr txBox="1">
            <a:spLocks noChangeArrowheads="1"/>
          </p:cNvSpPr>
          <p:nvPr/>
        </p:nvSpPr>
        <p:spPr bwMode="auto">
          <a:xfrm>
            <a:off x="152400" y="13716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2.  CD spectrum of DNA inverts at high salt concentration:</a:t>
            </a:r>
          </a:p>
        </p:txBody>
      </p:sp>
      <p:sp>
        <p:nvSpPr>
          <p:cNvPr id="209925" name="Text Box 11"/>
          <p:cNvSpPr txBox="1">
            <a:spLocks noChangeArrowheads="1"/>
          </p:cNvSpPr>
          <p:nvPr/>
        </p:nvSpPr>
        <p:spPr bwMode="auto">
          <a:xfrm>
            <a:off x="152400" y="1828800"/>
            <a:ext cx="8839200" cy="946150"/>
          </a:xfrm>
          <a:prstGeom prst="rect">
            <a:avLst/>
          </a:prstGeom>
          <a:noFill/>
          <a:ln w="9525">
            <a:noFill/>
            <a:miter lim="800000"/>
            <a:headEnd/>
            <a:tailEnd/>
          </a:ln>
        </p:spPr>
        <p:txBody>
          <a:bodyPr>
            <a:spAutoFit/>
          </a:bodyPr>
          <a:lstStyle/>
          <a:p>
            <a:pPr algn="just">
              <a:spcBef>
                <a:spcPct val="50000"/>
              </a:spcBef>
            </a:pPr>
            <a:r>
              <a:rPr lang="en-US">
                <a:cs typeface="Arial" charset="0"/>
              </a:rPr>
              <a:t> </a:t>
            </a:r>
            <a:r>
              <a:rPr lang="en-US" sz="1600">
                <a:cs typeface="Arial" charset="0"/>
              </a:rPr>
              <a:t>Zimmer, C. and G. Luck (1974).  Conformation and reactivity of DNA.  IV.  Circular dichroism studies of salt-induced conformational changes of DNAs of different base composition.  Biochim. Biophys. Acta 361, 11-32.</a:t>
            </a:r>
          </a:p>
        </p:txBody>
      </p:sp>
      <p:sp>
        <p:nvSpPr>
          <p:cNvPr id="209926" name="Text Box 12"/>
          <p:cNvSpPr txBox="1">
            <a:spLocks noChangeArrowheads="1"/>
          </p:cNvSpPr>
          <p:nvPr/>
        </p:nvSpPr>
        <p:spPr bwMode="auto">
          <a:xfrm>
            <a:off x="152400" y="30480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3.  CD spectrum inverts in presence of mitomycin C:</a:t>
            </a:r>
          </a:p>
        </p:txBody>
      </p:sp>
      <p:sp>
        <p:nvSpPr>
          <p:cNvPr id="209927" name="Text Box 13"/>
          <p:cNvSpPr txBox="1">
            <a:spLocks noChangeArrowheads="1"/>
          </p:cNvSpPr>
          <p:nvPr/>
        </p:nvSpPr>
        <p:spPr bwMode="auto">
          <a:xfrm>
            <a:off x="152400" y="3473450"/>
            <a:ext cx="8839200" cy="581025"/>
          </a:xfrm>
          <a:prstGeom prst="rect">
            <a:avLst/>
          </a:prstGeom>
          <a:noFill/>
          <a:ln w="9525">
            <a:noFill/>
            <a:miter lim="800000"/>
            <a:headEnd/>
            <a:tailEnd/>
          </a:ln>
        </p:spPr>
        <p:txBody>
          <a:bodyPr>
            <a:spAutoFit/>
          </a:bodyPr>
          <a:lstStyle/>
          <a:p>
            <a:pPr algn="just">
              <a:spcBef>
                <a:spcPct val="50000"/>
              </a:spcBef>
            </a:pPr>
            <a:r>
              <a:rPr lang="en-US" sz="1600">
                <a:cs typeface="Arial" charset="0"/>
              </a:rPr>
              <a:t>Mercado, C.M. and M. Tomasz (1977).  Circular dichroism of mitomycin-DNA complexes.  Evidence for a conformational change in DNA.  Biochemistry 16, 2040-2046.</a:t>
            </a:r>
          </a:p>
        </p:txBody>
      </p:sp>
      <p:sp>
        <p:nvSpPr>
          <p:cNvPr id="209928" name="Text Box 14"/>
          <p:cNvSpPr txBox="1">
            <a:spLocks noChangeArrowheads="1"/>
          </p:cNvSpPr>
          <p:nvPr/>
        </p:nvSpPr>
        <p:spPr bwMode="auto">
          <a:xfrm>
            <a:off x="152400" y="4343400"/>
            <a:ext cx="8915400" cy="822325"/>
          </a:xfrm>
          <a:prstGeom prst="rect">
            <a:avLst/>
          </a:prstGeom>
          <a:noFill/>
          <a:ln w="9525">
            <a:noFill/>
            <a:miter lim="800000"/>
            <a:headEnd/>
            <a:tailEnd/>
          </a:ln>
        </p:spPr>
        <p:txBody>
          <a:bodyPr>
            <a:spAutoFit/>
          </a:bodyPr>
          <a:lstStyle/>
          <a:p>
            <a:pPr>
              <a:spcBef>
                <a:spcPct val="50000"/>
              </a:spcBef>
            </a:pPr>
            <a:r>
              <a:rPr lang="en-US">
                <a:cs typeface="Arial" charset="0"/>
              </a:rPr>
              <a:t>4.  X-ray crystallography of synthetic co-polymer with inverted CD spectrum reveals LH helix:</a:t>
            </a:r>
          </a:p>
        </p:txBody>
      </p:sp>
      <p:sp>
        <p:nvSpPr>
          <p:cNvPr id="209929" name="Text Box 15"/>
          <p:cNvSpPr txBox="1">
            <a:spLocks noChangeArrowheads="1"/>
          </p:cNvSpPr>
          <p:nvPr/>
        </p:nvSpPr>
        <p:spPr bwMode="auto">
          <a:xfrm>
            <a:off x="152400" y="5133975"/>
            <a:ext cx="8839200" cy="1681163"/>
          </a:xfrm>
          <a:prstGeom prst="rect">
            <a:avLst/>
          </a:prstGeom>
          <a:noFill/>
          <a:ln w="9525">
            <a:noFill/>
            <a:miter lim="800000"/>
            <a:headEnd/>
            <a:tailEnd/>
          </a:ln>
        </p:spPr>
        <p:txBody>
          <a:bodyPr>
            <a:spAutoFit/>
          </a:bodyPr>
          <a:lstStyle/>
          <a:p>
            <a:pPr algn="just">
              <a:spcBef>
                <a:spcPct val="50000"/>
              </a:spcBef>
            </a:pPr>
            <a:r>
              <a:rPr lang="en-US" sz="1600">
                <a:cs typeface="Arial" charset="0"/>
              </a:rPr>
              <a:t>Mitsui, Y., R. Langridge, B.E. Shortle, C.R. Cantor, R.C. Grant, M. Kodama, and R.D. Wells (1970).  Physical and enzymatic studies on poly d(I-C).poly d(I-C), an unusual double-helical DNA.  Nature 228, 1166-1169. </a:t>
            </a:r>
          </a:p>
          <a:p>
            <a:pPr algn="just">
              <a:spcBef>
                <a:spcPct val="50000"/>
              </a:spcBef>
            </a:pPr>
            <a:r>
              <a:rPr lang="en-US" sz="1600">
                <a:cs typeface="Arial" charset="0"/>
              </a:rPr>
              <a:t>Wang, A.H.J., G.J. Quigley, F.J. Kolpak, J.L. Crawford, J.H. Van Boom, G. Van Der Marel and A. Rich (1979).  Molecular structure of a left-handed double helical DNA fragment at atomic resolution.  Nature 282, 680-686.</a:t>
            </a:r>
          </a:p>
        </p:txBody>
      </p:sp>
      <p:pic>
        <p:nvPicPr>
          <p:cNvPr id="429072" name="slide_20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78" fill="hold"/>
                                        <p:tgtEl>
                                          <p:spTgt spid="4290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429072"/>
                </p:tgtEl>
              </p:cMediaNode>
            </p:audio>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Box 2"/>
          <p:cNvSpPr txBox="1">
            <a:spLocks noChangeArrowheads="1"/>
          </p:cNvSpPr>
          <p:nvPr/>
        </p:nvSpPr>
        <p:spPr bwMode="auto">
          <a:xfrm>
            <a:off x="152400" y="0"/>
            <a:ext cx="8915400" cy="457200"/>
          </a:xfrm>
          <a:prstGeom prst="rect">
            <a:avLst/>
          </a:prstGeom>
          <a:noFill/>
          <a:ln w="9525">
            <a:noFill/>
            <a:miter lim="800000"/>
            <a:headEnd/>
            <a:tailEnd/>
          </a:ln>
        </p:spPr>
        <p:txBody>
          <a:bodyPr>
            <a:spAutoFit/>
          </a:bodyPr>
          <a:lstStyle/>
          <a:p>
            <a:pPr>
              <a:spcBef>
                <a:spcPct val="50000"/>
              </a:spcBef>
            </a:pPr>
            <a:r>
              <a:rPr lang="en-US">
                <a:solidFill>
                  <a:srgbClr val="FF00FF"/>
                </a:solidFill>
              </a:rPr>
              <a:t>1.  ORD spectrum  of DNA inverts in aqueous methanol:</a:t>
            </a:r>
          </a:p>
        </p:txBody>
      </p:sp>
      <p:sp>
        <p:nvSpPr>
          <p:cNvPr id="210947" name="Text Box 3"/>
          <p:cNvSpPr txBox="1">
            <a:spLocks noChangeArrowheads="1"/>
          </p:cNvSpPr>
          <p:nvPr/>
        </p:nvSpPr>
        <p:spPr bwMode="auto">
          <a:xfrm>
            <a:off x="152400" y="457200"/>
            <a:ext cx="8839200" cy="641350"/>
          </a:xfrm>
          <a:prstGeom prst="rect">
            <a:avLst/>
          </a:prstGeom>
          <a:noFill/>
          <a:ln w="9525">
            <a:noFill/>
            <a:miter lim="800000"/>
            <a:headEnd/>
            <a:tailEnd/>
          </a:ln>
        </p:spPr>
        <p:txBody>
          <a:bodyPr>
            <a:spAutoFit/>
          </a:bodyPr>
          <a:lstStyle/>
          <a:p>
            <a:pPr>
              <a:spcBef>
                <a:spcPct val="50000"/>
              </a:spcBef>
            </a:pPr>
            <a:r>
              <a:rPr lang="en-US" sz="1800">
                <a:solidFill>
                  <a:srgbClr val="FF00FF"/>
                </a:solidFill>
                <a:cs typeface="Arial" charset="0"/>
              </a:rPr>
              <a:t>Travers, F., A.M. Michelson and P. Douzou (1970).  Conformational changes of nucleic acids in methanol-water solutions at low temperature.  Biochim Biophys Acta 217, 1-6.</a:t>
            </a:r>
          </a:p>
        </p:txBody>
      </p:sp>
      <p:sp>
        <p:nvSpPr>
          <p:cNvPr id="210948" name="Text Box 4"/>
          <p:cNvSpPr txBox="1">
            <a:spLocks noChangeArrowheads="1"/>
          </p:cNvSpPr>
          <p:nvPr/>
        </p:nvSpPr>
        <p:spPr bwMode="auto">
          <a:xfrm>
            <a:off x="152400" y="13716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2.  CD spectrum of DNA inverts at high salt concentration:</a:t>
            </a:r>
          </a:p>
        </p:txBody>
      </p:sp>
      <p:sp>
        <p:nvSpPr>
          <p:cNvPr id="210949" name="Text Box 5"/>
          <p:cNvSpPr txBox="1">
            <a:spLocks noChangeArrowheads="1"/>
          </p:cNvSpPr>
          <p:nvPr/>
        </p:nvSpPr>
        <p:spPr bwMode="auto">
          <a:xfrm>
            <a:off x="152400" y="1828800"/>
            <a:ext cx="8839200" cy="946150"/>
          </a:xfrm>
          <a:prstGeom prst="rect">
            <a:avLst/>
          </a:prstGeom>
          <a:noFill/>
          <a:ln w="9525">
            <a:noFill/>
            <a:miter lim="800000"/>
            <a:headEnd/>
            <a:tailEnd/>
          </a:ln>
        </p:spPr>
        <p:txBody>
          <a:bodyPr>
            <a:spAutoFit/>
          </a:bodyPr>
          <a:lstStyle/>
          <a:p>
            <a:pPr algn="just">
              <a:spcBef>
                <a:spcPct val="50000"/>
              </a:spcBef>
            </a:pPr>
            <a:r>
              <a:rPr lang="en-US">
                <a:cs typeface="Arial" charset="0"/>
              </a:rPr>
              <a:t> </a:t>
            </a:r>
            <a:r>
              <a:rPr lang="en-US" sz="1600">
                <a:cs typeface="Arial" charset="0"/>
              </a:rPr>
              <a:t>Zimmer, C. and G. Luck (1974).  Conformation and reactivity of DNA.  IV.  Circular dichroism studies of salt-induced conformational changes of DNAs of different base composition.  Biochim. Biophys. Acta 361, 11-32.</a:t>
            </a:r>
          </a:p>
        </p:txBody>
      </p:sp>
      <p:sp>
        <p:nvSpPr>
          <p:cNvPr id="210950" name="Text Box 6"/>
          <p:cNvSpPr txBox="1">
            <a:spLocks noChangeArrowheads="1"/>
          </p:cNvSpPr>
          <p:nvPr/>
        </p:nvSpPr>
        <p:spPr bwMode="auto">
          <a:xfrm>
            <a:off x="152400" y="30480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3.  CD spectrum inverts in presence of mitomycin C:</a:t>
            </a:r>
          </a:p>
        </p:txBody>
      </p:sp>
      <p:sp>
        <p:nvSpPr>
          <p:cNvPr id="210951" name="Text Box 7"/>
          <p:cNvSpPr txBox="1">
            <a:spLocks noChangeArrowheads="1"/>
          </p:cNvSpPr>
          <p:nvPr/>
        </p:nvSpPr>
        <p:spPr bwMode="auto">
          <a:xfrm>
            <a:off x="152400" y="3473450"/>
            <a:ext cx="8839200" cy="581025"/>
          </a:xfrm>
          <a:prstGeom prst="rect">
            <a:avLst/>
          </a:prstGeom>
          <a:noFill/>
          <a:ln w="9525">
            <a:noFill/>
            <a:miter lim="800000"/>
            <a:headEnd/>
            <a:tailEnd/>
          </a:ln>
        </p:spPr>
        <p:txBody>
          <a:bodyPr>
            <a:spAutoFit/>
          </a:bodyPr>
          <a:lstStyle/>
          <a:p>
            <a:pPr algn="just">
              <a:spcBef>
                <a:spcPct val="50000"/>
              </a:spcBef>
            </a:pPr>
            <a:r>
              <a:rPr lang="en-US" sz="1600">
                <a:cs typeface="Arial" charset="0"/>
              </a:rPr>
              <a:t>Mercado, C.M. and M. Tomasz (1977).  Circular dichroism of mitomycin-DNA complexes.  Evidence for a conformational change in DNA.  Biochemistry 16, 2040-2046.</a:t>
            </a:r>
          </a:p>
        </p:txBody>
      </p:sp>
      <p:sp>
        <p:nvSpPr>
          <p:cNvPr id="210952" name="Text Box 8"/>
          <p:cNvSpPr txBox="1">
            <a:spLocks noChangeArrowheads="1"/>
          </p:cNvSpPr>
          <p:nvPr/>
        </p:nvSpPr>
        <p:spPr bwMode="auto">
          <a:xfrm>
            <a:off x="152400" y="4343400"/>
            <a:ext cx="8915400" cy="822325"/>
          </a:xfrm>
          <a:prstGeom prst="rect">
            <a:avLst/>
          </a:prstGeom>
          <a:noFill/>
          <a:ln w="9525">
            <a:noFill/>
            <a:miter lim="800000"/>
            <a:headEnd/>
            <a:tailEnd/>
          </a:ln>
        </p:spPr>
        <p:txBody>
          <a:bodyPr>
            <a:spAutoFit/>
          </a:bodyPr>
          <a:lstStyle/>
          <a:p>
            <a:pPr>
              <a:spcBef>
                <a:spcPct val="50000"/>
              </a:spcBef>
            </a:pPr>
            <a:r>
              <a:rPr lang="en-US">
                <a:cs typeface="Arial" charset="0"/>
              </a:rPr>
              <a:t>4.  X-ray crystallography of synthetic co-polymer with inverted CD spectrum reveals LH helix:</a:t>
            </a:r>
          </a:p>
        </p:txBody>
      </p:sp>
      <p:sp>
        <p:nvSpPr>
          <p:cNvPr id="210953" name="Text Box 9"/>
          <p:cNvSpPr txBox="1">
            <a:spLocks noChangeArrowheads="1"/>
          </p:cNvSpPr>
          <p:nvPr/>
        </p:nvSpPr>
        <p:spPr bwMode="auto">
          <a:xfrm>
            <a:off x="152400" y="5133975"/>
            <a:ext cx="8839200" cy="1681163"/>
          </a:xfrm>
          <a:prstGeom prst="rect">
            <a:avLst/>
          </a:prstGeom>
          <a:noFill/>
          <a:ln w="9525">
            <a:noFill/>
            <a:miter lim="800000"/>
            <a:headEnd/>
            <a:tailEnd/>
          </a:ln>
        </p:spPr>
        <p:txBody>
          <a:bodyPr>
            <a:spAutoFit/>
          </a:bodyPr>
          <a:lstStyle/>
          <a:p>
            <a:pPr algn="just">
              <a:spcBef>
                <a:spcPct val="50000"/>
              </a:spcBef>
            </a:pPr>
            <a:r>
              <a:rPr lang="en-US" sz="1600">
                <a:cs typeface="Arial" charset="0"/>
              </a:rPr>
              <a:t>Mitsui, Y., R. Langridge, B.E. Shortle, C.R. Cantor, R.C. Grant, M. Kodama, and R.D. Wells (1970).  Physical and enzymatic studies on poly d(I-C).poly d(I-C), an unusual double-helical DNA.  Nature 228, 1166-1169. </a:t>
            </a:r>
          </a:p>
          <a:p>
            <a:pPr algn="just">
              <a:spcBef>
                <a:spcPct val="50000"/>
              </a:spcBef>
            </a:pPr>
            <a:r>
              <a:rPr lang="en-US" sz="1600">
                <a:cs typeface="Arial" charset="0"/>
              </a:rPr>
              <a:t>Wang, A.H.J., G.J. Quigley, F.J. Kolpak, J.L. Crawford, J.H. Van Boom, G. Van Der Marel and A. Rich (1979).  Molecular structure of a left-handed double helical DNA fragment at atomic resolution.  Nature 282, 680-686.</a:t>
            </a:r>
          </a:p>
        </p:txBody>
      </p:sp>
      <p:pic>
        <p:nvPicPr>
          <p:cNvPr id="431114" name="slide_20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Click="0" advTm="2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49" fill="hold"/>
                                        <p:tgtEl>
                                          <p:spTgt spid="4311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31114"/>
                </p:tgtEl>
              </p:cMediaNode>
            </p:audio>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 Box 2"/>
          <p:cNvSpPr txBox="1">
            <a:spLocks noChangeArrowheads="1"/>
          </p:cNvSpPr>
          <p:nvPr/>
        </p:nvSpPr>
        <p:spPr bwMode="auto">
          <a:xfrm>
            <a:off x="152400" y="0"/>
            <a:ext cx="8915400" cy="457200"/>
          </a:xfrm>
          <a:prstGeom prst="rect">
            <a:avLst/>
          </a:prstGeom>
          <a:noFill/>
          <a:ln w="9525">
            <a:noFill/>
            <a:miter lim="800000"/>
            <a:headEnd/>
            <a:tailEnd/>
          </a:ln>
        </p:spPr>
        <p:txBody>
          <a:bodyPr>
            <a:spAutoFit/>
          </a:bodyPr>
          <a:lstStyle/>
          <a:p>
            <a:pPr>
              <a:spcBef>
                <a:spcPct val="50000"/>
              </a:spcBef>
            </a:pPr>
            <a:r>
              <a:rPr lang="en-US"/>
              <a:t>1.  ORD spectrum  of DNA inverts in aqueous methanol:</a:t>
            </a:r>
          </a:p>
        </p:txBody>
      </p:sp>
      <p:sp>
        <p:nvSpPr>
          <p:cNvPr id="211971" name="Text Box 3"/>
          <p:cNvSpPr txBox="1">
            <a:spLocks noChangeArrowheads="1"/>
          </p:cNvSpPr>
          <p:nvPr/>
        </p:nvSpPr>
        <p:spPr bwMode="auto">
          <a:xfrm>
            <a:off x="152400" y="457200"/>
            <a:ext cx="8839200" cy="641350"/>
          </a:xfrm>
          <a:prstGeom prst="rect">
            <a:avLst/>
          </a:prstGeom>
          <a:noFill/>
          <a:ln w="9525">
            <a:noFill/>
            <a:miter lim="800000"/>
            <a:headEnd/>
            <a:tailEnd/>
          </a:ln>
        </p:spPr>
        <p:txBody>
          <a:bodyPr>
            <a:spAutoFit/>
          </a:bodyPr>
          <a:lstStyle/>
          <a:p>
            <a:pPr>
              <a:spcBef>
                <a:spcPct val="50000"/>
              </a:spcBef>
            </a:pPr>
            <a:r>
              <a:rPr lang="en-US" sz="1800">
                <a:cs typeface="Arial" charset="0"/>
              </a:rPr>
              <a:t>Travers, F., A.M. Michelson and P. Douzou (1970).  Conformational changes of nucleic acids in methanol-water solutions at low temperature.  Biochim Biophys Acta 217, 1-6.</a:t>
            </a:r>
          </a:p>
        </p:txBody>
      </p:sp>
      <p:sp>
        <p:nvSpPr>
          <p:cNvPr id="211972" name="Text Box 4"/>
          <p:cNvSpPr txBox="1">
            <a:spLocks noChangeArrowheads="1"/>
          </p:cNvSpPr>
          <p:nvPr/>
        </p:nvSpPr>
        <p:spPr bwMode="auto">
          <a:xfrm>
            <a:off x="152400" y="1371600"/>
            <a:ext cx="8915400" cy="457200"/>
          </a:xfrm>
          <a:prstGeom prst="rect">
            <a:avLst/>
          </a:prstGeom>
          <a:noFill/>
          <a:ln w="9525">
            <a:noFill/>
            <a:miter lim="800000"/>
            <a:headEnd/>
            <a:tailEnd/>
          </a:ln>
        </p:spPr>
        <p:txBody>
          <a:bodyPr>
            <a:spAutoFit/>
          </a:bodyPr>
          <a:lstStyle/>
          <a:p>
            <a:pPr>
              <a:spcBef>
                <a:spcPct val="50000"/>
              </a:spcBef>
            </a:pPr>
            <a:r>
              <a:rPr lang="en-US">
                <a:solidFill>
                  <a:srgbClr val="FF00FF"/>
                </a:solidFill>
                <a:cs typeface="Arial" charset="0"/>
              </a:rPr>
              <a:t>2.  CD spectrum of DNA inverts at high salt concentration:</a:t>
            </a:r>
          </a:p>
        </p:txBody>
      </p:sp>
      <p:sp>
        <p:nvSpPr>
          <p:cNvPr id="211973" name="Text Box 5"/>
          <p:cNvSpPr txBox="1">
            <a:spLocks noChangeArrowheads="1"/>
          </p:cNvSpPr>
          <p:nvPr/>
        </p:nvSpPr>
        <p:spPr bwMode="auto">
          <a:xfrm>
            <a:off x="152400" y="1828800"/>
            <a:ext cx="8839200" cy="946150"/>
          </a:xfrm>
          <a:prstGeom prst="rect">
            <a:avLst/>
          </a:prstGeom>
          <a:noFill/>
          <a:ln w="9525">
            <a:noFill/>
            <a:miter lim="800000"/>
            <a:headEnd/>
            <a:tailEnd/>
          </a:ln>
        </p:spPr>
        <p:txBody>
          <a:bodyPr>
            <a:spAutoFit/>
          </a:bodyPr>
          <a:lstStyle/>
          <a:p>
            <a:pPr algn="just">
              <a:spcBef>
                <a:spcPct val="50000"/>
              </a:spcBef>
            </a:pPr>
            <a:r>
              <a:rPr lang="en-US">
                <a:solidFill>
                  <a:srgbClr val="FF00FF"/>
                </a:solidFill>
                <a:cs typeface="Arial" charset="0"/>
              </a:rPr>
              <a:t> </a:t>
            </a:r>
            <a:r>
              <a:rPr lang="en-US" sz="1600">
                <a:solidFill>
                  <a:srgbClr val="FF00FF"/>
                </a:solidFill>
                <a:cs typeface="Arial" charset="0"/>
              </a:rPr>
              <a:t>Zimmer, C. and G. Luck (1974).  Conformation and reactivity of DNA.  IV.  Circular dichroism studies of salt-induced conformational changes of DNAs of different base composition.  Biochim. Biophys. Acta 361, 11-32.</a:t>
            </a:r>
          </a:p>
        </p:txBody>
      </p:sp>
      <p:sp>
        <p:nvSpPr>
          <p:cNvPr id="211974" name="Text Box 6"/>
          <p:cNvSpPr txBox="1">
            <a:spLocks noChangeArrowheads="1"/>
          </p:cNvSpPr>
          <p:nvPr/>
        </p:nvSpPr>
        <p:spPr bwMode="auto">
          <a:xfrm>
            <a:off x="152400" y="30480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3.  CD spectrum inverts in presence of mitomycin C:</a:t>
            </a:r>
          </a:p>
        </p:txBody>
      </p:sp>
      <p:sp>
        <p:nvSpPr>
          <p:cNvPr id="211975" name="Text Box 7"/>
          <p:cNvSpPr txBox="1">
            <a:spLocks noChangeArrowheads="1"/>
          </p:cNvSpPr>
          <p:nvPr/>
        </p:nvSpPr>
        <p:spPr bwMode="auto">
          <a:xfrm>
            <a:off x="152400" y="3473450"/>
            <a:ext cx="8839200" cy="581025"/>
          </a:xfrm>
          <a:prstGeom prst="rect">
            <a:avLst/>
          </a:prstGeom>
          <a:noFill/>
          <a:ln w="9525">
            <a:noFill/>
            <a:miter lim="800000"/>
            <a:headEnd/>
            <a:tailEnd/>
          </a:ln>
        </p:spPr>
        <p:txBody>
          <a:bodyPr>
            <a:spAutoFit/>
          </a:bodyPr>
          <a:lstStyle/>
          <a:p>
            <a:pPr algn="just">
              <a:spcBef>
                <a:spcPct val="50000"/>
              </a:spcBef>
            </a:pPr>
            <a:r>
              <a:rPr lang="en-US" sz="1600">
                <a:cs typeface="Arial" charset="0"/>
              </a:rPr>
              <a:t>Mercado, C.M. and M. Tomasz (1977).  Circular dichroism of mitomycin-DNA complexes.  Evidence for a conformational change in DNA.  Biochemistry 16, 2040-2046.</a:t>
            </a:r>
          </a:p>
        </p:txBody>
      </p:sp>
      <p:sp>
        <p:nvSpPr>
          <p:cNvPr id="211976" name="Text Box 8"/>
          <p:cNvSpPr txBox="1">
            <a:spLocks noChangeArrowheads="1"/>
          </p:cNvSpPr>
          <p:nvPr/>
        </p:nvSpPr>
        <p:spPr bwMode="auto">
          <a:xfrm>
            <a:off x="152400" y="4343400"/>
            <a:ext cx="8915400" cy="822325"/>
          </a:xfrm>
          <a:prstGeom prst="rect">
            <a:avLst/>
          </a:prstGeom>
          <a:noFill/>
          <a:ln w="9525">
            <a:noFill/>
            <a:miter lim="800000"/>
            <a:headEnd/>
            <a:tailEnd/>
          </a:ln>
        </p:spPr>
        <p:txBody>
          <a:bodyPr>
            <a:spAutoFit/>
          </a:bodyPr>
          <a:lstStyle/>
          <a:p>
            <a:pPr>
              <a:spcBef>
                <a:spcPct val="50000"/>
              </a:spcBef>
            </a:pPr>
            <a:r>
              <a:rPr lang="en-US">
                <a:cs typeface="Arial" charset="0"/>
              </a:rPr>
              <a:t>4.  X-ray crystallography of synthetic co-polymer with inverted CD spectrum reveals LH helix:</a:t>
            </a:r>
          </a:p>
        </p:txBody>
      </p:sp>
      <p:sp>
        <p:nvSpPr>
          <p:cNvPr id="211977" name="Text Box 9"/>
          <p:cNvSpPr txBox="1">
            <a:spLocks noChangeArrowheads="1"/>
          </p:cNvSpPr>
          <p:nvPr/>
        </p:nvSpPr>
        <p:spPr bwMode="auto">
          <a:xfrm>
            <a:off x="152400" y="5133975"/>
            <a:ext cx="8839200" cy="1681163"/>
          </a:xfrm>
          <a:prstGeom prst="rect">
            <a:avLst/>
          </a:prstGeom>
          <a:noFill/>
          <a:ln w="9525">
            <a:noFill/>
            <a:miter lim="800000"/>
            <a:headEnd/>
            <a:tailEnd/>
          </a:ln>
        </p:spPr>
        <p:txBody>
          <a:bodyPr>
            <a:spAutoFit/>
          </a:bodyPr>
          <a:lstStyle/>
          <a:p>
            <a:pPr algn="just">
              <a:spcBef>
                <a:spcPct val="50000"/>
              </a:spcBef>
            </a:pPr>
            <a:r>
              <a:rPr lang="en-US" sz="1600">
                <a:cs typeface="Arial" charset="0"/>
              </a:rPr>
              <a:t>Mitsui, Y., R. Langridge, B.E. Shortle, C.R. Cantor, R.C. Grant, M. Kodama, and R.D. Wells (1970).  Physical and enzymatic studies on poly d(I-C).poly d(I-C), an unusual double-helical DNA.  Nature 228, 1166-1169. </a:t>
            </a:r>
          </a:p>
          <a:p>
            <a:pPr algn="just">
              <a:spcBef>
                <a:spcPct val="50000"/>
              </a:spcBef>
            </a:pPr>
            <a:r>
              <a:rPr lang="en-US" sz="1600">
                <a:cs typeface="Arial" charset="0"/>
              </a:rPr>
              <a:t>Wang, A.H.J., G.J. Quigley, F.J. Kolpak, J.L. Crawford, J.H. Van Boom, G. Van Der Marel and A. Rich (1979).  Molecular structure of a left-handed double helical DNA fragment at atomic resolution.  Nature 282, 680-686.</a:t>
            </a:r>
          </a:p>
        </p:txBody>
      </p:sp>
      <p:pic>
        <p:nvPicPr>
          <p:cNvPr id="432138" name="slide_20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81" fill="hold"/>
                                        <p:tgtEl>
                                          <p:spTgt spid="4321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432138"/>
                </p:tgtEl>
              </p:cMediaNode>
            </p:audio>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ext Box 2"/>
          <p:cNvSpPr txBox="1">
            <a:spLocks noChangeArrowheads="1"/>
          </p:cNvSpPr>
          <p:nvPr/>
        </p:nvSpPr>
        <p:spPr bwMode="auto">
          <a:xfrm>
            <a:off x="152400" y="0"/>
            <a:ext cx="8915400" cy="457200"/>
          </a:xfrm>
          <a:prstGeom prst="rect">
            <a:avLst/>
          </a:prstGeom>
          <a:noFill/>
          <a:ln w="9525">
            <a:noFill/>
            <a:miter lim="800000"/>
            <a:headEnd/>
            <a:tailEnd/>
          </a:ln>
        </p:spPr>
        <p:txBody>
          <a:bodyPr>
            <a:spAutoFit/>
          </a:bodyPr>
          <a:lstStyle/>
          <a:p>
            <a:pPr>
              <a:spcBef>
                <a:spcPct val="50000"/>
              </a:spcBef>
            </a:pPr>
            <a:r>
              <a:rPr lang="en-US"/>
              <a:t>1.  ORD spectrum  of DNA inverts in aqueous methanol:</a:t>
            </a:r>
          </a:p>
        </p:txBody>
      </p:sp>
      <p:sp>
        <p:nvSpPr>
          <p:cNvPr id="212995" name="Text Box 3"/>
          <p:cNvSpPr txBox="1">
            <a:spLocks noChangeArrowheads="1"/>
          </p:cNvSpPr>
          <p:nvPr/>
        </p:nvSpPr>
        <p:spPr bwMode="auto">
          <a:xfrm>
            <a:off x="152400" y="457200"/>
            <a:ext cx="8839200" cy="641350"/>
          </a:xfrm>
          <a:prstGeom prst="rect">
            <a:avLst/>
          </a:prstGeom>
          <a:noFill/>
          <a:ln w="9525">
            <a:noFill/>
            <a:miter lim="800000"/>
            <a:headEnd/>
            <a:tailEnd/>
          </a:ln>
        </p:spPr>
        <p:txBody>
          <a:bodyPr>
            <a:spAutoFit/>
          </a:bodyPr>
          <a:lstStyle/>
          <a:p>
            <a:pPr>
              <a:spcBef>
                <a:spcPct val="50000"/>
              </a:spcBef>
            </a:pPr>
            <a:r>
              <a:rPr lang="en-US" sz="1800">
                <a:cs typeface="Arial" charset="0"/>
              </a:rPr>
              <a:t>Travers, F., A.M. Michelson and P. Douzou (1970).  Conformational changes of nucleic acids in methanol-water solutions at low temperature.  Biochim Biophys Acta 217, 1-6.</a:t>
            </a:r>
          </a:p>
        </p:txBody>
      </p:sp>
      <p:sp>
        <p:nvSpPr>
          <p:cNvPr id="212996" name="Text Box 4"/>
          <p:cNvSpPr txBox="1">
            <a:spLocks noChangeArrowheads="1"/>
          </p:cNvSpPr>
          <p:nvPr/>
        </p:nvSpPr>
        <p:spPr bwMode="auto">
          <a:xfrm>
            <a:off x="152400" y="13716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2.  CD spectrum of DNA inverts at high salt concentration:</a:t>
            </a:r>
          </a:p>
        </p:txBody>
      </p:sp>
      <p:sp>
        <p:nvSpPr>
          <p:cNvPr id="212997" name="Text Box 5"/>
          <p:cNvSpPr txBox="1">
            <a:spLocks noChangeArrowheads="1"/>
          </p:cNvSpPr>
          <p:nvPr/>
        </p:nvSpPr>
        <p:spPr bwMode="auto">
          <a:xfrm>
            <a:off x="152400" y="1828800"/>
            <a:ext cx="8839200" cy="946150"/>
          </a:xfrm>
          <a:prstGeom prst="rect">
            <a:avLst/>
          </a:prstGeom>
          <a:noFill/>
          <a:ln w="9525">
            <a:noFill/>
            <a:miter lim="800000"/>
            <a:headEnd/>
            <a:tailEnd/>
          </a:ln>
        </p:spPr>
        <p:txBody>
          <a:bodyPr>
            <a:spAutoFit/>
          </a:bodyPr>
          <a:lstStyle/>
          <a:p>
            <a:pPr algn="just">
              <a:spcBef>
                <a:spcPct val="50000"/>
              </a:spcBef>
            </a:pPr>
            <a:r>
              <a:rPr lang="en-US">
                <a:cs typeface="Arial" charset="0"/>
              </a:rPr>
              <a:t> </a:t>
            </a:r>
            <a:r>
              <a:rPr lang="en-US" sz="1600">
                <a:cs typeface="Arial" charset="0"/>
              </a:rPr>
              <a:t>Zimmer, C. and G. Luck (1974).  Conformation and reactivity of DNA.  IV.  Circular dichroism studies of salt-induced conformational changes of DNAs of different base composition.  Biochim. Biophys. Acta 361, 11-32.</a:t>
            </a:r>
          </a:p>
        </p:txBody>
      </p:sp>
      <p:sp>
        <p:nvSpPr>
          <p:cNvPr id="212998" name="Text Box 6"/>
          <p:cNvSpPr txBox="1">
            <a:spLocks noChangeArrowheads="1"/>
          </p:cNvSpPr>
          <p:nvPr/>
        </p:nvSpPr>
        <p:spPr bwMode="auto">
          <a:xfrm>
            <a:off x="152400" y="3048000"/>
            <a:ext cx="8915400" cy="457200"/>
          </a:xfrm>
          <a:prstGeom prst="rect">
            <a:avLst/>
          </a:prstGeom>
          <a:noFill/>
          <a:ln w="9525">
            <a:noFill/>
            <a:miter lim="800000"/>
            <a:headEnd/>
            <a:tailEnd/>
          </a:ln>
        </p:spPr>
        <p:txBody>
          <a:bodyPr>
            <a:spAutoFit/>
          </a:bodyPr>
          <a:lstStyle/>
          <a:p>
            <a:pPr>
              <a:spcBef>
                <a:spcPct val="50000"/>
              </a:spcBef>
            </a:pPr>
            <a:r>
              <a:rPr lang="en-US">
                <a:solidFill>
                  <a:srgbClr val="FF00FF"/>
                </a:solidFill>
                <a:cs typeface="Arial" charset="0"/>
              </a:rPr>
              <a:t>3.  CD spectrum inverts in presence of mitomycin C:</a:t>
            </a:r>
          </a:p>
        </p:txBody>
      </p:sp>
      <p:sp>
        <p:nvSpPr>
          <p:cNvPr id="212999" name="Text Box 7"/>
          <p:cNvSpPr txBox="1">
            <a:spLocks noChangeArrowheads="1"/>
          </p:cNvSpPr>
          <p:nvPr/>
        </p:nvSpPr>
        <p:spPr bwMode="auto">
          <a:xfrm>
            <a:off x="152400" y="3473450"/>
            <a:ext cx="8839200" cy="581025"/>
          </a:xfrm>
          <a:prstGeom prst="rect">
            <a:avLst/>
          </a:prstGeom>
          <a:noFill/>
          <a:ln w="9525">
            <a:noFill/>
            <a:miter lim="800000"/>
            <a:headEnd/>
            <a:tailEnd/>
          </a:ln>
        </p:spPr>
        <p:txBody>
          <a:bodyPr>
            <a:spAutoFit/>
          </a:bodyPr>
          <a:lstStyle/>
          <a:p>
            <a:pPr algn="just">
              <a:spcBef>
                <a:spcPct val="50000"/>
              </a:spcBef>
            </a:pPr>
            <a:r>
              <a:rPr lang="en-US" sz="1600">
                <a:solidFill>
                  <a:srgbClr val="FF00FF"/>
                </a:solidFill>
                <a:cs typeface="Arial" charset="0"/>
              </a:rPr>
              <a:t>Mercado, C.M. and M. Tomasz (1977).  Circular dichroism of mitomycin-DNA complexes.  Evidence for a conformational change in DNA.  Biochemistry 16, 2040-2046.</a:t>
            </a:r>
          </a:p>
        </p:txBody>
      </p:sp>
      <p:sp>
        <p:nvSpPr>
          <p:cNvPr id="213000" name="Text Box 8"/>
          <p:cNvSpPr txBox="1">
            <a:spLocks noChangeArrowheads="1"/>
          </p:cNvSpPr>
          <p:nvPr/>
        </p:nvSpPr>
        <p:spPr bwMode="auto">
          <a:xfrm>
            <a:off x="152400" y="4343400"/>
            <a:ext cx="8915400" cy="822325"/>
          </a:xfrm>
          <a:prstGeom prst="rect">
            <a:avLst/>
          </a:prstGeom>
          <a:noFill/>
          <a:ln w="9525">
            <a:noFill/>
            <a:miter lim="800000"/>
            <a:headEnd/>
            <a:tailEnd/>
          </a:ln>
        </p:spPr>
        <p:txBody>
          <a:bodyPr>
            <a:spAutoFit/>
          </a:bodyPr>
          <a:lstStyle/>
          <a:p>
            <a:pPr>
              <a:spcBef>
                <a:spcPct val="50000"/>
              </a:spcBef>
            </a:pPr>
            <a:r>
              <a:rPr lang="en-US">
                <a:cs typeface="Arial" charset="0"/>
              </a:rPr>
              <a:t>4.  X-ray crystallography of synthetic co-polymer with inverted CD spectrum reveals LH helix:</a:t>
            </a:r>
          </a:p>
        </p:txBody>
      </p:sp>
      <p:sp>
        <p:nvSpPr>
          <p:cNvPr id="213001" name="Text Box 9"/>
          <p:cNvSpPr txBox="1">
            <a:spLocks noChangeArrowheads="1"/>
          </p:cNvSpPr>
          <p:nvPr/>
        </p:nvSpPr>
        <p:spPr bwMode="auto">
          <a:xfrm>
            <a:off x="152400" y="5133975"/>
            <a:ext cx="8839200" cy="1681163"/>
          </a:xfrm>
          <a:prstGeom prst="rect">
            <a:avLst/>
          </a:prstGeom>
          <a:noFill/>
          <a:ln w="9525">
            <a:noFill/>
            <a:miter lim="800000"/>
            <a:headEnd/>
            <a:tailEnd/>
          </a:ln>
        </p:spPr>
        <p:txBody>
          <a:bodyPr>
            <a:spAutoFit/>
          </a:bodyPr>
          <a:lstStyle/>
          <a:p>
            <a:pPr algn="just">
              <a:spcBef>
                <a:spcPct val="50000"/>
              </a:spcBef>
            </a:pPr>
            <a:r>
              <a:rPr lang="en-US" sz="1600">
                <a:cs typeface="Arial" charset="0"/>
              </a:rPr>
              <a:t>Mitsui, Y., R. Langridge, B.E. Shortle, C.R. Cantor, R.C. Grant, M. Kodama, and R.D. Wells (1970).  Physical and enzymatic studies on poly d(I-C).poly d(I-C), an unusual double-helical DNA.  Nature 228, 1166-1169. </a:t>
            </a:r>
          </a:p>
          <a:p>
            <a:pPr algn="just">
              <a:spcBef>
                <a:spcPct val="50000"/>
              </a:spcBef>
            </a:pPr>
            <a:r>
              <a:rPr lang="en-US" sz="1600">
                <a:cs typeface="Arial" charset="0"/>
              </a:rPr>
              <a:t>Wang, A.H.J., G.J. Quigley, F.J. Kolpak, J.L. Crawford, J.H. Van Boom, G. Van Der Marel and A. Rich (1979).  Molecular structure of a left-handed double helical DNA fragment at atomic resolution.  Nature 282, 680-686.</a:t>
            </a:r>
          </a:p>
        </p:txBody>
      </p:sp>
      <p:pic>
        <p:nvPicPr>
          <p:cNvPr id="433162" name="slide_20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Click="0" advTm="6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88" fill="hold"/>
                                        <p:tgtEl>
                                          <p:spTgt spid="43316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433162"/>
                </p:tgtEl>
              </p:cMediaNode>
            </p:audio>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1026" descr="C:\Program Files\Amira-3.1.1\data\nucleosome files\AAA FINAL STRUCTURE\Animations_notahelix\Picture Files\spectral-inversions.jpg"/>
          <p:cNvPicPr>
            <a:picLocks noChangeAspect="1" noChangeArrowheads="1"/>
          </p:cNvPicPr>
          <p:nvPr/>
        </p:nvPicPr>
        <p:blipFill>
          <a:blip r:embed="rId5" cstate="print"/>
          <a:srcRect/>
          <a:stretch>
            <a:fillRect/>
          </a:stretch>
        </p:blipFill>
        <p:spPr bwMode="auto">
          <a:xfrm>
            <a:off x="914400" y="1219200"/>
            <a:ext cx="7315200" cy="3365500"/>
          </a:xfrm>
          <a:prstGeom prst="rect">
            <a:avLst/>
          </a:prstGeom>
          <a:noFill/>
          <a:ln w="9525">
            <a:noFill/>
            <a:miter lim="800000"/>
            <a:headEnd/>
            <a:tailEnd/>
          </a:ln>
        </p:spPr>
      </p:pic>
      <p:sp>
        <p:nvSpPr>
          <p:cNvPr id="214019" name="Text Box 1027"/>
          <p:cNvSpPr txBox="1">
            <a:spLocks noChangeArrowheads="1"/>
          </p:cNvSpPr>
          <p:nvPr/>
        </p:nvSpPr>
        <p:spPr bwMode="auto">
          <a:xfrm>
            <a:off x="2133600" y="5257800"/>
            <a:ext cx="5181600" cy="1004888"/>
          </a:xfrm>
          <a:prstGeom prst="rect">
            <a:avLst/>
          </a:prstGeom>
          <a:noFill/>
          <a:ln w="9525">
            <a:noFill/>
            <a:miter lim="800000"/>
            <a:headEnd/>
            <a:tailEnd/>
          </a:ln>
        </p:spPr>
        <p:txBody>
          <a:bodyPr>
            <a:spAutoFit/>
          </a:bodyPr>
          <a:lstStyle/>
          <a:p>
            <a:pPr>
              <a:spcBef>
                <a:spcPct val="50000"/>
              </a:spcBef>
            </a:pPr>
            <a:r>
              <a:rPr lang="en-US">
                <a:solidFill>
                  <a:srgbClr val="0000FF"/>
                </a:solidFill>
              </a:rPr>
              <a:t>Blue arrows</a:t>
            </a:r>
            <a:r>
              <a:rPr lang="en-US"/>
              <a:t> show control DNA</a:t>
            </a:r>
          </a:p>
          <a:p>
            <a:pPr>
              <a:spcBef>
                <a:spcPct val="50000"/>
              </a:spcBef>
            </a:pPr>
            <a:r>
              <a:rPr lang="en-US">
                <a:solidFill>
                  <a:srgbClr val="FF3300"/>
                </a:solidFill>
              </a:rPr>
              <a:t>Orange arrows</a:t>
            </a:r>
            <a:r>
              <a:rPr lang="en-US"/>
              <a:t> show spectral inversions</a:t>
            </a:r>
          </a:p>
        </p:txBody>
      </p:sp>
      <p:pic>
        <p:nvPicPr>
          <p:cNvPr id="435204" name="slide_20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47" fill="hold"/>
                                        <p:tgtEl>
                                          <p:spTgt spid="43520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435204"/>
                </p:tgtEl>
              </p:cMediaNode>
            </p:audio>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ext Box 2"/>
          <p:cNvSpPr txBox="1">
            <a:spLocks noChangeArrowheads="1"/>
          </p:cNvSpPr>
          <p:nvPr/>
        </p:nvSpPr>
        <p:spPr bwMode="auto">
          <a:xfrm>
            <a:off x="152400" y="0"/>
            <a:ext cx="8915400" cy="457200"/>
          </a:xfrm>
          <a:prstGeom prst="rect">
            <a:avLst/>
          </a:prstGeom>
          <a:noFill/>
          <a:ln w="9525">
            <a:noFill/>
            <a:miter lim="800000"/>
            <a:headEnd/>
            <a:tailEnd/>
          </a:ln>
        </p:spPr>
        <p:txBody>
          <a:bodyPr>
            <a:spAutoFit/>
          </a:bodyPr>
          <a:lstStyle/>
          <a:p>
            <a:pPr>
              <a:spcBef>
                <a:spcPct val="50000"/>
              </a:spcBef>
            </a:pPr>
            <a:r>
              <a:rPr lang="en-US"/>
              <a:t>1.  ORD spectrum  of DNA inverts in aqueous methanol:</a:t>
            </a:r>
          </a:p>
        </p:txBody>
      </p:sp>
      <p:sp>
        <p:nvSpPr>
          <p:cNvPr id="215043" name="Text Box 3"/>
          <p:cNvSpPr txBox="1">
            <a:spLocks noChangeArrowheads="1"/>
          </p:cNvSpPr>
          <p:nvPr/>
        </p:nvSpPr>
        <p:spPr bwMode="auto">
          <a:xfrm>
            <a:off x="152400" y="457200"/>
            <a:ext cx="8839200" cy="641350"/>
          </a:xfrm>
          <a:prstGeom prst="rect">
            <a:avLst/>
          </a:prstGeom>
          <a:noFill/>
          <a:ln w="9525">
            <a:noFill/>
            <a:miter lim="800000"/>
            <a:headEnd/>
            <a:tailEnd/>
          </a:ln>
        </p:spPr>
        <p:txBody>
          <a:bodyPr>
            <a:spAutoFit/>
          </a:bodyPr>
          <a:lstStyle/>
          <a:p>
            <a:pPr>
              <a:spcBef>
                <a:spcPct val="50000"/>
              </a:spcBef>
            </a:pPr>
            <a:r>
              <a:rPr lang="en-US" sz="1800">
                <a:cs typeface="Arial" charset="0"/>
              </a:rPr>
              <a:t>Travers, F., A.M. Michelson and P. Douzou (1970).  Conformational changes of nucleic acids in methanol-water solutions at low temperature.  Biochim Biophys Acta 217, 1-6.</a:t>
            </a:r>
          </a:p>
        </p:txBody>
      </p:sp>
      <p:sp>
        <p:nvSpPr>
          <p:cNvPr id="215044" name="Text Box 4"/>
          <p:cNvSpPr txBox="1">
            <a:spLocks noChangeArrowheads="1"/>
          </p:cNvSpPr>
          <p:nvPr/>
        </p:nvSpPr>
        <p:spPr bwMode="auto">
          <a:xfrm>
            <a:off x="152400" y="13716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2.  CD spectrum of DNA inverts at high salt concentration:</a:t>
            </a:r>
          </a:p>
        </p:txBody>
      </p:sp>
      <p:sp>
        <p:nvSpPr>
          <p:cNvPr id="215045" name="Text Box 5"/>
          <p:cNvSpPr txBox="1">
            <a:spLocks noChangeArrowheads="1"/>
          </p:cNvSpPr>
          <p:nvPr/>
        </p:nvSpPr>
        <p:spPr bwMode="auto">
          <a:xfrm>
            <a:off x="152400" y="1828800"/>
            <a:ext cx="8839200" cy="946150"/>
          </a:xfrm>
          <a:prstGeom prst="rect">
            <a:avLst/>
          </a:prstGeom>
          <a:noFill/>
          <a:ln w="9525">
            <a:noFill/>
            <a:miter lim="800000"/>
            <a:headEnd/>
            <a:tailEnd/>
          </a:ln>
        </p:spPr>
        <p:txBody>
          <a:bodyPr>
            <a:spAutoFit/>
          </a:bodyPr>
          <a:lstStyle/>
          <a:p>
            <a:pPr algn="just">
              <a:spcBef>
                <a:spcPct val="50000"/>
              </a:spcBef>
            </a:pPr>
            <a:r>
              <a:rPr lang="en-US">
                <a:cs typeface="Arial" charset="0"/>
              </a:rPr>
              <a:t> </a:t>
            </a:r>
            <a:r>
              <a:rPr lang="en-US" sz="1600">
                <a:cs typeface="Arial" charset="0"/>
              </a:rPr>
              <a:t>Zimmer, C. and G. Luck (1974).  Conformation and reactivity of DNA.  IV.  Circular dichroism studies of salt-induced conformational changes of DNAs of different base composition.  Biochim. Biophys. Acta 361, 11-32.</a:t>
            </a:r>
          </a:p>
        </p:txBody>
      </p:sp>
      <p:sp>
        <p:nvSpPr>
          <p:cNvPr id="215046" name="Text Box 6"/>
          <p:cNvSpPr txBox="1">
            <a:spLocks noChangeArrowheads="1"/>
          </p:cNvSpPr>
          <p:nvPr/>
        </p:nvSpPr>
        <p:spPr bwMode="auto">
          <a:xfrm>
            <a:off x="152400" y="3048000"/>
            <a:ext cx="8915400" cy="457200"/>
          </a:xfrm>
          <a:prstGeom prst="rect">
            <a:avLst/>
          </a:prstGeom>
          <a:noFill/>
          <a:ln w="9525">
            <a:noFill/>
            <a:miter lim="800000"/>
            <a:headEnd/>
            <a:tailEnd/>
          </a:ln>
        </p:spPr>
        <p:txBody>
          <a:bodyPr>
            <a:spAutoFit/>
          </a:bodyPr>
          <a:lstStyle/>
          <a:p>
            <a:pPr>
              <a:spcBef>
                <a:spcPct val="50000"/>
              </a:spcBef>
            </a:pPr>
            <a:r>
              <a:rPr lang="en-US">
                <a:cs typeface="Arial" charset="0"/>
              </a:rPr>
              <a:t>3.  CD spectrum inverts in presence of mitomycin C:</a:t>
            </a:r>
          </a:p>
        </p:txBody>
      </p:sp>
      <p:sp>
        <p:nvSpPr>
          <p:cNvPr id="215047" name="Text Box 7"/>
          <p:cNvSpPr txBox="1">
            <a:spLocks noChangeArrowheads="1"/>
          </p:cNvSpPr>
          <p:nvPr/>
        </p:nvSpPr>
        <p:spPr bwMode="auto">
          <a:xfrm>
            <a:off x="152400" y="3473450"/>
            <a:ext cx="8839200" cy="581025"/>
          </a:xfrm>
          <a:prstGeom prst="rect">
            <a:avLst/>
          </a:prstGeom>
          <a:noFill/>
          <a:ln w="9525">
            <a:noFill/>
            <a:miter lim="800000"/>
            <a:headEnd/>
            <a:tailEnd/>
          </a:ln>
        </p:spPr>
        <p:txBody>
          <a:bodyPr>
            <a:spAutoFit/>
          </a:bodyPr>
          <a:lstStyle/>
          <a:p>
            <a:pPr algn="just">
              <a:spcBef>
                <a:spcPct val="50000"/>
              </a:spcBef>
            </a:pPr>
            <a:r>
              <a:rPr lang="en-US" sz="1600">
                <a:cs typeface="Arial" charset="0"/>
              </a:rPr>
              <a:t>Mercado, C.M. and M. Tomasz (1977).  Circular dichroism of mitomycin-DNA complexes.  Evidence for a conformational change in DNA.  Biochemistry 16, 2040-2046.</a:t>
            </a:r>
          </a:p>
        </p:txBody>
      </p:sp>
      <p:sp>
        <p:nvSpPr>
          <p:cNvPr id="215048" name="Text Box 8"/>
          <p:cNvSpPr txBox="1">
            <a:spLocks noChangeArrowheads="1"/>
          </p:cNvSpPr>
          <p:nvPr/>
        </p:nvSpPr>
        <p:spPr bwMode="auto">
          <a:xfrm>
            <a:off x="152400" y="4343400"/>
            <a:ext cx="8915400" cy="822325"/>
          </a:xfrm>
          <a:prstGeom prst="rect">
            <a:avLst/>
          </a:prstGeom>
          <a:noFill/>
          <a:ln w="9525">
            <a:noFill/>
            <a:miter lim="800000"/>
            <a:headEnd/>
            <a:tailEnd/>
          </a:ln>
        </p:spPr>
        <p:txBody>
          <a:bodyPr>
            <a:spAutoFit/>
          </a:bodyPr>
          <a:lstStyle/>
          <a:p>
            <a:pPr>
              <a:spcBef>
                <a:spcPct val="50000"/>
              </a:spcBef>
            </a:pPr>
            <a:r>
              <a:rPr lang="en-US">
                <a:solidFill>
                  <a:srgbClr val="FF00FF"/>
                </a:solidFill>
                <a:cs typeface="Arial" charset="0"/>
              </a:rPr>
              <a:t>4.  X-ray crystallography of synthetic co-polymers with inverted CD spectra has confirmed LH helix:</a:t>
            </a:r>
          </a:p>
        </p:txBody>
      </p:sp>
      <p:sp>
        <p:nvSpPr>
          <p:cNvPr id="215049" name="Text Box 9"/>
          <p:cNvSpPr txBox="1">
            <a:spLocks noChangeArrowheads="1"/>
          </p:cNvSpPr>
          <p:nvPr/>
        </p:nvSpPr>
        <p:spPr bwMode="auto">
          <a:xfrm>
            <a:off x="152400" y="5133975"/>
            <a:ext cx="8839200" cy="1681163"/>
          </a:xfrm>
          <a:prstGeom prst="rect">
            <a:avLst/>
          </a:prstGeom>
          <a:noFill/>
          <a:ln w="9525">
            <a:noFill/>
            <a:miter lim="800000"/>
            <a:headEnd/>
            <a:tailEnd/>
          </a:ln>
        </p:spPr>
        <p:txBody>
          <a:bodyPr>
            <a:spAutoFit/>
          </a:bodyPr>
          <a:lstStyle/>
          <a:p>
            <a:pPr algn="just">
              <a:spcBef>
                <a:spcPct val="50000"/>
              </a:spcBef>
            </a:pPr>
            <a:r>
              <a:rPr lang="en-US" sz="1600">
                <a:solidFill>
                  <a:srgbClr val="FF00FF"/>
                </a:solidFill>
                <a:cs typeface="Arial" charset="0"/>
              </a:rPr>
              <a:t>Mitsui, Y., R. Langridge, B.E. Shortle, C.R. Cantor, R.C. Grant, M. Kodama, and R.D. Wells (1970).  Physical and enzymatic studies on poly d(I-C).poly d(I-C), an unusual double-helical DNA.  Nature 228, 1166-1169. </a:t>
            </a:r>
          </a:p>
          <a:p>
            <a:pPr algn="just">
              <a:spcBef>
                <a:spcPct val="50000"/>
              </a:spcBef>
            </a:pPr>
            <a:r>
              <a:rPr lang="en-US" sz="1600">
                <a:solidFill>
                  <a:srgbClr val="FF00FF"/>
                </a:solidFill>
                <a:cs typeface="Arial" charset="0"/>
              </a:rPr>
              <a:t>Wang, A.H.J., G.J. Quigley, F.J. Kolpak, J.L. Crawford, J.H. Van Boom, G. Van Der Marel and A. Rich (1979).  Molecular structure of a left-handed double helical DNA fragment at atomic resolution.  Nature 282, 680-686.</a:t>
            </a:r>
          </a:p>
        </p:txBody>
      </p:sp>
      <p:pic>
        <p:nvPicPr>
          <p:cNvPr id="434186" name="slide_20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62" fill="hold"/>
                                        <p:tgtEl>
                                          <p:spTgt spid="43418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3418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C:\Program Files\Amira-3.1.1\data\nucleosome files\AAA FINAL STRUCTURE\Animations_notahelix\Picture Files\DNA-WC-strands-locked.jpg"/>
          <p:cNvPicPr>
            <a:picLocks noChangeAspect="1" noChangeArrowheads="1"/>
          </p:cNvPicPr>
          <p:nvPr/>
        </p:nvPicPr>
        <p:blipFill>
          <a:blip r:embed="rId5" cstate="print"/>
          <a:srcRect/>
          <a:stretch>
            <a:fillRect/>
          </a:stretch>
        </p:blipFill>
        <p:spPr bwMode="auto">
          <a:xfrm>
            <a:off x="152400" y="1828800"/>
            <a:ext cx="8896350" cy="3149600"/>
          </a:xfrm>
          <a:prstGeom prst="rect">
            <a:avLst/>
          </a:prstGeom>
          <a:noFill/>
          <a:ln w="9525">
            <a:noFill/>
            <a:miter lim="800000"/>
            <a:headEnd/>
            <a:tailEnd/>
          </a:ln>
        </p:spPr>
      </p:pic>
      <p:pic>
        <p:nvPicPr>
          <p:cNvPr id="35844" name="slide_2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324600"/>
            <a:ext cx="304800" cy="304800"/>
          </a:xfrm>
          <a:prstGeom prst="rect">
            <a:avLst/>
          </a:prstGeom>
          <a:noFill/>
          <a:ln w="9525">
            <a:noFill/>
            <a:miter lim="800000"/>
            <a:headEnd/>
            <a:tailEnd/>
          </a:ln>
        </p:spPr>
      </p:pic>
      <p:sp>
        <p:nvSpPr>
          <p:cNvPr id="22532" name="Text Box 5"/>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52" fill="hold"/>
                                        <p:tgtEl>
                                          <p:spTgt spid="358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35844"/>
                </p:tgtEl>
              </p:cMediaNode>
            </p:audio>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1026"/>
          <p:cNvSpPr>
            <a:spLocks noGrp="1" noChangeArrowheads="1"/>
          </p:cNvSpPr>
          <p:nvPr>
            <p:ph type="title" idx="4294967295"/>
          </p:nvPr>
        </p:nvSpPr>
        <p:spPr>
          <a:xfrm>
            <a:off x="685800" y="2743200"/>
            <a:ext cx="7772400" cy="1143000"/>
          </a:xfrm>
        </p:spPr>
        <p:txBody>
          <a:bodyPr/>
          <a:lstStyle/>
          <a:p>
            <a:pPr eaLnBrk="1" hangingPunct="1"/>
            <a:r>
              <a:rPr lang="en-US"/>
              <a:t>It would appear that </a:t>
            </a:r>
            <a:r>
              <a:rPr lang="en-US" i="1"/>
              <a:t>anything </a:t>
            </a:r>
            <a:r>
              <a:rPr lang="en-US"/>
              <a:t>which unwinds DNA might produce an R</a:t>
            </a:r>
            <a:r>
              <a:rPr lang="en-US">
                <a:sym typeface="Wingdings" pitchFamily="2" charset="2"/>
              </a:rPr>
              <a:t></a:t>
            </a:r>
            <a:r>
              <a:rPr lang="en-US"/>
              <a:t>L conversion. </a:t>
            </a:r>
          </a:p>
        </p:txBody>
      </p:sp>
      <p:pic>
        <p:nvPicPr>
          <p:cNvPr id="447491" name="slide_21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16068" name="Text Box 102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58" fill="hold"/>
                                        <p:tgtEl>
                                          <p:spTgt spid="4474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47491"/>
                </p:tgtEl>
              </p:cMediaNode>
            </p:audio>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C:\Program Files\Amira-3.1.1\data\nucleosome files\AAA FINAL STRUCTURE\Animations_notahelix\Picture Files\Z-DNA_top-view.jpg"/>
          <p:cNvPicPr>
            <a:picLocks noChangeAspect="1" noChangeArrowheads="1"/>
          </p:cNvPicPr>
          <p:nvPr/>
        </p:nvPicPr>
        <p:blipFill>
          <a:blip r:embed="rId5" cstate="print"/>
          <a:srcRect/>
          <a:stretch>
            <a:fillRect/>
          </a:stretch>
        </p:blipFill>
        <p:spPr bwMode="auto">
          <a:xfrm>
            <a:off x="304800" y="1835150"/>
            <a:ext cx="2667000" cy="2355850"/>
          </a:xfrm>
          <a:prstGeom prst="rect">
            <a:avLst/>
          </a:prstGeom>
          <a:noFill/>
          <a:ln w="9525">
            <a:noFill/>
            <a:miter lim="800000"/>
            <a:headEnd/>
            <a:tailEnd/>
          </a:ln>
        </p:spPr>
      </p:pic>
      <p:pic>
        <p:nvPicPr>
          <p:cNvPr id="217091" name="Picture 3" descr="C:\Program Files\Amira-3.1.1\data\nucleosome files\AAA FINAL STRUCTURE\Animations_notahelix\Picture Files\Z-DNA_z-x.jpg"/>
          <p:cNvPicPr>
            <a:picLocks noChangeAspect="1" noChangeArrowheads="1"/>
          </p:cNvPicPr>
          <p:nvPr/>
        </p:nvPicPr>
        <p:blipFill>
          <a:blip r:embed="rId6" cstate="print"/>
          <a:srcRect/>
          <a:stretch>
            <a:fillRect/>
          </a:stretch>
        </p:blipFill>
        <p:spPr bwMode="auto">
          <a:xfrm>
            <a:off x="3648075" y="76200"/>
            <a:ext cx="1990725" cy="5562600"/>
          </a:xfrm>
          <a:prstGeom prst="rect">
            <a:avLst/>
          </a:prstGeom>
          <a:noFill/>
          <a:ln w="9525">
            <a:noFill/>
            <a:miter lim="800000"/>
            <a:headEnd/>
            <a:tailEnd/>
          </a:ln>
        </p:spPr>
      </p:pic>
      <p:pic>
        <p:nvPicPr>
          <p:cNvPr id="217092" name="Picture 4" descr="C:\Program Files\Amira-3.1.1\data\nucleosome files\AAA FINAL STRUCTURE\Animations_notahelix\Picture Files\Z-DNA_z-y.jpg"/>
          <p:cNvPicPr>
            <a:picLocks noChangeAspect="1" noChangeArrowheads="1"/>
          </p:cNvPicPr>
          <p:nvPr/>
        </p:nvPicPr>
        <p:blipFill>
          <a:blip r:embed="rId7" cstate="print"/>
          <a:srcRect/>
          <a:stretch>
            <a:fillRect/>
          </a:stretch>
        </p:blipFill>
        <p:spPr bwMode="auto">
          <a:xfrm>
            <a:off x="6400800" y="76200"/>
            <a:ext cx="1990725" cy="5562600"/>
          </a:xfrm>
          <a:prstGeom prst="rect">
            <a:avLst/>
          </a:prstGeom>
          <a:noFill/>
          <a:ln w="9525">
            <a:noFill/>
            <a:miter lim="800000"/>
            <a:headEnd/>
            <a:tailEnd/>
          </a:ln>
        </p:spPr>
      </p:pic>
      <p:sp>
        <p:nvSpPr>
          <p:cNvPr id="217093" name="Rectangle 6"/>
          <p:cNvSpPr>
            <a:spLocks noGrp="1" noChangeArrowheads="1"/>
          </p:cNvSpPr>
          <p:nvPr>
            <p:ph type="title" idx="4294967295"/>
          </p:nvPr>
        </p:nvSpPr>
        <p:spPr>
          <a:xfrm>
            <a:off x="3048000" y="5486400"/>
            <a:ext cx="3352800" cy="1143000"/>
          </a:xfrm>
        </p:spPr>
        <p:txBody>
          <a:bodyPr/>
          <a:lstStyle/>
          <a:p>
            <a:pPr eaLnBrk="1" hangingPunct="1"/>
            <a:r>
              <a:rPr lang="en-US"/>
              <a:t>Z-DNA</a:t>
            </a:r>
          </a:p>
        </p:txBody>
      </p:sp>
      <p:pic>
        <p:nvPicPr>
          <p:cNvPr id="438279" name="slide_21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217095" name="Text Box 9"/>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74" fill="hold"/>
                                        <p:tgtEl>
                                          <p:spTgt spid="4382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438279"/>
                </p:tgtEl>
              </p:cMediaNode>
            </p:audio>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9298" name="Z-DNA.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pic>
        <p:nvPicPr>
          <p:cNvPr id="439299" name="slide_212.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218116"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9298"/>
                                        </p:tgtEl>
                                      </p:cBhvr>
                                    </p:cmd>
                                  </p:childTnLst>
                                </p:cTn>
                              </p:par>
                            </p:childTnLst>
                          </p:cTn>
                        </p:par>
                        <p:par>
                          <p:cTn id="7" fill="hold">
                            <p:stCondLst>
                              <p:cond delay="1"/>
                            </p:stCondLst>
                            <p:childTnLst>
                              <p:par>
                                <p:cTn id="8" presetID="1" presetClass="mediacall" presetSubtype="0" fill="hold" nodeType="afterEffect">
                                  <p:stCondLst>
                                    <p:cond delay="0"/>
                                  </p:stCondLst>
                                  <p:childTnLst>
                                    <p:cmd type="call" cmd="playFrom(0.0)">
                                      <p:cBhvr>
                                        <p:cTn id="9" dur="31628" fill="hold"/>
                                        <p:tgtEl>
                                          <p:spTgt spid="43929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439298"/>
                </p:tgtEl>
              </p:cMediaNode>
            </p:video>
            <p:seq concurrent="1" nextAc="seek">
              <p:cTn id="11" restart="whenNotActive" fill="hold" evtFilter="cancelBubble" nodeType="interactiveSeq">
                <p:stCondLst>
                  <p:cond evt="onClick" delay="0">
                    <p:tgtEl>
                      <p:spTgt spid="43929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39298"/>
                                        </p:tgtEl>
                                      </p:cBhvr>
                                    </p:cmd>
                                  </p:childTnLst>
                                </p:cTn>
                              </p:par>
                            </p:childTnLst>
                          </p:cTn>
                        </p:par>
                      </p:childTnLst>
                    </p:cTn>
                  </p:par>
                </p:childTnLst>
              </p:cTn>
              <p:nextCondLst>
                <p:cond evt="onClick" delay="0">
                  <p:tgtEl>
                    <p:spTgt spid="439298"/>
                  </p:tgtEl>
                </p:cond>
              </p:nextCondLst>
            </p:seq>
            <p:audio>
              <p:cMediaNode vol="71951">
                <p:cTn id="16" fill="hold" display="0">
                  <p:stCondLst>
                    <p:cond delay="indefinite"/>
                  </p:stCondLst>
                  <p:endCondLst>
                    <p:cond evt="onPrev" delay="0">
                      <p:tgtEl>
                        <p:sldTgt/>
                      </p:tgtEl>
                    </p:cond>
                    <p:cond evt="onStopAudio" delay="0">
                      <p:tgtEl>
                        <p:sldTgt/>
                      </p:tgtEl>
                    </p:cond>
                  </p:endCondLst>
                </p:cTn>
                <p:tgtEl>
                  <p:spTgt spid="439299"/>
                </p:tgtEl>
              </p:cMediaNode>
            </p:audio>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1026" descr="C:\Program Files\Amira-3.1.1\data\nucleosome files\AAA FINAL STRUCTURE\Animations_notahelix\Picture Files\Z-B-comparison.gif"/>
          <p:cNvPicPr>
            <a:picLocks noChangeAspect="1" noChangeArrowheads="1"/>
          </p:cNvPicPr>
          <p:nvPr/>
        </p:nvPicPr>
        <p:blipFill>
          <a:blip r:embed="rId5" cstate="print"/>
          <a:srcRect/>
          <a:stretch>
            <a:fillRect/>
          </a:stretch>
        </p:blipFill>
        <p:spPr bwMode="auto">
          <a:xfrm>
            <a:off x="2536825" y="2057400"/>
            <a:ext cx="4068763" cy="4114800"/>
          </a:xfrm>
          <a:prstGeom prst="rect">
            <a:avLst/>
          </a:prstGeom>
          <a:noFill/>
          <a:ln w="9525">
            <a:noFill/>
            <a:miter lim="800000"/>
            <a:headEnd/>
            <a:tailEnd/>
          </a:ln>
        </p:spPr>
      </p:pic>
      <p:sp>
        <p:nvSpPr>
          <p:cNvPr id="219139" name="Rectangle 1027"/>
          <p:cNvSpPr>
            <a:spLocks noGrp="1" noChangeArrowheads="1"/>
          </p:cNvSpPr>
          <p:nvPr>
            <p:ph type="title" idx="4294967295"/>
          </p:nvPr>
        </p:nvSpPr>
        <p:spPr/>
        <p:txBody>
          <a:bodyPr/>
          <a:lstStyle/>
          <a:p>
            <a:pPr eaLnBrk="1" hangingPunct="1"/>
            <a:r>
              <a:rPr lang="en-US" sz="4000"/>
              <a:t>Length Comparison for 12 base pairs</a:t>
            </a:r>
          </a:p>
        </p:txBody>
      </p:sp>
      <p:pic>
        <p:nvPicPr>
          <p:cNvPr id="445444" name="slide_21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19141" name="Text Box 1029"/>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grpSp>
        <p:nvGrpSpPr>
          <p:cNvPr id="2" name="Group 1037"/>
          <p:cNvGrpSpPr>
            <a:grpSpLocks/>
          </p:cNvGrpSpPr>
          <p:nvPr/>
        </p:nvGrpSpPr>
        <p:grpSpPr bwMode="auto">
          <a:xfrm>
            <a:off x="2286000" y="2209800"/>
            <a:ext cx="2819400" cy="457200"/>
            <a:chOff x="1440" y="1392"/>
            <a:chExt cx="1776" cy="288"/>
          </a:xfrm>
        </p:grpSpPr>
        <p:sp>
          <p:nvSpPr>
            <p:cNvPr id="219143" name="Line 1030"/>
            <p:cNvSpPr>
              <a:spLocks noChangeShapeType="1"/>
            </p:cNvSpPr>
            <p:nvPr/>
          </p:nvSpPr>
          <p:spPr bwMode="auto">
            <a:xfrm flipH="1">
              <a:off x="1440" y="1392"/>
              <a:ext cx="1776" cy="0"/>
            </a:xfrm>
            <a:prstGeom prst="line">
              <a:avLst/>
            </a:prstGeom>
            <a:noFill/>
            <a:ln w="25400">
              <a:solidFill>
                <a:schemeClr val="tx1"/>
              </a:solidFill>
              <a:prstDash val="sysDot"/>
              <a:round/>
              <a:headEnd/>
              <a:tailEnd/>
            </a:ln>
          </p:spPr>
          <p:txBody>
            <a:bodyPr/>
            <a:lstStyle/>
            <a:p>
              <a:endParaRPr lang="en-US"/>
            </a:p>
          </p:txBody>
        </p:sp>
        <p:sp>
          <p:nvSpPr>
            <p:cNvPr id="219144" name="Line 1031"/>
            <p:cNvSpPr>
              <a:spLocks noChangeShapeType="1"/>
            </p:cNvSpPr>
            <p:nvPr/>
          </p:nvSpPr>
          <p:spPr bwMode="auto">
            <a:xfrm flipH="1">
              <a:off x="1479" y="1680"/>
              <a:ext cx="1200" cy="0"/>
            </a:xfrm>
            <a:prstGeom prst="line">
              <a:avLst/>
            </a:prstGeom>
            <a:noFill/>
            <a:ln w="25400">
              <a:solidFill>
                <a:schemeClr val="tx1"/>
              </a:solidFill>
              <a:prstDash val="sysDot"/>
              <a:round/>
              <a:headEnd/>
              <a:tailEnd/>
            </a:ln>
          </p:spPr>
          <p:txBody>
            <a:bodyPr/>
            <a:lstStyle/>
            <a:p>
              <a:endParaRPr lang="en-US"/>
            </a:p>
          </p:txBody>
        </p:sp>
        <p:sp>
          <p:nvSpPr>
            <p:cNvPr id="219145" name="Line 1033"/>
            <p:cNvSpPr>
              <a:spLocks noChangeShapeType="1"/>
            </p:cNvSpPr>
            <p:nvPr/>
          </p:nvSpPr>
          <p:spPr bwMode="auto">
            <a:xfrm flipV="1">
              <a:off x="2112" y="1392"/>
              <a:ext cx="0" cy="288"/>
            </a:xfrm>
            <a:prstGeom prst="line">
              <a:avLst/>
            </a:prstGeom>
            <a:noFill/>
            <a:ln w="25400">
              <a:solidFill>
                <a:schemeClr val="tx1"/>
              </a:solidFill>
              <a:round/>
              <a:headEnd type="triangle" w="med" len="med"/>
              <a:tailEnd type="triangle" w="med" len="med"/>
            </a:ln>
          </p:spPr>
          <p:txBody>
            <a:bodyPr/>
            <a:lstStyle/>
            <a:p>
              <a:endParaRPr lang="en-US"/>
            </a:p>
          </p:txBody>
        </p:sp>
      </p:grpSp>
    </p:spTree>
  </p:cSld>
  <p:clrMapOvr>
    <a:masterClrMapping/>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5444"/>
                                        </p:tgtEl>
                                      </p:cBhvr>
                                    </p:cmd>
                                  </p:childTnLst>
                                </p:cTn>
                              </p:par>
                              <p:par>
                                <p:cTn id="7" presetID="2" presetClass="entr" presetSubtype="8" fill="hold" nodeType="withEffect">
                                  <p:stCondLst>
                                    <p:cond delay="9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11" fill="hold" display="0">
                  <p:stCondLst>
                    <p:cond delay="indefinite"/>
                  </p:stCondLst>
                  <p:endCondLst>
                    <p:cond evt="onPrev" delay="0">
                      <p:tgtEl>
                        <p:sldTgt/>
                      </p:tgtEl>
                    </p:cond>
                    <p:cond evt="onStopAudio" delay="0">
                      <p:tgtEl>
                        <p:sldTgt/>
                      </p:tgtEl>
                    </p:cond>
                  </p:endCondLst>
                </p:cTn>
                <p:tgtEl>
                  <p:spTgt spid="445444"/>
                </p:tgtEl>
              </p:cMediaNode>
            </p:audio>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idx="4294967295"/>
          </p:nvPr>
        </p:nvSpPr>
        <p:spPr/>
        <p:txBody>
          <a:bodyPr/>
          <a:lstStyle/>
          <a:p>
            <a:pPr eaLnBrk="1" hangingPunct="1"/>
            <a:r>
              <a:rPr lang="en-US" sz="4000"/>
              <a:t>Comparison of Z-DNA and B-DNA</a:t>
            </a:r>
          </a:p>
        </p:txBody>
      </p:sp>
      <p:sp>
        <p:nvSpPr>
          <p:cNvPr id="220163" name="Text Box 3"/>
          <p:cNvSpPr txBox="1">
            <a:spLocks noChangeArrowheads="1"/>
          </p:cNvSpPr>
          <p:nvPr/>
        </p:nvSpPr>
        <p:spPr bwMode="auto">
          <a:xfrm>
            <a:off x="381000" y="2286000"/>
            <a:ext cx="8382000" cy="1917700"/>
          </a:xfrm>
          <a:prstGeom prst="rect">
            <a:avLst/>
          </a:prstGeom>
          <a:noFill/>
          <a:ln w="9525">
            <a:noFill/>
            <a:miter lim="800000"/>
            <a:headEnd/>
            <a:tailEnd/>
          </a:ln>
        </p:spPr>
        <p:txBody>
          <a:bodyPr>
            <a:spAutoFit/>
          </a:bodyPr>
          <a:lstStyle/>
          <a:p>
            <a:pPr>
              <a:spcBef>
                <a:spcPct val="50000"/>
              </a:spcBef>
            </a:pPr>
            <a:r>
              <a:rPr lang="en-US"/>
              <a:t>		           Rise		     Residues per</a:t>
            </a:r>
            <a:br>
              <a:rPr lang="en-US"/>
            </a:br>
            <a:r>
              <a:rPr lang="en-US"/>
              <a:t>		       </a:t>
            </a:r>
            <a:r>
              <a:rPr lang="en-US" u="sng"/>
              <a:t>per residue</a:t>
            </a:r>
            <a:r>
              <a:rPr lang="en-US"/>
              <a:t>	      </a:t>
            </a:r>
            <a:r>
              <a:rPr lang="en-US" u="sng"/>
              <a:t>helical turn</a:t>
            </a:r>
            <a:r>
              <a:rPr lang="en-US"/>
              <a:t>	</a:t>
            </a:r>
            <a:r>
              <a:rPr lang="en-US" u="sng"/>
              <a:t>Pitch</a:t>
            </a:r>
          </a:p>
          <a:p>
            <a:pPr>
              <a:spcBef>
                <a:spcPct val="50000"/>
              </a:spcBef>
            </a:pPr>
            <a:r>
              <a:rPr lang="en-US"/>
              <a:t>Z-DNA		3.7 Å			12		45 Å</a:t>
            </a:r>
          </a:p>
          <a:p>
            <a:pPr>
              <a:spcBef>
                <a:spcPct val="50000"/>
              </a:spcBef>
            </a:pPr>
            <a:r>
              <a:rPr lang="en-US"/>
              <a:t>B-DNA		3.4 Å			10		34 Å</a:t>
            </a:r>
          </a:p>
        </p:txBody>
      </p:sp>
      <p:sp>
        <p:nvSpPr>
          <p:cNvPr id="220164" name="Text Box 4"/>
          <p:cNvSpPr txBox="1">
            <a:spLocks noChangeArrowheads="1"/>
          </p:cNvSpPr>
          <p:nvPr/>
        </p:nvSpPr>
        <p:spPr bwMode="auto">
          <a:xfrm>
            <a:off x="381000" y="4876800"/>
            <a:ext cx="8534400" cy="1552575"/>
          </a:xfrm>
          <a:prstGeom prst="rect">
            <a:avLst/>
          </a:prstGeom>
          <a:noFill/>
          <a:ln w="9525">
            <a:noFill/>
            <a:miter lim="800000"/>
            <a:headEnd/>
            <a:tailEnd/>
          </a:ln>
        </p:spPr>
        <p:txBody>
          <a:bodyPr>
            <a:spAutoFit/>
          </a:bodyPr>
          <a:lstStyle/>
          <a:p>
            <a:pPr algn="ctr">
              <a:spcBef>
                <a:spcPct val="50000"/>
              </a:spcBef>
            </a:pPr>
            <a:r>
              <a:rPr lang="en-US" b="1" u="sng"/>
              <a:t>LENGTH OF SEGMENT CONTAINING 12 BASE PAIRS</a:t>
            </a:r>
            <a:r>
              <a:rPr lang="en-US" b="1"/>
              <a:t>:</a:t>
            </a:r>
          </a:p>
          <a:p>
            <a:pPr algn="ctr">
              <a:spcBef>
                <a:spcPct val="50000"/>
              </a:spcBef>
            </a:pPr>
            <a:r>
              <a:rPr lang="en-US" b="1"/>
              <a:t>Z-DNA	45 Å</a:t>
            </a:r>
          </a:p>
          <a:p>
            <a:pPr algn="ctr">
              <a:spcBef>
                <a:spcPct val="50000"/>
              </a:spcBef>
            </a:pPr>
            <a:r>
              <a:rPr lang="en-US" b="1"/>
              <a:t>B-DNA	41 Å</a:t>
            </a:r>
          </a:p>
        </p:txBody>
      </p:sp>
      <p:pic>
        <p:nvPicPr>
          <p:cNvPr id="442373" name="slide_21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42374" name="Text Box 6"/>
          <p:cNvSpPr txBox="1">
            <a:spLocks noChangeArrowheads="1"/>
          </p:cNvSpPr>
          <p:nvPr/>
        </p:nvSpPr>
        <p:spPr bwMode="auto">
          <a:xfrm>
            <a:off x="3124200" y="3200400"/>
            <a:ext cx="914400" cy="457200"/>
          </a:xfrm>
          <a:prstGeom prst="rect">
            <a:avLst/>
          </a:prstGeom>
          <a:solidFill>
            <a:srgbClr val="FF99CC">
              <a:alpha val="50195"/>
            </a:srgbClr>
          </a:solidFill>
          <a:ln w="9525">
            <a:noFill/>
            <a:miter lim="800000"/>
            <a:headEnd/>
            <a:tailEnd/>
          </a:ln>
        </p:spPr>
        <p:txBody>
          <a:bodyPr>
            <a:spAutoFit/>
          </a:bodyPr>
          <a:lstStyle/>
          <a:p>
            <a:pPr>
              <a:spcBef>
                <a:spcPct val="50000"/>
              </a:spcBef>
            </a:pPr>
            <a:r>
              <a:rPr lang="en-US"/>
              <a:t> </a:t>
            </a:r>
          </a:p>
        </p:txBody>
      </p:sp>
      <p:sp>
        <p:nvSpPr>
          <p:cNvPr id="442375" name="Text Box 7"/>
          <p:cNvSpPr txBox="1">
            <a:spLocks noChangeArrowheads="1"/>
          </p:cNvSpPr>
          <p:nvPr/>
        </p:nvSpPr>
        <p:spPr bwMode="auto">
          <a:xfrm>
            <a:off x="3119438" y="3733800"/>
            <a:ext cx="914400" cy="457200"/>
          </a:xfrm>
          <a:prstGeom prst="rect">
            <a:avLst/>
          </a:prstGeom>
          <a:solidFill>
            <a:srgbClr val="FF99CC">
              <a:alpha val="50195"/>
            </a:srgbClr>
          </a:solidFill>
          <a:ln w="9525">
            <a:noFill/>
            <a:miter lim="800000"/>
            <a:headEnd/>
            <a:tailEnd/>
          </a:ln>
        </p:spPr>
        <p:txBody>
          <a:bodyPr>
            <a:spAutoFit/>
          </a:bodyPr>
          <a:lstStyle/>
          <a:p>
            <a:pPr>
              <a:spcBef>
                <a:spcPct val="50000"/>
              </a:spcBef>
            </a:pPr>
            <a:r>
              <a:rPr lang="en-US"/>
              <a:t> </a:t>
            </a:r>
          </a:p>
        </p:txBody>
      </p:sp>
      <p:sp>
        <p:nvSpPr>
          <p:cNvPr id="442376" name="Text Box 8"/>
          <p:cNvSpPr txBox="1">
            <a:spLocks noChangeArrowheads="1"/>
          </p:cNvSpPr>
          <p:nvPr/>
        </p:nvSpPr>
        <p:spPr bwMode="auto">
          <a:xfrm>
            <a:off x="7696200" y="3200400"/>
            <a:ext cx="838200" cy="1004888"/>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442377" name="Text Box 9"/>
          <p:cNvSpPr txBox="1">
            <a:spLocks noChangeArrowheads="1"/>
          </p:cNvSpPr>
          <p:nvPr/>
        </p:nvSpPr>
        <p:spPr bwMode="auto">
          <a:xfrm>
            <a:off x="5148263" y="5443538"/>
            <a:ext cx="838200" cy="1004887"/>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220170" name="Text Box 10"/>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42379" name="Text Box 11"/>
          <p:cNvSpPr txBox="1">
            <a:spLocks noChangeArrowheads="1"/>
          </p:cNvSpPr>
          <p:nvPr/>
        </p:nvSpPr>
        <p:spPr bwMode="auto">
          <a:xfrm>
            <a:off x="304800" y="2209800"/>
            <a:ext cx="8458200" cy="4235450"/>
          </a:xfrm>
          <a:prstGeom prst="rect">
            <a:avLst/>
          </a:prstGeom>
          <a:solidFill>
            <a:srgbClr val="FFFFFF"/>
          </a:solidFill>
          <a:ln w="9525">
            <a:noFill/>
            <a:miter lim="800000"/>
            <a:headEnd/>
            <a:tailEnd/>
          </a:ln>
        </p:spPr>
        <p:txBody>
          <a:bodyPr>
            <a:spAutoFit/>
          </a:bodyPr>
          <a:lstStyle/>
          <a:p>
            <a:pPr>
              <a:spcBef>
                <a:spcPct val="50000"/>
              </a:spcBef>
            </a:pPr>
            <a:r>
              <a:rPr lang="en-US" sz="3200"/>
              <a:t>No one has ever seen a Watson-Crick </a:t>
            </a:r>
            <a:r>
              <a:rPr lang="en-US" sz="3200" b="1" i="1" u="sng"/>
              <a:t>RH</a:t>
            </a:r>
            <a:r>
              <a:rPr lang="en-US" sz="3200"/>
              <a:t>’d structure with such wide spacings, which presumably doesn’t exist.</a:t>
            </a:r>
          </a:p>
          <a:p>
            <a:pPr>
              <a:spcBef>
                <a:spcPct val="50000"/>
              </a:spcBef>
            </a:pPr>
            <a:r>
              <a:rPr lang="en-US" sz="3200"/>
              <a:t>Therefore, we may be well-justified in assuming that anything which causes a 10% unwinding of DNA will precipitate an R</a:t>
            </a:r>
            <a:r>
              <a:rPr lang="en-US" sz="3200">
                <a:sym typeface="Wingdings" pitchFamily="2" charset="2"/>
              </a:rPr>
              <a:t></a:t>
            </a:r>
            <a:r>
              <a:rPr lang="en-US" sz="3200"/>
              <a:t>L conversion, since only the LH’d form is known under such conditions. </a:t>
            </a:r>
          </a:p>
        </p:txBody>
      </p:sp>
    </p:spTree>
  </p:cSld>
  <p:clrMapOvr>
    <a:overrideClrMapping bg1="lt1" tx1="dk1" bg2="lt2" tx2="dk2" accent1="accent1" accent2="accent2" accent3="accent3" accent4="accent4" accent5="accent5" accent6="accent6" hlink="hlink" folHlink="folHlink"/>
  </p:clrMapOvr>
  <p:transition advClick="0" advTm="7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2373"/>
                                        </p:tgtEl>
                                      </p:cBhvr>
                                    </p:cmd>
                                  </p:childTnLst>
                                </p:cTn>
                              </p:par>
                              <p:par>
                                <p:cTn id="7" presetID="2" presetClass="entr" presetSubtype="8" fill="hold" grpId="0" nodeType="withEffect">
                                  <p:stCondLst>
                                    <p:cond delay="3000"/>
                                  </p:stCondLst>
                                  <p:childTnLst>
                                    <p:set>
                                      <p:cBhvr>
                                        <p:cTn id="8" dur="1" fill="hold">
                                          <p:stCondLst>
                                            <p:cond delay="0"/>
                                          </p:stCondLst>
                                        </p:cTn>
                                        <p:tgtEl>
                                          <p:spTgt spid="442374"/>
                                        </p:tgtEl>
                                        <p:attrNameLst>
                                          <p:attrName>style.visibility</p:attrName>
                                        </p:attrNameLst>
                                      </p:cBhvr>
                                      <p:to>
                                        <p:strVal val="visible"/>
                                      </p:to>
                                    </p:set>
                                    <p:anim calcmode="lin" valueType="num">
                                      <p:cBhvr additive="base">
                                        <p:cTn id="9" dur="500" fill="hold"/>
                                        <p:tgtEl>
                                          <p:spTgt spid="442374"/>
                                        </p:tgtEl>
                                        <p:attrNameLst>
                                          <p:attrName>ppt_x</p:attrName>
                                        </p:attrNameLst>
                                      </p:cBhvr>
                                      <p:tavLst>
                                        <p:tav tm="0">
                                          <p:val>
                                            <p:strVal val="0-#ppt_w/2"/>
                                          </p:val>
                                        </p:tav>
                                        <p:tav tm="100000">
                                          <p:val>
                                            <p:strVal val="#ppt_x"/>
                                          </p:val>
                                        </p:tav>
                                      </p:tavLst>
                                    </p:anim>
                                    <p:anim calcmode="lin" valueType="num">
                                      <p:cBhvr additive="base">
                                        <p:cTn id="10" dur="500" fill="hold"/>
                                        <p:tgtEl>
                                          <p:spTgt spid="442374"/>
                                        </p:tgtEl>
                                        <p:attrNameLst>
                                          <p:attrName>ppt_y</p:attrName>
                                        </p:attrNameLst>
                                      </p:cBhvr>
                                      <p:tavLst>
                                        <p:tav tm="0">
                                          <p:val>
                                            <p:strVal val="#ppt_y"/>
                                          </p:val>
                                        </p:tav>
                                        <p:tav tm="100000">
                                          <p:val>
                                            <p:strVal val="#ppt_y"/>
                                          </p:val>
                                        </p:tav>
                                      </p:tavLst>
                                    </p:anim>
                                  </p:childTnLst>
                                </p:cTn>
                              </p:par>
                            </p:childTnLst>
                          </p:cTn>
                        </p:par>
                        <p:par>
                          <p:cTn id="11" fill="hold">
                            <p:stCondLst>
                              <p:cond delay="3500"/>
                            </p:stCondLst>
                            <p:childTnLst>
                              <p:par>
                                <p:cTn id="12" presetID="2" presetClass="entr" presetSubtype="8" fill="hold" grpId="0" nodeType="afterEffect">
                                  <p:stCondLst>
                                    <p:cond delay="3000"/>
                                  </p:stCondLst>
                                  <p:childTnLst>
                                    <p:set>
                                      <p:cBhvr>
                                        <p:cTn id="13" dur="1" fill="hold">
                                          <p:stCondLst>
                                            <p:cond delay="0"/>
                                          </p:stCondLst>
                                        </p:cTn>
                                        <p:tgtEl>
                                          <p:spTgt spid="442375"/>
                                        </p:tgtEl>
                                        <p:attrNameLst>
                                          <p:attrName>style.visibility</p:attrName>
                                        </p:attrNameLst>
                                      </p:cBhvr>
                                      <p:to>
                                        <p:strVal val="visible"/>
                                      </p:to>
                                    </p:set>
                                    <p:anim calcmode="lin" valueType="num">
                                      <p:cBhvr additive="base">
                                        <p:cTn id="14" dur="500" fill="hold"/>
                                        <p:tgtEl>
                                          <p:spTgt spid="442375"/>
                                        </p:tgtEl>
                                        <p:attrNameLst>
                                          <p:attrName>ppt_x</p:attrName>
                                        </p:attrNameLst>
                                      </p:cBhvr>
                                      <p:tavLst>
                                        <p:tav tm="0">
                                          <p:val>
                                            <p:strVal val="0-#ppt_w/2"/>
                                          </p:val>
                                        </p:tav>
                                        <p:tav tm="100000">
                                          <p:val>
                                            <p:strVal val="#ppt_x"/>
                                          </p:val>
                                        </p:tav>
                                      </p:tavLst>
                                    </p:anim>
                                    <p:anim calcmode="lin" valueType="num">
                                      <p:cBhvr additive="base">
                                        <p:cTn id="15" dur="500" fill="hold"/>
                                        <p:tgtEl>
                                          <p:spTgt spid="442375"/>
                                        </p:tgtEl>
                                        <p:attrNameLst>
                                          <p:attrName>ppt_y</p:attrName>
                                        </p:attrNameLst>
                                      </p:cBhvr>
                                      <p:tavLst>
                                        <p:tav tm="0">
                                          <p:val>
                                            <p:strVal val="#ppt_y"/>
                                          </p:val>
                                        </p:tav>
                                        <p:tav tm="100000">
                                          <p:val>
                                            <p:strVal val="#ppt_y"/>
                                          </p:val>
                                        </p:tav>
                                      </p:tavLst>
                                    </p:anim>
                                  </p:childTnLst>
                                </p:cTn>
                              </p:par>
                            </p:childTnLst>
                          </p:cTn>
                        </p:par>
                        <p:par>
                          <p:cTn id="16" fill="hold">
                            <p:stCondLst>
                              <p:cond delay="7000"/>
                            </p:stCondLst>
                            <p:childTnLst>
                              <p:par>
                                <p:cTn id="17" presetID="2" presetClass="entr" presetSubtype="8" fill="hold" grpId="0" nodeType="afterEffect">
                                  <p:stCondLst>
                                    <p:cond delay="6000"/>
                                  </p:stCondLst>
                                  <p:childTnLst>
                                    <p:set>
                                      <p:cBhvr>
                                        <p:cTn id="18" dur="1" fill="hold">
                                          <p:stCondLst>
                                            <p:cond delay="0"/>
                                          </p:stCondLst>
                                        </p:cTn>
                                        <p:tgtEl>
                                          <p:spTgt spid="442376"/>
                                        </p:tgtEl>
                                        <p:attrNameLst>
                                          <p:attrName>style.visibility</p:attrName>
                                        </p:attrNameLst>
                                      </p:cBhvr>
                                      <p:to>
                                        <p:strVal val="visible"/>
                                      </p:to>
                                    </p:set>
                                    <p:anim calcmode="lin" valueType="num">
                                      <p:cBhvr additive="base">
                                        <p:cTn id="19" dur="500" fill="hold"/>
                                        <p:tgtEl>
                                          <p:spTgt spid="442376"/>
                                        </p:tgtEl>
                                        <p:attrNameLst>
                                          <p:attrName>ppt_x</p:attrName>
                                        </p:attrNameLst>
                                      </p:cBhvr>
                                      <p:tavLst>
                                        <p:tav tm="0">
                                          <p:val>
                                            <p:strVal val="0-#ppt_w/2"/>
                                          </p:val>
                                        </p:tav>
                                        <p:tav tm="100000">
                                          <p:val>
                                            <p:strVal val="#ppt_x"/>
                                          </p:val>
                                        </p:tav>
                                      </p:tavLst>
                                    </p:anim>
                                    <p:anim calcmode="lin" valueType="num">
                                      <p:cBhvr additive="base">
                                        <p:cTn id="20" dur="500" fill="hold"/>
                                        <p:tgtEl>
                                          <p:spTgt spid="442376"/>
                                        </p:tgtEl>
                                        <p:attrNameLst>
                                          <p:attrName>ppt_y</p:attrName>
                                        </p:attrNameLst>
                                      </p:cBhvr>
                                      <p:tavLst>
                                        <p:tav tm="0">
                                          <p:val>
                                            <p:strVal val="#ppt_y"/>
                                          </p:val>
                                        </p:tav>
                                        <p:tav tm="100000">
                                          <p:val>
                                            <p:strVal val="#ppt_y"/>
                                          </p:val>
                                        </p:tav>
                                      </p:tavLst>
                                    </p:anim>
                                  </p:childTnLst>
                                </p:cTn>
                              </p:par>
                            </p:childTnLst>
                          </p:cTn>
                        </p:par>
                        <p:par>
                          <p:cTn id="21" fill="hold">
                            <p:stCondLst>
                              <p:cond delay="13500"/>
                            </p:stCondLst>
                            <p:childTnLst>
                              <p:par>
                                <p:cTn id="22" presetID="2" presetClass="entr" presetSubtype="8" fill="hold" grpId="0" nodeType="afterEffect">
                                  <p:stCondLst>
                                    <p:cond delay="12000"/>
                                  </p:stCondLst>
                                  <p:childTnLst>
                                    <p:set>
                                      <p:cBhvr>
                                        <p:cTn id="23" dur="1" fill="hold">
                                          <p:stCondLst>
                                            <p:cond delay="0"/>
                                          </p:stCondLst>
                                        </p:cTn>
                                        <p:tgtEl>
                                          <p:spTgt spid="442377"/>
                                        </p:tgtEl>
                                        <p:attrNameLst>
                                          <p:attrName>style.visibility</p:attrName>
                                        </p:attrNameLst>
                                      </p:cBhvr>
                                      <p:to>
                                        <p:strVal val="visible"/>
                                      </p:to>
                                    </p:set>
                                    <p:anim calcmode="lin" valueType="num">
                                      <p:cBhvr additive="base">
                                        <p:cTn id="24" dur="500" fill="hold"/>
                                        <p:tgtEl>
                                          <p:spTgt spid="442377"/>
                                        </p:tgtEl>
                                        <p:attrNameLst>
                                          <p:attrName>ppt_x</p:attrName>
                                        </p:attrNameLst>
                                      </p:cBhvr>
                                      <p:tavLst>
                                        <p:tav tm="0">
                                          <p:val>
                                            <p:strVal val="0-#ppt_w/2"/>
                                          </p:val>
                                        </p:tav>
                                        <p:tav tm="100000">
                                          <p:val>
                                            <p:strVal val="#ppt_x"/>
                                          </p:val>
                                        </p:tav>
                                      </p:tavLst>
                                    </p:anim>
                                    <p:anim calcmode="lin" valueType="num">
                                      <p:cBhvr additive="base">
                                        <p:cTn id="25" dur="500" fill="hold"/>
                                        <p:tgtEl>
                                          <p:spTgt spid="442377"/>
                                        </p:tgtEl>
                                        <p:attrNameLst>
                                          <p:attrName>ppt_y</p:attrName>
                                        </p:attrNameLst>
                                      </p:cBhvr>
                                      <p:tavLst>
                                        <p:tav tm="0">
                                          <p:val>
                                            <p:strVal val="#ppt_y"/>
                                          </p:val>
                                        </p:tav>
                                        <p:tav tm="100000">
                                          <p:val>
                                            <p:strVal val="#ppt_y"/>
                                          </p:val>
                                        </p:tav>
                                      </p:tavLst>
                                    </p:anim>
                                  </p:childTnLst>
                                </p:cTn>
                              </p:par>
                            </p:childTnLst>
                          </p:cTn>
                        </p:par>
                        <p:par>
                          <p:cTn id="26" fill="hold">
                            <p:stCondLst>
                              <p:cond delay="26000"/>
                            </p:stCondLst>
                            <p:childTnLst>
                              <p:par>
                                <p:cTn id="27" presetID="9" presetClass="entr" presetSubtype="0" fill="hold" grpId="0" nodeType="afterEffect">
                                  <p:stCondLst>
                                    <p:cond delay="26000"/>
                                  </p:stCondLst>
                                  <p:childTnLst>
                                    <p:set>
                                      <p:cBhvr>
                                        <p:cTn id="28" dur="1" fill="hold">
                                          <p:stCondLst>
                                            <p:cond delay="0"/>
                                          </p:stCondLst>
                                        </p:cTn>
                                        <p:tgtEl>
                                          <p:spTgt spid="442379"/>
                                        </p:tgtEl>
                                        <p:attrNameLst>
                                          <p:attrName>style.visibility</p:attrName>
                                        </p:attrNameLst>
                                      </p:cBhvr>
                                      <p:to>
                                        <p:strVal val="visible"/>
                                      </p:to>
                                    </p:set>
                                    <p:animEffect transition="in" filter="dissolve">
                                      <p:cBhvr>
                                        <p:cTn id="29" dur="500"/>
                                        <p:tgtEl>
                                          <p:spTgt spid="44237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2927">
                <p:cTn id="30" fill="hold" display="0">
                  <p:stCondLst>
                    <p:cond delay="indefinite"/>
                  </p:stCondLst>
                  <p:endCondLst>
                    <p:cond evt="onPrev" delay="0">
                      <p:tgtEl>
                        <p:sldTgt/>
                      </p:tgtEl>
                    </p:cond>
                    <p:cond evt="onStopAudio" delay="0">
                      <p:tgtEl>
                        <p:sldTgt/>
                      </p:tgtEl>
                    </p:cond>
                  </p:endCondLst>
                </p:cTn>
                <p:tgtEl>
                  <p:spTgt spid="442373"/>
                </p:tgtEl>
              </p:cMediaNode>
            </p:audio>
          </p:childTnLst>
        </p:cTn>
      </p:par>
    </p:tnLst>
    <p:bldLst>
      <p:bldP spid="442374" grpId="0" animBg="1" autoUpdateAnimBg="0"/>
      <p:bldP spid="442375" grpId="0" animBg="1" autoUpdateAnimBg="0"/>
      <p:bldP spid="442376" grpId="0" animBg="1" autoUpdateAnimBg="0"/>
      <p:bldP spid="442377" grpId="0" animBg="1" autoUpdateAnimBg="0"/>
      <p:bldP spid="442379" grpId="0" animBg="1" autoUpdateAnimBg="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8" descr="C:\Program Files\Amira-3.1.1\data\nucleosome files\AAA FINAL STRUCTURE\Animations_notahelix\Picture Files\Z-DNA_B-DNA_compare.jpg"/>
          <p:cNvPicPr>
            <a:picLocks noChangeAspect="1" noChangeArrowheads="1"/>
          </p:cNvPicPr>
          <p:nvPr/>
        </p:nvPicPr>
        <p:blipFill>
          <a:blip r:embed="rId5" cstate="print"/>
          <a:srcRect/>
          <a:stretch>
            <a:fillRect/>
          </a:stretch>
        </p:blipFill>
        <p:spPr bwMode="auto">
          <a:xfrm>
            <a:off x="2586038" y="236538"/>
            <a:ext cx="4159250" cy="6394450"/>
          </a:xfrm>
          <a:prstGeom prst="rect">
            <a:avLst/>
          </a:prstGeom>
          <a:noFill/>
          <a:ln w="9525">
            <a:noFill/>
            <a:miter lim="800000"/>
            <a:headEnd/>
            <a:tailEnd/>
          </a:ln>
        </p:spPr>
      </p:pic>
      <p:pic>
        <p:nvPicPr>
          <p:cNvPr id="443401" name="Picture 9" descr="C:\Program Files\Amira-3.1.1\data\nucleosome files\AAA FINAL STRUCTURE\Animations_notahelix\Picture Files\Z-DNA_B-DNA_enlarge1.jpg"/>
          <p:cNvPicPr>
            <a:picLocks noChangeAspect="1" noChangeArrowheads="1"/>
          </p:cNvPicPr>
          <p:nvPr/>
        </p:nvPicPr>
        <p:blipFill>
          <a:blip r:embed="rId6" cstate="print"/>
          <a:srcRect/>
          <a:stretch>
            <a:fillRect/>
          </a:stretch>
        </p:blipFill>
        <p:spPr bwMode="auto">
          <a:xfrm>
            <a:off x="2586038" y="236538"/>
            <a:ext cx="4159250" cy="6394450"/>
          </a:xfrm>
          <a:prstGeom prst="rect">
            <a:avLst/>
          </a:prstGeom>
          <a:noFill/>
          <a:ln w="9525">
            <a:noFill/>
            <a:miter lim="800000"/>
            <a:headEnd/>
            <a:tailEnd/>
          </a:ln>
        </p:spPr>
      </p:pic>
      <p:pic>
        <p:nvPicPr>
          <p:cNvPr id="443402" name="Picture 10" descr="C:\Program Files\Amira-3.1.1\data\nucleosome files\AAA FINAL STRUCTURE\Animations_notahelix\Picture Files\Z-DNA_B-DNA_enlarge2.jpg"/>
          <p:cNvPicPr>
            <a:picLocks noChangeAspect="1" noChangeArrowheads="1"/>
          </p:cNvPicPr>
          <p:nvPr/>
        </p:nvPicPr>
        <p:blipFill>
          <a:blip r:embed="rId7" cstate="print"/>
          <a:srcRect/>
          <a:stretch>
            <a:fillRect/>
          </a:stretch>
        </p:blipFill>
        <p:spPr bwMode="auto">
          <a:xfrm>
            <a:off x="2586038" y="236538"/>
            <a:ext cx="4159250" cy="6394450"/>
          </a:xfrm>
          <a:prstGeom prst="rect">
            <a:avLst/>
          </a:prstGeom>
          <a:noFill/>
          <a:ln w="9525">
            <a:noFill/>
            <a:miter lim="800000"/>
            <a:headEnd/>
            <a:tailEnd/>
          </a:ln>
        </p:spPr>
      </p:pic>
      <p:pic>
        <p:nvPicPr>
          <p:cNvPr id="443403" name="Picture 11" descr="C:\Program Files\Amira-3.1.1\data\nucleosome files\AAA FINAL STRUCTURE\Animations_notahelix\Picture Files\Z-DNA_B-DNA_enlarge3.jpg"/>
          <p:cNvPicPr>
            <a:picLocks noChangeAspect="1" noChangeArrowheads="1"/>
          </p:cNvPicPr>
          <p:nvPr/>
        </p:nvPicPr>
        <p:blipFill>
          <a:blip r:embed="rId8" cstate="print"/>
          <a:srcRect/>
          <a:stretch>
            <a:fillRect/>
          </a:stretch>
        </p:blipFill>
        <p:spPr bwMode="auto">
          <a:xfrm>
            <a:off x="2586038" y="236538"/>
            <a:ext cx="4159250" cy="6394450"/>
          </a:xfrm>
          <a:prstGeom prst="rect">
            <a:avLst/>
          </a:prstGeom>
          <a:noFill/>
          <a:ln w="9525">
            <a:noFill/>
            <a:miter lim="800000"/>
            <a:headEnd/>
            <a:tailEnd/>
          </a:ln>
        </p:spPr>
      </p:pic>
      <p:pic>
        <p:nvPicPr>
          <p:cNvPr id="443405" name="Picture 13" descr="C:\Program Files\Amira-3.1.1\data\nucleosome files\AAA FINAL STRUCTURE\Animations_notahelix\Picture Files\Z_B-DNA_inverted_DNA.jpg"/>
          <p:cNvPicPr>
            <a:picLocks noChangeAspect="1" noChangeArrowheads="1"/>
          </p:cNvPicPr>
          <p:nvPr/>
        </p:nvPicPr>
        <p:blipFill>
          <a:blip r:embed="rId9" cstate="print"/>
          <a:srcRect/>
          <a:stretch>
            <a:fillRect/>
          </a:stretch>
        </p:blipFill>
        <p:spPr bwMode="auto">
          <a:xfrm>
            <a:off x="3819525" y="339725"/>
            <a:ext cx="290513" cy="5146675"/>
          </a:xfrm>
          <a:prstGeom prst="rect">
            <a:avLst/>
          </a:prstGeom>
          <a:noFill/>
          <a:ln w="9525">
            <a:noFill/>
            <a:miter lim="800000"/>
            <a:headEnd/>
            <a:tailEnd/>
          </a:ln>
        </p:spPr>
      </p:pic>
      <p:pic>
        <p:nvPicPr>
          <p:cNvPr id="443406" name="Picture 14" descr="C:\Program Files\Amira-3.1.1\data\nucleosome files\AAA FINAL STRUCTURE\Animations_notahelix\Picture Files\curved-arrow_RH-helix.jpg"/>
          <p:cNvPicPr>
            <a:picLocks noChangeAspect="1" noChangeArrowheads="1"/>
          </p:cNvPicPr>
          <p:nvPr/>
        </p:nvPicPr>
        <p:blipFill>
          <a:blip r:embed="rId10" cstate="print"/>
          <a:srcRect/>
          <a:stretch>
            <a:fillRect/>
          </a:stretch>
        </p:blipFill>
        <p:spPr bwMode="auto">
          <a:xfrm>
            <a:off x="4191000" y="228600"/>
            <a:ext cx="377825" cy="609600"/>
          </a:xfrm>
          <a:prstGeom prst="rect">
            <a:avLst/>
          </a:prstGeom>
          <a:noFill/>
          <a:ln w="9525">
            <a:noFill/>
            <a:miter lim="800000"/>
            <a:headEnd/>
            <a:tailEnd/>
          </a:ln>
        </p:spPr>
      </p:pic>
      <p:pic>
        <p:nvPicPr>
          <p:cNvPr id="443407" name="Picture 15" descr="C:\Program Files\Amira-3.1.1\data\nucleosome files\AAA FINAL STRUCTURE\Animations_notahelix\Picture Files\curved-arrow_LH-helix.jpg"/>
          <p:cNvPicPr>
            <a:picLocks noChangeAspect="1" noChangeArrowheads="1"/>
          </p:cNvPicPr>
          <p:nvPr/>
        </p:nvPicPr>
        <p:blipFill>
          <a:blip r:embed="rId11" cstate="print"/>
          <a:srcRect/>
          <a:stretch>
            <a:fillRect/>
          </a:stretch>
        </p:blipFill>
        <p:spPr bwMode="auto">
          <a:xfrm>
            <a:off x="3359150" y="228600"/>
            <a:ext cx="374650" cy="603250"/>
          </a:xfrm>
          <a:prstGeom prst="rect">
            <a:avLst/>
          </a:prstGeom>
          <a:noFill/>
          <a:ln w="9525">
            <a:noFill/>
            <a:miter lim="800000"/>
            <a:headEnd/>
            <a:tailEnd/>
          </a:ln>
        </p:spPr>
      </p:pic>
      <p:pic>
        <p:nvPicPr>
          <p:cNvPr id="443408" name="slide_21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12" cstate="print"/>
          <a:srcRect/>
          <a:stretch>
            <a:fillRect/>
          </a:stretch>
        </p:blipFill>
        <p:spPr bwMode="auto">
          <a:xfrm>
            <a:off x="76200" y="6477000"/>
            <a:ext cx="304800" cy="304800"/>
          </a:xfrm>
          <a:prstGeom prst="rect">
            <a:avLst/>
          </a:prstGeom>
          <a:noFill/>
          <a:ln w="9525">
            <a:noFill/>
            <a:miter lim="800000"/>
            <a:headEnd/>
            <a:tailEnd/>
          </a:ln>
        </p:spPr>
      </p:pic>
      <p:sp>
        <p:nvSpPr>
          <p:cNvPr id="443409" name="Text Box 17"/>
          <p:cNvSpPr txBox="1">
            <a:spLocks noChangeArrowheads="1"/>
          </p:cNvSpPr>
          <p:nvPr/>
        </p:nvSpPr>
        <p:spPr bwMode="auto">
          <a:xfrm>
            <a:off x="4191000" y="0"/>
            <a:ext cx="457200" cy="1004888"/>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221195" name="Text Box 19"/>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3" action="ppaction://hlinksldjump"/>
              </a:rPr>
              <a:t>Table Of Contents</a:t>
            </a:r>
            <a:endParaRPr lang="en-US" sz="1200"/>
          </a:p>
        </p:txBody>
      </p:sp>
    </p:spTree>
  </p:cSld>
  <p:clrMapOvr>
    <a:masterClrMapping/>
  </p:clrMapOvr>
  <p:transition advClick="0" advTm="5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385" fill="hold"/>
                                        <p:tgtEl>
                                          <p:spTgt spid="443408"/>
                                        </p:tgtEl>
                                      </p:cBhvr>
                                    </p:cmd>
                                  </p:childTnLst>
                                </p:cTn>
                              </p:par>
                              <p:par>
                                <p:cTn id="7" presetID="9" presetClass="entr" presetSubtype="0" fill="hold" nodeType="withEffect">
                                  <p:stCondLst>
                                    <p:cond delay="25000"/>
                                  </p:stCondLst>
                                  <p:childTnLst>
                                    <p:set>
                                      <p:cBhvr>
                                        <p:cTn id="8" dur="1" fill="hold">
                                          <p:stCondLst>
                                            <p:cond delay="0"/>
                                          </p:stCondLst>
                                        </p:cTn>
                                        <p:tgtEl>
                                          <p:spTgt spid="443401"/>
                                        </p:tgtEl>
                                        <p:attrNameLst>
                                          <p:attrName>style.visibility</p:attrName>
                                        </p:attrNameLst>
                                      </p:cBhvr>
                                      <p:to>
                                        <p:strVal val="visible"/>
                                      </p:to>
                                    </p:set>
                                    <p:animEffect transition="in" filter="dissolve">
                                      <p:cBhvr>
                                        <p:cTn id="9" dur="500"/>
                                        <p:tgtEl>
                                          <p:spTgt spid="443401"/>
                                        </p:tgtEl>
                                      </p:cBhvr>
                                    </p:animEffect>
                                  </p:childTnLst>
                                </p:cTn>
                              </p:par>
                            </p:childTnLst>
                          </p:cTn>
                        </p:par>
                        <p:par>
                          <p:cTn id="10" fill="hold">
                            <p:stCondLst>
                              <p:cond delay="50385"/>
                            </p:stCondLst>
                            <p:childTnLst>
                              <p:par>
                                <p:cTn id="11" presetID="9" presetClass="entr" presetSubtype="0" fill="hold" nodeType="afterEffect">
                                  <p:stCondLst>
                                    <p:cond delay="1000"/>
                                  </p:stCondLst>
                                  <p:childTnLst>
                                    <p:set>
                                      <p:cBhvr>
                                        <p:cTn id="12" dur="1" fill="hold">
                                          <p:stCondLst>
                                            <p:cond delay="0"/>
                                          </p:stCondLst>
                                        </p:cTn>
                                        <p:tgtEl>
                                          <p:spTgt spid="443402"/>
                                        </p:tgtEl>
                                        <p:attrNameLst>
                                          <p:attrName>style.visibility</p:attrName>
                                        </p:attrNameLst>
                                      </p:cBhvr>
                                      <p:to>
                                        <p:strVal val="visible"/>
                                      </p:to>
                                    </p:set>
                                    <p:animEffect transition="in" filter="dissolve">
                                      <p:cBhvr>
                                        <p:cTn id="13" dur="500"/>
                                        <p:tgtEl>
                                          <p:spTgt spid="443402"/>
                                        </p:tgtEl>
                                      </p:cBhvr>
                                    </p:animEffect>
                                  </p:childTnLst>
                                </p:cTn>
                              </p:par>
                            </p:childTnLst>
                          </p:cTn>
                        </p:par>
                        <p:par>
                          <p:cTn id="14" fill="hold">
                            <p:stCondLst>
                              <p:cond delay="51885"/>
                            </p:stCondLst>
                            <p:childTnLst>
                              <p:par>
                                <p:cTn id="15" presetID="9" presetClass="entr" presetSubtype="0" fill="hold" nodeType="afterEffect">
                                  <p:stCondLst>
                                    <p:cond delay="1000"/>
                                  </p:stCondLst>
                                  <p:childTnLst>
                                    <p:set>
                                      <p:cBhvr>
                                        <p:cTn id="16" dur="1" fill="hold">
                                          <p:stCondLst>
                                            <p:cond delay="0"/>
                                          </p:stCondLst>
                                        </p:cTn>
                                        <p:tgtEl>
                                          <p:spTgt spid="443403"/>
                                        </p:tgtEl>
                                        <p:attrNameLst>
                                          <p:attrName>style.visibility</p:attrName>
                                        </p:attrNameLst>
                                      </p:cBhvr>
                                      <p:to>
                                        <p:strVal val="visible"/>
                                      </p:to>
                                    </p:set>
                                    <p:animEffect transition="in" filter="dissolve">
                                      <p:cBhvr>
                                        <p:cTn id="17" dur="500"/>
                                        <p:tgtEl>
                                          <p:spTgt spid="443403"/>
                                        </p:tgtEl>
                                      </p:cBhvr>
                                    </p:animEffect>
                                  </p:childTnLst>
                                </p:cTn>
                              </p:par>
                            </p:childTnLst>
                          </p:cTn>
                        </p:par>
                        <p:par>
                          <p:cTn id="18" fill="hold">
                            <p:stCondLst>
                              <p:cond delay="53385"/>
                            </p:stCondLst>
                            <p:childTnLst>
                              <p:par>
                                <p:cTn id="19" presetID="1" presetClass="entr" presetSubtype="0" fill="hold" nodeType="afterEffect">
                                  <p:stCondLst>
                                    <p:cond delay="0"/>
                                  </p:stCondLst>
                                  <p:childTnLst>
                                    <p:set>
                                      <p:cBhvr>
                                        <p:cTn id="20" dur="1" fill="hold">
                                          <p:stCondLst>
                                            <p:cond delay="499"/>
                                          </p:stCondLst>
                                        </p:cTn>
                                        <p:tgtEl>
                                          <p:spTgt spid="443406"/>
                                        </p:tgtEl>
                                        <p:attrNameLst>
                                          <p:attrName>style.visibility</p:attrName>
                                        </p:attrNameLst>
                                      </p:cBhvr>
                                      <p:to>
                                        <p:strVal val="visible"/>
                                      </p:to>
                                    </p:set>
                                  </p:childTnLst>
                                </p:cTn>
                              </p:par>
                            </p:childTnLst>
                          </p:cTn>
                        </p:par>
                        <p:par>
                          <p:cTn id="21" fill="hold">
                            <p:stCondLst>
                              <p:cond delay="53885"/>
                            </p:stCondLst>
                            <p:childTnLst>
                              <p:par>
                                <p:cTn id="22" presetID="2" presetClass="entr" presetSubtype="8" fill="hold" grpId="0" nodeType="afterEffect">
                                  <p:stCondLst>
                                    <p:cond delay="0"/>
                                  </p:stCondLst>
                                  <p:childTnLst>
                                    <p:set>
                                      <p:cBhvr>
                                        <p:cTn id="23" dur="1" fill="hold">
                                          <p:stCondLst>
                                            <p:cond delay="0"/>
                                          </p:stCondLst>
                                        </p:cTn>
                                        <p:tgtEl>
                                          <p:spTgt spid="443409"/>
                                        </p:tgtEl>
                                        <p:attrNameLst>
                                          <p:attrName>style.visibility</p:attrName>
                                        </p:attrNameLst>
                                      </p:cBhvr>
                                      <p:to>
                                        <p:strVal val="visible"/>
                                      </p:to>
                                    </p:set>
                                    <p:anim calcmode="lin" valueType="num">
                                      <p:cBhvr additive="base">
                                        <p:cTn id="24" dur="500" fill="hold"/>
                                        <p:tgtEl>
                                          <p:spTgt spid="443409"/>
                                        </p:tgtEl>
                                        <p:attrNameLst>
                                          <p:attrName>ppt_x</p:attrName>
                                        </p:attrNameLst>
                                      </p:cBhvr>
                                      <p:tavLst>
                                        <p:tav tm="0">
                                          <p:val>
                                            <p:strVal val="0-#ppt_w/2"/>
                                          </p:val>
                                        </p:tav>
                                        <p:tav tm="100000">
                                          <p:val>
                                            <p:strVal val="#ppt_x"/>
                                          </p:val>
                                        </p:tav>
                                      </p:tavLst>
                                    </p:anim>
                                    <p:anim calcmode="lin" valueType="num">
                                      <p:cBhvr additive="base">
                                        <p:cTn id="25" dur="500" fill="hold"/>
                                        <p:tgtEl>
                                          <p:spTgt spid="443409"/>
                                        </p:tgtEl>
                                        <p:attrNameLst>
                                          <p:attrName>ppt_y</p:attrName>
                                        </p:attrNameLst>
                                      </p:cBhvr>
                                      <p:tavLst>
                                        <p:tav tm="0">
                                          <p:val>
                                            <p:strVal val="#ppt_y"/>
                                          </p:val>
                                        </p:tav>
                                        <p:tav tm="100000">
                                          <p:val>
                                            <p:strVal val="#ppt_y"/>
                                          </p:val>
                                        </p:tav>
                                      </p:tavLst>
                                    </p:anim>
                                  </p:childTnLst>
                                </p:cTn>
                              </p:par>
                            </p:childTnLst>
                          </p:cTn>
                        </p:par>
                        <p:par>
                          <p:cTn id="26" fill="hold">
                            <p:stCondLst>
                              <p:cond delay="54385"/>
                            </p:stCondLst>
                            <p:childTnLst>
                              <p:par>
                                <p:cTn id="27" presetID="17" presetClass="entr" presetSubtype="10" fill="hold" nodeType="afterEffect">
                                  <p:stCondLst>
                                    <p:cond delay="2000"/>
                                  </p:stCondLst>
                                  <p:childTnLst>
                                    <p:set>
                                      <p:cBhvr>
                                        <p:cTn id="28" dur="1" fill="hold">
                                          <p:stCondLst>
                                            <p:cond delay="0"/>
                                          </p:stCondLst>
                                        </p:cTn>
                                        <p:tgtEl>
                                          <p:spTgt spid="443405"/>
                                        </p:tgtEl>
                                        <p:attrNameLst>
                                          <p:attrName>style.visibility</p:attrName>
                                        </p:attrNameLst>
                                      </p:cBhvr>
                                      <p:to>
                                        <p:strVal val="visible"/>
                                      </p:to>
                                    </p:set>
                                    <p:anim calcmode="lin" valueType="num">
                                      <p:cBhvr>
                                        <p:cTn id="29" dur="500" fill="hold"/>
                                        <p:tgtEl>
                                          <p:spTgt spid="443405"/>
                                        </p:tgtEl>
                                        <p:attrNameLst>
                                          <p:attrName>ppt_w</p:attrName>
                                        </p:attrNameLst>
                                      </p:cBhvr>
                                      <p:tavLst>
                                        <p:tav tm="0">
                                          <p:val>
                                            <p:fltVal val="0"/>
                                          </p:val>
                                        </p:tav>
                                        <p:tav tm="100000">
                                          <p:val>
                                            <p:strVal val="#ppt_w"/>
                                          </p:val>
                                        </p:tav>
                                      </p:tavLst>
                                    </p:anim>
                                    <p:anim calcmode="lin" valueType="num">
                                      <p:cBhvr>
                                        <p:cTn id="30" dur="500" fill="hold"/>
                                        <p:tgtEl>
                                          <p:spTgt spid="443405"/>
                                        </p:tgtEl>
                                        <p:attrNameLst>
                                          <p:attrName>ppt_h</p:attrName>
                                        </p:attrNameLst>
                                      </p:cBhvr>
                                      <p:tavLst>
                                        <p:tav tm="0">
                                          <p:val>
                                            <p:strVal val="#ppt_h"/>
                                          </p:val>
                                        </p:tav>
                                        <p:tav tm="100000">
                                          <p:val>
                                            <p:strVal val="#ppt_h"/>
                                          </p:val>
                                        </p:tav>
                                      </p:tavLst>
                                    </p:anim>
                                  </p:childTnLst>
                                </p:cTn>
                              </p:par>
                            </p:childTnLst>
                          </p:cTn>
                        </p:par>
                        <p:par>
                          <p:cTn id="31" fill="hold">
                            <p:stCondLst>
                              <p:cond delay="56885"/>
                            </p:stCondLst>
                            <p:childTnLst>
                              <p:par>
                                <p:cTn id="32" presetID="17" presetClass="entr" presetSubtype="10" fill="hold" nodeType="afterEffect">
                                  <p:stCondLst>
                                    <p:cond delay="0"/>
                                  </p:stCondLst>
                                  <p:childTnLst>
                                    <p:set>
                                      <p:cBhvr>
                                        <p:cTn id="33" dur="1" fill="hold">
                                          <p:stCondLst>
                                            <p:cond delay="0"/>
                                          </p:stCondLst>
                                        </p:cTn>
                                        <p:tgtEl>
                                          <p:spTgt spid="443407"/>
                                        </p:tgtEl>
                                        <p:attrNameLst>
                                          <p:attrName>style.visibility</p:attrName>
                                        </p:attrNameLst>
                                      </p:cBhvr>
                                      <p:to>
                                        <p:strVal val="visible"/>
                                      </p:to>
                                    </p:set>
                                    <p:anim calcmode="lin" valueType="num">
                                      <p:cBhvr>
                                        <p:cTn id="34" dur="500" fill="hold"/>
                                        <p:tgtEl>
                                          <p:spTgt spid="443407"/>
                                        </p:tgtEl>
                                        <p:attrNameLst>
                                          <p:attrName>ppt_w</p:attrName>
                                        </p:attrNameLst>
                                      </p:cBhvr>
                                      <p:tavLst>
                                        <p:tav tm="0">
                                          <p:val>
                                            <p:fltVal val="0"/>
                                          </p:val>
                                        </p:tav>
                                        <p:tav tm="100000">
                                          <p:val>
                                            <p:strVal val="#ppt_w"/>
                                          </p:val>
                                        </p:tav>
                                      </p:tavLst>
                                    </p:anim>
                                    <p:anim calcmode="lin" valueType="num">
                                      <p:cBhvr>
                                        <p:cTn id="35" dur="500" fill="hold"/>
                                        <p:tgtEl>
                                          <p:spTgt spid="4434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8293">
                <p:cTn id="36" fill="hold" display="0">
                  <p:stCondLst>
                    <p:cond delay="indefinite"/>
                  </p:stCondLst>
                  <p:endCondLst>
                    <p:cond evt="onPrev" delay="0">
                      <p:tgtEl>
                        <p:sldTgt/>
                      </p:tgtEl>
                    </p:cond>
                    <p:cond evt="onStopAudio" delay="0">
                      <p:tgtEl>
                        <p:sldTgt/>
                      </p:tgtEl>
                    </p:cond>
                  </p:endCondLst>
                </p:cTn>
                <p:tgtEl>
                  <p:spTgt spid="443408"/>
                </p:tgtEl>
              </p:cMediaNode>
            </p:audio>
          </p:childTnLst>
        </p:cTn>
      </p:par>
    </p:tnLst>
    <p:bldLst>
      <p:bldP spid="443409" grpId="0" animBg="1" autoUpdateAnimBg="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1026"/>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2211" name="Picture 1027"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22212" name="Text Box 1028"/>
          <p:cNvSpPr txBox="1">
            <a:spLocks noChangeArrowheads="1"/>
          </p:cNvSpPr>
          <p:nvPr/>
        </p:nvSpPr>
        <p:spPr bwMode="auto">
          <a:xfrm>
            <a:off x="1371600" y="4038600"/>
            <a:ext cx="2057400" cy="623888"/>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400"/>
          </a:p>
          <a:p>
            <a:pPr>
              <a:spcBef>
                <a:spcPct val="50000"/>
              </a:spcBef>
            </a:pPr>
            <a:r>
              <a:rPr lang="en-US" sz="1400"/>
              <a:t> </a:t>
            </a:r>
          </a:p>
        </p:txBody>
      </p:sp>
      <p:sp>
        <p:nvSpPr>
          <p:cNvPr id="222213" name="Text Box 1029"/>
          <p:cNvSpPr txBox="1">
            <a:spLocks noChangeArrowheads="1"/>
          </p:cNvSpPr>
          <p:nvPr/>
        </p:nvSpPr>
        <p:spPr bwMode="auto">
          <a:xfrm>
            <a:off x="2895600" y="2133600"/>
            <a:ext cx="4572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p>
        </p:txBody>
      </p:sp>
      <p:pic>
        <p:nvPicPr>
          <p:cNvPr id="450566" name="slide_21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2215" name="Text Box 1031"/>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47" fill="hold"/>
                                        <p:tgtEl>
                                          <p:spTgt spid="45056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450566"/>
                </p:tgtEl>
              </p:cMediaNode>
            </p:audio>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3235"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23236" name="Text Box 4"/>
          <p:cNvSpPr txBox="1">
            <a:spLocks noChangeArrowheads="1"/>
          </p:cNvSpPr>
          <p:nvPr/>
        </p:nvSpPr>
        <p:spPr bwMode="auto">
          <a:xfrm>
            <a:off x="3505200" y="4038600"/>
            <a:ext cx="609600" cy="10699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600"/>
          </a:p>
          <a:p>
            <a:pPr>
              <a:spcBef>
                <a:spcPct val="50000"/>
              </a:spcBef>
            </a:pPr>
            <a:endParaRPr lang="en-US" sz="1600"/>
          </a:p>
          <a:p>
            <a:pPr>
              <a:spcBef>
                <a:spcPct val="50000"/>
              </a:spcBef>
            </a:pPr>
            <a:r>
              <a:rPr lang="en-US" sz="1600"/>
              <a:t> </a:t>
            </a:r>
          </a:p>
        </p:txBody>
      </p:sp>
      <p:sp>
        <p:nvSpPr>
          <p:cNvPr id="223237" name="Text Box 5"/>
          <p:cNvSpPr txBox="1">
            <a:spLocks noChangeArrowheads="1"/>
          </p:cNvSpPr>
          <p:nvPr/>
        </p:nvSpPr>
        <p:spPr bwMode="auto">
          <a:xfrm>
            <a:off x="3505200" y="2193925"/>
            <a:ext cx="7620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r>
              <a:rPr lang="en-US" sz="1600"/>
              <a:t> </a:t>
            </a:r>
            <a:endParaRPr lang="en-US" sz="2000"/>
          </a:p>
        </p:txBody>
      </p:sp>
      <p:pic>
        <p:nvPicPr>
          <p:cNvPr id="448518" name="slide_21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3239" name="Text Box 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48520" name="Line 8"/>
          <p:cNvSpPr>
            <a:spLocks noChangeShapeType="1"/>
          </p:cNvSpPr>
          <p:nvPr/>
        </p:nvSpPr>
        <p:spPr bwMode="auto">
          <a:xfrm flipV="1">
            <a:off x="3886200" y="5181600"/>
            <a:ext cx="0" cy="685800"/>
          </a:xfrm>
          <a:prstGeom prst="line">
            <a:avLst/>
          </a:prstGeom>
          <a:noFill/>
          <a:ln w="76200">
            <a:solidFill>
              <a:srgbClr val="FF0000"/>
            </a:solidFill>
            <a:round/>
            <a:headEnd/>
            <a:tailEnd type="triangle" w="med" len="med"/>
          </a:ln>
        </p:spPr>
        <p:txBody>
          <a:bodyPr/>
          <a:lstStyle/>
          <a:p>
            <a:endParaRPr lang="en-US"/>
          </a:p>
        </p:txBody>
      </p:sp>
    </p:spTree>
  </p:cSld>
  <p:clrMapOvr>
    <a:masterClrMapping/>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142" fill="hold"/>
                                        <p:tgtEl>
                                          <p:spTgt spid="448518"/>
                                        </p:tgtEl>
                                      </p:cBhvr>
                                    </p:cmd>
                                  </p:childTnLst>
                                </p:cTn>
                              </p:par>
                              <p:par>
                                <p:cTn id="7" presetID="2" presetClass="entr" presetSubtype="8" fill="hold" grpId="0" nodeType="withEffect">
                                  <p:stCondLst>
                                    <p:cond delay="3000"/>
                                  </p:stCondLst>
                                  <p:childTnLst>
                                    <p:set>
                                      <p:cBhvr>
                                        <p:cTn id="8" dur="1" fill="hold">
                                          <p:stCondLst>
                                            <p:cond delay="0"/>
                                          </p:stCondLst>
                                        </p:cTn>
                                        <p:tgtEl>
                                          <p:spTgt spid="448520"/>
                                        </p:tgtEl>
                                        <p:attrNameLst>
                                          <p:attrName>style.visibility</p:attrName>
                                        </p:attrNameLst>
                                      </p:cBhvr>
                                      <p:to>
                                        <p:strVal val="visible"/>
                                      </p:to>
                                    </p:set>
                                    <p:anim calcmode="lin" valueType="num">
                                      <p:cBhvr additive="base">
                                        <p:cTn id="9" dur="500" fill="hold"/>
                                        <p:tgtEl>
                                          <p:spTgt spid="448520"/>
                                        </p:tgtEl>
                                        <p:attrNameLst>
                                          <p:attrName>ppt_x</p:attrName>
                                        </p:attrNameLst>
                                      </p:cBhvr>
                                      <p:tavLst>
                                        <p:tav tm="0">
                                          <p:val>
                                            <p:strVal val="0-#ppt_w/2"/>
                                          </p:val>
                                        </p:tav>
                                        <p:tav tm="100000">
                                          <p:val>
                                            <p:strVal val="#ppt_x"/>
                                          </p:val>
                                        </p:tav>
                                      </p:tavLst>
                                    </p:anim>
                                    <p:anim calcmode="lin" valueType="num">
                                      <p:cBhvr additive="base">
                                        <p:cTn id="10" dur="500" fill="hold"/>
                                        <p:tgtEl>
                                          <p:spTgt spid="4485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6829">
                <p:cTn id="11" fill="hold" display="0">
                  <p:stCondLst>
                    <p:cond delay="indefinite"/>
                  </p:stCondLst>
                  <p:endCondLst>
                    <p:cond evt="onPrev" delay="0">
                      <p:tgtEl>
                        <p:sldTgt/>
                      </p:tgtEl>
                    </p:cond>
                    <p:cond evt="onStopAudio" delay="0">
                      <p:tgtEl>
                        <p:sldTgt/>
                      </p:tgtEl>
                    </p:cond>
                  </p:endCondLst>
                </p:cTn>
                <p:tgtEl>
                  <p:spTgt spid="448518"/>
                </p:tgtEl>
              </p:cMediaNode>
            </p:audio>
          </p:childTnLst>
        </p:cTn>
      </p:par>
    </p:tnLst>
    <p:bldLst>
      <p:bldP spid="448520"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4259"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24260" name="Text Box 4"/>
          <p:cNvSpPr txBox="1">
            <a:spLocks noChangeArrowheads="1"/>
          </p:cNvSpPr>
          <p:nvPr/>
        </p:nvSpPr>
        <p:spPr bwMode="auto">
          <a:xfrm>
            <a:off x="3810000" y="4038600"/>
            <a:ext cx="762000" cy="10699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1600"/>
          </a:p>
          <a:p>
            <a:pPr>
              <a:spcBef>
                <a:spcPct val="50000"/>
              </a:spcBef>
            </a:pPr>
            <a:endParaRPr lang="en-US" sz="1600"/>
          </a:p>
          <a:p>
            <a:pPr>
              <a:spcBef>
                <a:spcPct val="50000"/>
              </a:spcBef>
            </a:pPr>
            <a:r>
              <a:rPr lang="en-US" sz="1600"/>
              <a:t> </a:t>
            </a:r>
          </a:p>
        </p:txBody>
      </p:sp>
      <p:sp>
        <p:nvSpPr>
          <p:cNvPr id="224261" name="Text Box 5"/>
          <p:cNvSpPr txBox="1">
            <a:spLocks noChangeArrowheads="1"/>
          </p:cNvSpPr>
          <p:nvPr/>
        </p:nvSpPr>
        <p:spPr bwMode="auto">
          <a:xfrm>
            <a:off x="4267200" y="2193925"/>
            <a:ext cx="7620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r>
              <a:rPr lang="en-US" sz="2000"/>
              <a:t> </a:t>
            </a:r>
            <a:r>
              <a:rPr lang="en-US" sz="1600"/>
              <a:t> </a:t>
            </a:r>
            <a:endParaRPr lang="en-US" sz="2000"/>
          </a:p>
        </p:txBody>
      </p:sp>
      <p:pic>
        <p:nvPicPr>
          <p:cNvPr id="774150" name="slide_21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4263" name="Text Box 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699" fill="hold"/>
                                        <p:tgtEl>
                                          <p:spTgt spid="7741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774150"/>
                </p:tgtEl>
              </p:cMediaNode>
            </p:audio>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5283"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411653" name="Text Box 5"/>
          <p:cNvSpPr txBox="1">
            <a:spLocks noChangeArrowheads="1"/>
          </p:cNvSpPr>
          <p:nvPr/>
        </p:nvSpPr>
        <p:spPr bwMode="auto">
          <a:xfrm>
            <a:off x="4343400" y="3687763"/>
            <a:ext cx="914400" cy="579437"/>
          </a:xfrm>
          <a:prstGeom prst="rect">
            <a:avLst/>
          </a:prstGeom>
          <a:noFill/>
          <a:ln w="9525">
            <a:noFill/>
            <a:miter lim="800000"/>
            <a:headEnd/>
            <a:tailEnd/>
          </a:ln>
        </p:spPr>
        <p:txBody>
          <a:bodyPr>
            <a:spAutoFit/>
          </a:bodyPr>
          <a:lstStyle/>
          <a:p>
            <a:pPr>
              <a:spcBef>
                <a:spcPct val="50000"/>
              </a:spcBef>
            </a:pPr>
            <a:r>
              <a:rPr lang="en-US" sz="3200" b="1">
                <a:solidFill>
                  <a:srgbClr val="FF00FF"/>
                </a:solidFill>
                <a:sym typeface="Symbol" pitchFamily="18" charset="2"/>
              </a:rPr>
              <a:t></a:t>
            </a:r>
            <a:endParaRPr lang="en-US" sz="3200" b="1">
              <a:solidFill>
                <a:srgbClr val="FF00FF"/>
              </a:solidFill>
            </a:endParaRPr>
          </a:p>
        </p:txBody>
      </p:sp>
      <p:sp>
        <p:nvSpPr>
          <p:cNvPr id="225285" name="Text Box 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411657" name="slide_21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10" fill="hold"/>
                                        <p:tgtEl>
                                          <p:spTgt spid="411657"/>
                                        </p:tgtEl>
                                      </p:cBhvr>
                                    </p:cmd>
                                  </p:childTnLst>
                                </p:cTn>
                              </p:par>
                              <p:par>
                                <p:cTn id="7" presetID="2" presetClass="entr" presetSubtype="2" fill="hold" grpId="0" nodeType="withEffect">
                                  <p:stCondLst>
                                    <p:cond delay="4000"/>
                                  </p:stCondLst>
                                  <p:childTnLst>
                                    <p:set>
                                      <p:cBhvr>
                                        <p:cTn id="8" dur="1" fill="hold">
                                          <p:stCondLst>
                                            <p:cond delay="0"/>
                                          </p:stCondLst>
                                        </p:cTn>
                                        <p:tgtEl>
                                          <p:spTgt spid="411653"/>
                                        </p:tgtEl>
                                        <p:attrNameLst>
                                          <p:attrName>style.visibility</p:attrName>
                                        </p:attrNameLst>
                                      </p:cBhvr>
                                      <p:to>
                                        <p:strVal val="visible"/>
                                      </p:to>
                                    </p:set>
                                    <p:anim calcmode="lin" valueType="num">
                                      <p:cBhvr additive="base">
                                        <p:cTn id="9" dur="500" fill="hold"/>
                                        <p:tgtEl>
                                          <p:spTgt spid="411653"/>
                                        </p:tgtEl>
                                        <p:attrNameLst>
                                          <p:attrName>ppt_x</p:attrName>
                                        </p:attrNameLst>
                                      </p:cBhvr>
                                      <p:tavLst>
                                        <p:tav tm="0">
                                          <p:val>
                                            <p:strVal val="1+#ppt_w/2"/>
                                          </p:val>
                                        </p:tav>
                                        <p:tav tm="100000">
                                          <p:val>
                                            <p:strVal val="#ppt_x"/>
                                          </p:val>
                                        </p:tav>
                                      </p:tavLst>
                                    </p:anim>
                                    <p:anim calcmode="lin" valueType="num">
                                      <p:cBhvr additive="base">
                                        <p:cTn id="10" dur="500" fill="hold"/>
                                        <p:tgtEl>
                                          <p:spTgt spid="411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0732">
                <p:cTn id="11" fill="hold" display="0">
                  <p:stCondLst>
                    <p:cond delay="indefinite"/>
                  </p:stCondLst>
                  <p:endCondLst>
                    <p:cond evt="onPrev" delay="0">
                      <p:tgtEl>
                        <p:sldTgt/>
                      </p:tgtEl>
                    </p:cond>
                    <p:cond evt="onStopAudio" delay="0">
                      <p:tgtEl>
                        <p:sldTgt/>
                      </p:tgtEl>
                    </p:cond>
                  </p:endCondLst>
                </p:cTn>
                <p:tgtEl>
                  <p:spTgt spid="411657"/>
                </p:tgtEl>
              </p:cMediaNode>
            </p:audio>
          </p:childTnLst>
        </p:cTn>
      </p:par>
    </p:tnLst>
    <p:bldLst>
      <p:bldP spid="41165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Program Files\Amira-3.1.1\data\nucleosome files\AAA FINAL STRUCTURE\Animations_notahelix\Picture Files\DNA-TN-strands-unlock.jpg"/>
          <p:cNvPicPr>
            <a:picLocks noChangeAspect="1" noChangeArrowheads="1"/>
          </p:cNvPicPr>
          <p:nvPr/>
        </p:nvPicPr>
        <p:blipFill>
          <a:blip r:embed="rId5" cstate="print"/>
          <a:srcRect/>
          <a:stretch>
            <a:fillRect/>
          </a:stretch>
        </p:blipFill>
        <p:spPr bwMode="auto">
          <a:xfrm>
            <a:off x="76200" y="1676400"/>
            <a:ext cx="9005888" cy="3594100"/>
          </a:xfrm>
          <a:prstGeom prst="rect">
            <a:avLst/>
          </a:prstGeom>
          <a:noFill/>
          <a:ln w="9525">
            <a:noFill/>
            <a:miter lim="800000"/>
            <a:headEnd/>
            <a:tailEnd/>
          </a:ln>
        </p:spPr>
      </p:pic>
      <p:sp>
        <p:nvSpPr>
          <p:cNvPr id="23555" name="Rectangle 3"/>
          <p:cNvSpPr>
            <a:spLocks noGrp="1" noChangeArrowheads="1"/>
          </p:cNvSpPr>
          <p:nvPr>
            <p:ph type="title" idx="4294967295"/>
          </p:nvPr>
        </p:nvSpPr>
        <p:spPr>
          <a:xfrm>
            <a:off x="685800" y="228600"/>
            <a:ext cx="7772400" cy="1143000"/>
          </a:xfrm>
        </p:spPr>
        <p:txBody>
          <a:bodyPr/>
          <a:lstStyle/>
          <a:p>
            <a:pPr eaLnBrk="1" hangingPunct="1"/>
            <a:r>
              <a:rPr lang="en-US"/>
              <a:t>Wouldn’t this make more sense?</a:t>
            </a:r>
          </a:p>
        </p:txBody>
      </p:sp>
      <p:pic>
        <p:nvPicPr>
          <p:cNvPr id="36871" name="slide_2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324600"/>
            <a:ext cx="304800" cy="304800"/>
          </a:xfrm>
          <a:prstGeom prst="rect">
            <a:avLst/>
          </a:prstGeom>
          <a:noFill/>
          <a:ln w="9525">
            <a:noFill/>
            <a:miter lim="800000"/>
            <a:headEnd/>
            <a:tailEnd/>
          </a:ln>
        </p:spPr>
      </p:pic>
      <p:sp>
        <p:nvSpPr>
          <p:cNvPr id="23557" name="Text Box 8"/>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38" fill="hold"/>
                                        <p:tgtEl>
                                          <p:spTgt spid="368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36871"/>
                </p:tgtEl>
              </p:cMediaNode>
            </p:audio>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6307"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462853" name="slide_22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6309"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62855" name="Text Box 7"/>
          <p:cNvSpPr txBox="1">
            <a:spLocks noChangeArrowheads="1"/>
          </p:cNvSpPr>
          <p:nvPr/>
        </p:nvSpPr>
        <p:spPr bwMode="auto">
          <a:xfrm>
            <a:off x="3810000" y="4329113"/>
            <a:ext cx="304800" cy="823912"/>
          </a:xfrm>
          <a:prstGeom prst="rect">
            <a:avLst/>
          </a:prstGeom>
          <a:solidFill>
            <a:srgbClr val="FF99CC">
              <a:alpha val="50195"/>
            </a:srgbClr>
          </a:solidFill>
          <a:ln w="9525">
            <a:noFill/>
            <a:miter lim="800000"/>
            <a:headEnd/>
            <a:tailEnd/>
          </a:ln>
        </p:spPr>
        <p:txBody>
          <a:bodyPr>
            <a:spAutoFit/>
          </a:bodyPr>
          <a:lstStyle/>
          <a:p>
            <a:pPr>
              <a:spcBef>
                <a:spcPct val="50000"/>
              </a:spcBef>
            </a:pPr>
            <a:r>
              <a:rPr lang="en-US" sz="4800"/>
              <a:t> </a:t>
            </a:r>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46" fill="hold"/>
                                        <p:tgtEl>
                                          <p:spTgt spid="462853"/>
                                        </p:tgtEl>
                                      </p:cBhvr>
                                    </p:cmd>
                                  </p:childTnLst>
                                </p:cTn>
                              </p:par>
                              <p:par>
                                <p:cTn id="7" presetID="2" presetClass="entr" presetSubtype="8" fill="hold" grpId="0" nodeType="withEffect">
                                  <p:stCondLst>
                                    <p:cond delay="18000"/>
                                  </p:stCondLst>
                                  <p:childTnLst>
                                    <p:set>
                                      <p:cBhvr>
                                        <p:cTn id="8" dur="1" fill="hold">
                                          <p:stCondLst>
                                            <p:cond delay="0"/>
                                          </p:stCondLst>
                                        </p:cTn>
                                        <p:tgtEl>
                                          <p:spTgt spid="462855"/>
                                        </p:tgtEl>
                                        <p:attrNameLst>
                                          <p:attrName>style.visibility</p:attrName>
                                        </p:attrNameLst>
                                      </p:cBhvr>
                                      <p:to>
                                        <p:strVal val="visible"/>
                                      </p:to>
                                    </p:set>
                                    <p:anim calcmode="lin" valueType="num">
                                      <p:cBhvr additive="base">
                                        <p:cTn id="9" dur="500" fill="hold"/>
                                        <p:tgtEl>
                                          <p:spTgt spid="462855"/>
                                        </p:tgtEl>
                                        <p:attrNameLst>
                                          <p:attrName>ppt_x</p:attrName>
                                        </p:attrNameLst>
                                      </p:cBhvr>
                                      <p:tavLst>
                                        <p:tav tm="0">
                                          <p:val>
                                            <p:strVal val="0-#ppt_w/2"/>
                                          </p:val>
                                        </p:tav>
                                        <p:tav tm="100000">
                                          <p:val>
                                            <p:strVal val="#ppt_x"/>
                                          </p:val>
                                        </p:tav>
                                      </p:tavLst>
                                    </p:anim>
                                    <p:anim calcmode="lin" valueType="num">
                                      <p:cBhvr additive="base">
                                        <p:cTn id="10" dur="500" fill="hold"/>
                                        <p:tgtEl>
                                          <p:spTgt spid="4628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11" fill="hold" display="0">
                  <p:stCondLst>
                    <p:cond delay="indefinite"/>
                  </p:stCondLst>
                  <p:endCondLst>
                    <p:cond evt="onPrev" delay="0">
                      <p:tgtEl>
                        <p:sldTgt/>
                      </p:tgtEl>
                    </p:cond>
                    <p:cond evt="onStopAudio" delay="0">
                      <p:tgtEl>
                        <p:sldTgt/>
                      </p:tgtEl>
                    </p:cond>
                  </p:endCondLst>
                </p:cTn>
                <p:tgtEl>
                  <p:spTgt spid="462853"/>
                </p:tgtEl>
              </p:cMediaNode>
            </p:audio>
          </p:childTnLst>
        </p:cTn>
      </p:par>
    </p:tnLst>
    <p:bldLst>
      <p:bldP spid="462855" grpId="0" animBg="1" autoUpdateAnimBg="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1026"/>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7331" name="Picture 1027"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776196" name="Text Box 1028"/>
          <p:cNvSpPr txBox="1">
            <a:spLocks noChangeArrowheads="1"/>
          </p:cNvSpPr>
          <p:nvPr/>
        </p:nvSpPr>
        <p:spPr bwMode="auto">
          <a:xfrm>
            <a:off x="3962400" y="4373563"/>
            <a:ext cx="914400" cy="579437"/>
          </a:xfrm>
          <a:prstGeom prst="rect">
            <a:avLst/>
          </a:prstGeom>
          <a:noFill/>
          <a:ln w="9525">
            <a:noFill/>
            <a:miter lim="800000"/>
            <a:headEnd/>
            <a:tailEnd/>
          </a:ln>
        </p:spPr>
        <p:txBody>
          <a:bodyPr>
            <a:spAutoFit/>
          </a:bodyPr>
          <a:lstStyle/>
          <a:p>
            <a:pPr>
              <a:spcBef>
                <a:spcPct val="50000"/>
              </a:spcBef>
            </a:pPr>
            <a:r>
              <a:rPr lang="en-US" sz="3200" b="1">
                <a:solidFill>
                  <a:srgbClr val="FF00FF"/>
                </a:solidFill>
                <a:sym typeface="Symbol" pitchFamily="18" charset="2"/>
              </a:rPr>
              <a:t></a:t>
            </a:r>
            <a:endParaRPr lang="en-US" sz="3200" b="1">
              <a:solidFill>
                <a:srgbClr val="FF00FF"/>
              </a:solidFill>
            </a:endParaRPr>
          </a:p>
        </p:txBody>
      </p:sp>
      <p:pic>
        <p:nvPicPr>
          <p:cNvPr id="776197" name="slide_22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7334" name="Text Box 1030"/>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76199" name="Text Box 1031"/>
          <p:cNvSpPr txBox="1">
            <a:spLocks noChangeArrowheads="1"/>
          </p:cNvSpPr>
          <p:nvPr/>
        </p:nvSpPr>
        <p:spPr bwMode="auto">
          <a:xfrm>
            <a:off x="6172200" y="381000"/>
            <a:ext cx="2743200" cy="6362700"/>
          </a:xfrm>
          <a:prstGeom prst="rect">
            <a:avLst/>
          </a:prstGeom>
          <a:solidFill>
            <a:schemeClr val="bg1"/>
          </a:solidFill>
          <a:ln w="9525">
            <a:noFill/>
            <a:miter lim="800000"/>
            <a:headEnd/>
            <a:tailEnd/>
          </a:ln>
        </p:spPr>
        <p:txBody>
          <a:bodyPr>
            <a:spAutoFit/>
          </a:bodyPr>
          <a:lstStyle/>
          <a:p>
            <a:pPr>
              <a:spcBef>
                <a:spcPct val="50000"/>
              </a:spcBef>
            </a:pPr>
            <a:r>
              <a:rPr lang="en-US" b="1" u="sng"/>
              <a:t>Why Does Form II Become Supertwisted Above pH 11.8?</a:t>
            </a:r>
          </a:p>
          <a:p>
            <a:pPr>
              <a:spcBef>
                <a:spcPct val="50000"/>
              </a:spcBef>
            </a:pPr>
            <a:r>
              <a:rPr lang="en-US" sz="2100"/>
              <a:t>As the pH increases, the longitudinal base-pair spacing increases from 3.4 Å to 3.7 Å.</a:t>
            </a:r>
          </a:p>
          <a:p>
            <a:pPr>
              <a:spcBef>
                <a:spcPct val="50000"/>
              </a:spcBef>
            </a:pPr>
            <a:r>
              <a:rPr lang="en-US" sz="2100"/>
              <a:t>The chromosome takes on left-handed superhelical twists.</a:t>
            </a:r>
          </a:p>
          <a:p>
            <a:pPr>
              <a:spcBef>
                <a:spcPct val="50000"/>
              </a:spcBef>
            </a:pPr>
            <a:r>
              <a:rPr lang="en-US" sz="2100"/>
              <a:t>These convert the RH secondary twists, which have now become undesirable, into LH secondary twists.</a:t>
            </a:r>
          </a:p>
          <a:p>
            <a:pPr>
              <a:spcBef>
                <a:spcPct val="50000"/>
              </a:spcBef>
            </a:pPr>
            <a:endParaRPr lang="en-US" sz="2100"/>
          </a:p>
        </p:txBody>
      </p:sp>
      <p:sp>
        <p:nvSpPr>
          <p:cNvPr id="776200" name="Text Box 1032"/>
          <p:cNvSpPr txBox="1">
            <a:spLocks noChangeArrowheads="1"/>
          </p:cNvSpPr>
          <p:nvPr/>
        </p:nvSpPr>
        <p:spPr bwMode="auto">
          <a:xfrm>
            <a:off x="3962400" y="4891088"/>
            <a:ext cx="1600200" cy="549275"/>
          </a:xfrm>
          <a:prstGeom prst="rect">
            <a:avLst/>
          </a:prstGeom>
          <a:solidFill>
            <a:srgbClr val="FF99CC">
              <a:alpha val="50195"/>
            </a:srgbClr>
          </a:solidFill>
          <a:ln w="9525">
            <a:noFill/>
            <a:miter lim="800000"/>
            <a:headEnd/>
            <a:tailEnd/>
          </a:ln>
        </p:spPr>
        <p:txBody>
          <a:bodyPr>
            <a:spAutoFit/>
          </a:bodyPr>
          <a:lstStyle/>
          <a:p>
            <a:pPr>
              <a:spcBef>
                <a:spcPct val="50000"/>
              </a:spcBef>
            </a:pPr>
            <a:r>
              <a:rPr lang="en-US" sz="3000"/>
              <a:t> </a:t>
            </a:r>
          </a:p>
        </p:txBody>
      </p:sp>
      <p:sp>
        <p:nvSpPr>
          <p:cNvPr id="227337" name="Text Box 1034"/>
          <p:cNvSpPr txBox="1">
            <a:spLocks noChangeArrowheads="1"/>
          </p:cNvSpPr>
          <p:nvPr/>
        </p:nvSpPr>
        <p:spPr bwMode="auto">
          <a:xfrm>
            <a:off x="685800" y="609600"/>
            <a:ext cx="990600" cy="457200"/>
          </a:xfrm>
          <a:prstGeom prst="rect">
            <a:avLst/>
          </a:prstGeom>
          <a:noFill/>
          <a:ln w="9525">
            <a:noFill/>
            <a:miter lim="800000"/>
            <a:headEnd/>
            <a:tailEnd/>
          </a:ln>
        </p:spPr>
        <p:txBody>
          <a:bodyPr>
            <a:spAutoFit/>
          </a:bodyPr>
          <a:lstStyle/>
          <a:p>
            <a:pPr>
              <a:spcBef>
                <a:spcPct val="50000"/>
              </a:spcBef>
            </a:pPr>
            <a:endParaRPr lang="en-US"/>
          </a:p>
        </p:txBody>
      </p:sp>
      <p:sp>
        <p:nvSpPr>
          <p:cNvPr id="776204" name="Text Box 1036"/>
          <p:cNvSpPr txBox="1">
            <a:spLocks noChangeArrowheads="1"/>
          </p:cNvSpPr>
          <p:nvPr/>
        </p:nvSpPr>
        <p:spPr bwMode="auto">
          <a:xfrm>
            <a:off x="6172200" y="2011363"/>
            <a:ext cx="2743200" cy="1374775"/>
          </a:xfrm>
          <a:prstGeom prst="rect">
            <a:avLst/>
          </a:prstGeom>
          <a:solidFill>
            <a:schemeClr val="bg1"/>
          </a:solidFill>
          <a:ln w="9525">
            <a:noFill/>
            <a:miter lim="800000"/>
            <a:headEnd/>
            <a:tailEnd/>
          </a:ln>
        </p:spPr>
        <p:txBody>
          <a:bodyPr>
            <a:spAutoFit/>
          </a:bodyPr>
          <a:lstStyle/>
          <a:p>
            <a:pPr>
              <a:spcBef>
                <a:spcPct val="50000"/>
              </a:spcBef>
            </a:pPr>
            <a:r>
              <a:rPr lang="en-US" sz="2100">
                <a:solidFill>
                  <a:srgbClr val="FF00FF"/>
                </a:solidFill>
              </a:rPr>
              <a:t>As the pH increases, the longitudinal base-pair spacing increases from 3.4 Å to 3.7 Å.</a:t>
            </a:r>
            <a:endParaRPr lang="en-US">
              <a:solidFill>
                <a:srgbClr val="FF00FF"/>
              </a:solidFill>
            </a:endParaRPr>
          </a:p>
        </p:txBody>
      </p:sp>
      <p:sp>
        <p:nvSpPr>
          <p:cNvPr id="776205" name="Text Box 1037"/>
          <p:cNvSpPr txBox="1">
            <a:spLocks noChangeArrowheads="1"/>
          </p:cNvSpPr>
          <p:nvPr/>
        </p:nvSpPr>
        <p:spPr bwMode="auto">
          <a:xfrm>
            <a:off x="6172200" y="3441700"/>
            <a:ext cx="2743200" cy="1054100"/>
          </a:xfrm>
          <a:prstGeom prst="rect">
            <a:avLst/>
          </a:prstGeom>
          <a:solidFill>
            <a:schemeClr val="bg1"/>
          </a:solidFill>
          <a:ln w="9525">
            <a:noFill/>
            <a:miter lim="800000"/>
            <a:headEnd/>
            <a:tailEnd/>
          </a:ln>
        </p:spPr>
        <p:txBody>
          <a:bodyPr>
            <a:spAutoFit/>
          </a:bodyPr>
          <a:lstStyle/>
          <a:p>
            <a:pPr>
              <a:spcBef>
                <a:spcPct val="50000"/>
              </a:spcBef>
            </a:pPr>
            <a:r>
              <a:rPr lang="en-US" sz="2100">
                <a:solidFill>
                  <a:srgbClr val="FF00FF"/>
                </a:solidFill>
              </a:rPr>
              <a:t>The chromosome takes on left-handed superhelical twists.</a:t>
            </a:r>
            <a:endParaRPr lang="en-US">
              <a:solidFill>
                <a:srgbClr val="FF00FF"/>
              </a:solidFill>
            </a:endParaRPr>
          </a:p>
        </p:txBody>
      </p:sp>
      <p:sp>
        <p:nvSpPr>
          <p:cNvPr id="776206" name="Text Box 1038"/>
          <p:cNvSpPr txBox="1">
            <a:spLocks noChangeArrowheads="1"/>
          </p:cNvSpPr>
          <p:nvPr/>
        </p:nvSpPr>
        <p:spPr bwMode="auto">
          <a:xfrm>
            <a:off x="6172200" y="4572000"/>
            <a:ext cx="2895600" cy="1695450"/>
          </a:xfrm>
          <a:prstGeom prst="rect">
            <a:avLst/>
          </a:prstGeom>
          <a:solidFill>
            <a:schemeClr val="bg1"/>
          </a:solidFill>
          <a:ln w="9525">
            <a:noFill/>
            <a:miter lim="800000"/>
            <a:headEnd/>
            <a:tailEnd/>
          </a:ln>
        </p:spPr>
        <p:txBody>
          <a:bodyPr>
            <a:spAutoFit/>
          </a:bodyPr>
          <a:lstStyle/>
          <a:p>
            <a:pPr>
              <a:spcBef>
                <a:spcPct val="50000"/>
              </a:spcBef>
            </a:pPr>
            <a:r>
              <a:rPr lang="en-US" sz="2100">
                <a:solidFill>
                  <a:srgbClr val="FF00FF"/>
                </a:solidFill>
              </a:rPr>
              <a:t>These convert the RH secondary twists, which have now become undesirable, into LH secondary twists.</a:t>
            </a:r>
            <a:endParaRPr lang="en-US">
              <a:solidFill>
                <a:srgbClr val="FF00FF"/>
              </a:solidFill>
            </a:endParaRPr>
          </a:p>
        </p:txBody>
      </p:sp>
    </p:spTree>
  </p:cSld>
  <p:clrMapOvr>
    <a:masterClrMapping/>
  </p:clrMapOvr>
  <p:transition advClick="0" advTm="8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707" fill="hold"/>
                                        <p:tgtEl>
                                          <p:spTgt spid="776197"/>
                                        </p:tgtEl>
                                      </p:cBhvr>
                                    </p:cmd>
                                  </p:childTnLst>
                                </p:cTn>
                              </p:par>
                              <p:par>
                                <p:cTn id="7" presetID="2" presetClass="entr" presetSubtype="2" fill="hold" grpId="0" nodeType="withEffect">
                                  <p:stCondLst>
                                    <p:cond delay="0"/>
                                  </p:stCondLst>
                                  <p:childTnLst>
                                    <p:set>
                                      <p:cBhvr>
                                        <p:cTn id="8" dur="1" fill="hold">
                                          <p:stCondLst>
                                            <p:cond delay="0"/>
                                          </p:stCondLst>
                                        </p:cTn>
                                        <p:tgtEl>
                                          <p:spTgt spid="776196"/>
                                        </p:tgtEl>
                                        <p:attrNameLst>
                                          <p:attrName>style.visibility</p:attrName>
                                        </p:attrNameLst>
                                      </p:cBhvr>
                                      <p:to>
                                        <p:strVal val="visible"/>
                                      </p:to>
                                    </p:set>
                                    <p:anim calcmode="lin" valueType="num">
                                      <p:cBhvr additive="base">
                                        <p:cTn id="9" dur="500" fill="hold"/>
                                        <p:tgtEl>
                                          <p:spTgt spid="776196"/>
                                        </p:tgtEl>
                                        <p:attrNameLst>
                                          <p:attrName>ppt_x</p:attrName>
                                        </p:attrNameLst>
                                      </p:cBhvr>
                                      <p:tavLst>
                                        <p:tav tm="0">
                                          <p:val>
                                            <p:strVal val="1+#ppt_w/2"/>
                                          </p:val>
                                        </p:tav>
                                        <p:tav tm="100000">
                                          <p:val>
                                            <p:strVal val="#ppt_x"/>
                                          </p:val>
                                        </p:tav>
                                      </p:tavLst>
                                    </p:anim>
                                    <p:anim calcmode="lin" valueType="num">
                                      <p:cBhvr additive="base">
                                        <p:cTn id="10" dur="500" fill="hold"/>
                                        <p:tgtEl>
                                          <p:spTgt spid="776196"/>
                                        </p:tgtEl>
                                        <p:attrNameLst>
                                          <p:attrName>ppt_y</p:attrName>
                                        </p:attrNameLst>
                                      </p:cBhvr>
                                      <p:tavLst>
                                        <p:tav tm="0">
                                          <p:val>
                                            <p:strVal val="#ppt_y"/>
                                          </p:val>
                                        </p:tav>
                                        <p:tav tm="100000">
                                          <p:val>
                                            <p:strVal val="#ppt_y"/>
                                          </p:val>
                                        </p:tav>
                                      </p:tavLst>
                                    </p:anim>
                                  </p:childTnLst>
                                </p:cTn>
                              </p:par>
                            </p:childTnLst>
                          </p:cTn>
                        </p:par>
                        <p:par>
                          <p:cTn id="11" fill="hold">
                            <p:stCondLst>
                              <p:cond delay="84707"/>
                            </p:stCondLst>
                            <p:childTnLst>
                              <p:par>
                                <p:cTn id="12" presetID="9" presetClass="entr" presetSubtype="0" fill="hold" grpId="0" nodeType="afterEffect">
                                  <p:stCondLst>
                                    <p:cond delay="7000"/>
                                  </p:stCondLst>
                                  <p:childTnLst>
                                    <p:set>
                                      <p:cBhvr>
                                        <p:cTn id="13" dur="1" fill="hold">
                                          <p:stCondLst>
                                            <p:cond delay="0"/>
                                          </p:stCondLst>
                                        </p:cTn>
                                        <p:tgtEl>
                                          <p:spTgt spid="776200"/>
                                        </p:tgtEl>
                                        <p:attrNameLst>
                                          <p:attrName>style.visibility</p:attrName>
                                        </p:attrNameLst>
                                      </p:cBhvr>
                                      <p:to>
                                        <p:strVal val="visible"/>
                                      </p:to>
                                    </p:set>
                                    <p:animEffect transition="in" filter="dissolve">
                                      <p:cBhvr>
                                        <p:cTn id="14" dur="500"/>
                                        <p:tgtEl>
                                          <p:spTgt spid="776200"/>
                                        </p:tgtEl>
                                      </p:cBhvr>
                                    </p:animEffect>
                                  </p:childTnLst>
                                  <p:subTnLst>
                                    <p:set>
                                      <p:cBhvr override="childStyle">
                                        <p:cTn dur="1" fill="hold" display="0" masterRel="sameClick" afterEffect="1">
                                          <p:stCondLst>
                                            <p:cond evt="end" delay="0">
                                              <p:tn val="12"/>
                                            </p:cond>
                                          </p:stCondLst>
                                        </p:cTn>
                                        <p:tgtEl>
                                          <p:spTgt spid="776200"/>
                                        </p:tgtEl>
                                        <p:attrNameLst>
                                          <p:attrName>style.visibility</p:attrName>
                                        </p:attrNameLst>
                                      </p:cBhvr>
                                      <p:to>
                                        <p:strVal val="hidden"/>
                                      </p:to>
                                    </p:set>
                                  </p:subTnLst>
                                </p:cTn>
                              </p:par>
                            </p:childTnLst>
                          </p:cTn>
                        </p:par>
                        <p:par>
                          <p:cTn id="15" fill="hold">
                            <p:stCondLst>
                              <p:cond delay="92207"/>
                            </p:stCondLst>
                            <p:childTnLst>
                              <p:par>
                                <p:cTn id="16" presetID="2" presetClass="entr" presetSubtype="2" fill="hold" grpId="0" nodeType="afterEffect">
                                  <p:stCondLst>
                                    <p:cond delay="25000"/>
                                  </p:stCondLst>
                                  <p:childTnLst>
                                    <p:set>
                                      <p:cBhvr>
                                        <p:cTn id="17" dur="1" fill="hold">
                                          <p:stCondLst>
                                            <p:cond delay="0"/>
                                          </p:stCondLst>
                                        </p:cTn>
                                        <p:tgtEl>
                                          <p:spTgt spid="776199"/>
                                        </p:tgtEl>
                                        <p:attrNameLst>
                                          <p:attrName>style.visibility</p:attrName>
                                        </p:attrNameLst>
                                      </p:cBhvr>
                                      <p:to>
                                        <p:strVal val="visible"/>
                                      </p:to>
                                    </p:set>
                                    <p:anim calcmode="lin" valueType="num">
                                      <p:cBhvr additive="base">
                                        <p:cTn id="18" dur="500" fill="hold"/>
                                        <p:tgtEl>
                                          <p:spTgt spid="776199"/>
                                        </p:tgtEl>
                                        <p:attrNameLst>
                                          <p:attrName>ppt_x</p:attrName>
                                        </p:attrNameLst>
                                      </p:cBhvr>
                                      <p:tavLst>
                                        <p:tav tm="0">
                                          <p:val>
                                            <p:strVal val="1+#ppt_w/2"/>
                                          </p:val>
                                        </p:tav>
                                        <p:tav tm="100000">
                                          <p:val>
                                            <p:strVal val="#ppt_x"/>
                                          </p:val>
                                        </p:tav>
                                      </p:tavLst>
                                    </p:anim>
                                    <p:anim calcmode="lin" valueType="num">
                                      <p:cBhvr additive="base">
                                        <p:cTn id="19" dur="500" fill="hold"/>
                                        <p:tgtEl>
                                          <p:spTgt spid="776199"/>
                                        </p:tgtEl>
                                        <p:attrNameLst>
                                          <p:attrName>ppt_y</p:attrName>
                                        </p:attrNameLst>
                                      </p:cBhvr>
                                      <p:tavLst>
                                        <p:tav tm="0">
                                          <p:val>
                                            <p:strVal val="#ppt_y"/>
                                          </p:val>
                                        </p:tav>
                                        <p:tav tm="100000">
                                          <p:val>
                                            <p:strVal val="#ppt_y"/>
                                          </p:val>
                                        </p:tav>
                                      </p:tavLst>
                                    </p:anim>
                                  </p:childTnLst>
                                </p:cTn>
                              </p:par>
                            </p:childTnLst>
                          </p:cTn>
                        </p:par>
                        <p:par>
                          <p:cTn id="20" fill="hold">
                            <p:stCondLst>
                              <p:cond delay="117707"/>
                            </p:stCondLst>
                            <p:childTnLst>
                              <p:par>
                                <p:cTn id="21" presetID="9" presetClass="entr" presetSubtype="0" fill="hold" grpId="0" nodeType="afterEffect">
                                  <p:stCondLst>
                                    <p:cond delay="22000"/>
                                  </p:stCondLst>
                                  <p:childTnLst>
                                    <p:set>
                                      <p:cBhvr>
                                        <p:cTn id="22" dur="1" fill="hold">
                                          <p:stCondLst>
                                            <p:cond delay="0"/>
                                          </p:stCondLst>
                                        </p:cTn>
                                        <p:tgtEl>
                                          <p:spTgt spid="776204"/>
                                        </p:tgtEl>
                                        <p:attrNameLst>
                                          <p:attrName>style.visibility</p:attrName>
                                        </p:attrNameLst>
                                      </p:cBhvr>
                                      <p:to>
                                        <p:strVal val="visible"/>
                                      </p:to>
                                    </p:set>
                                    <p:animEffect transition="in" filter="dissolve">
                                      <p:cBhvr>
                                        <p:cTn id="23" dur="500"/>
                                        <p:tgtEl>
                                          <p:spTgt spid="776204"/>
                                        </p:tgtEl>
                                      </p:cBhvr>
                                    </p:animEffect>
                                  </p:childTnLst>
                                </p:cTn>
                              </p:par>
                            </p:childTnLst>
                          </p:cTn>
                        </p:par>
                        <p:par>
                          <p:cTn id="24" fill="hold">
                            <p:stCondLst>
                              <p:cond delay="140207"/>
                            </p:stCondLst>
                            <p:childTnLst>
                              <p:par>
                                <p:cTn id="25" presetID="9" presetClass="entr" presetSubtype="0" fill="hold" grpId="0" nodeType="afterEffect">
                                  <p:stCondLst>
                                    <p:cond delay="9000"/>
                                  </p:stCondLst>
                                  <p:childTnLst>
                                    <p:set>
                                      <p:cBhvr>
                                        <p:cTn id="26" dur="1" fill="hold">
                                          <p:stCondLst>
                                            <p:cond delay="0"/>
                                          </p:stCondLst>
                                        </p:cTn>
                                        <p:tgtEl>
                                          <p:spTgt spid="776205"/>
                                        </p:tgtEl>
                                        <p:attrNameLst>
                                          <p:attrName>style.visibility</p:attrName>
                                        </p:attrNameLst>
                                      </p:cBhvr>
                                      <p:to>
                                        <p:strVal val="visible"/>
                                      </p:to>
                                    </p:set>
                                    <p:animEffect transition="in" filter="dissolve">
                                      <p:cBhvr>
                                        <p:cTn id="27" dur="500"/>
                                        <p:tgtEl>
                                          <p:spTgt spid="776205"/>
                                        </p:tgtEl>
                                      </p:cBhvr>
                                    </p:animEffect>
                                  </p:childTnLst>
                                </p:cTn>
                              </p:par>
                            </p:childTnLst>
                          </p:cTn>
                        </p:par>
                        <p:par>
                          <p:cTn id="28" fill="hold">
                            <p:stCondLst>
                              <p:cond delay="149707"/>
                            </p:stCondLst>
                            <p:childTnLst>
                              <p:par>
                                <p:cTn id="29" presetID="9" presetClass="entr" presetSubtype="0" fill="hold" grpId="0" nodeType="afterEffect">
                                  <p:stCondLst>
                                    <p:cond delay="10000"/>
                                  </p:stCondLst>
                                  <p:childTnLst>
                                    <p:set>
                                      <p:cBhvr>
                                        <p:cTn id="30" dur="1" fill="hold">
                                          <p:stCondLst>
                                            <p:cond delay="0"/>
                                          </p:stCondLst>
                                        </p:cTn>
                                        <p:tgtEl>
                                          <p:spTgt spid="776206"/>
                                        </p:tgtEl>
                                        <p:attrNameLst>
                                          <p:attrName>style.visibility</p:attrName>
                                        </p:attrNameLst>
                                      </p:cBhvr>
                                      <p:to>
                                        <p:strVal val="visible"/>
                                      </p:to>
                                    </p:set>
                                    <p:animEffect transition="in" filter="dissolve">
                                      <p:cBhvr>
                                        <p:cTn id="31" dur="500"/>
                                        <p:tgtEl>
                                          <p:spTgt spid="77620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6829">
                <p:cTn id="32" fill="hold" display="0">
                  <p:stCondLst>
                    <p:cond delay="indefinite"/>
                  </p:stCondLst>
                  <p:endCondLst>
                    <p:cond evt="onPrev" delay="0">
                      <p:tgtEl>
                        <p:sldTgt/>
                      </p:tgtEl>
                    </p:cond>
                    <p:cond evt="onStopAudio" delay="0">
                      <p:tgtEl>
                        <p:sldTgt/>
                      </p:tgtEl>
                    </p:cond>
                  </p:endCondLst>
                </p:cTn>
                <p:tgtEl>
                  <p:spTgt spid="776197"/>
                </p:tgtEl>
              </p:cMediaNode>
            </p:audio>
          </p:childTnLst>
        </p:cTn>
      </p:par>
    </p:tnLst>
    <p:bldLst>
      <p:bldP spid="776196" grpId="0" autoUpdateAnimBg="0"/>
      <p:bldP spid="776199" grpId="0" animBg="1" autoUpdateAnimBg="0"/>
      <p:bldP spid="776200" grpId="0" animBg="1" autoUpdateAnimBg="0"/>
      <p:bldP spid="776204" grpId="0" animBg="1" autoUpdateAnimBg="0"/>
      <p:bldP spid="776205" grpId="0" animBg="1" autoUpdateAnimBg="0"/>
      <p:bldP spid="776206" grpId="0" animBg="1" autoUpdateAnimBg="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8355"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28356" name="Text Box 4"/>
          <p:cNvSpPr txBox="1">
            <a:spLocks noChangeArrowheads="1"/>
          </p:cNvSpPr>
          <p:nvPr/>
        </p:nvSpPr>
        <p:spPr bwMode="auto">
          <a:xfrm>
            <a:off x="3962400" y="4373563"/>
            <a:ext cx="914400" cy="579437"/>
          </a:xfrm>
          <a:prstGeom prst="rect">
            <a:avLst/>
          </a:prstGeom>
          <a:noFill/>
          <a:ln w="9525">
            <a:noFill/>
            <a:miter lim="800000"/>
            <a:headEnd/>
            <a:tailEnd/>
          </a:ln>
        </p:spPr>
        <p:txBody>
          <a:bodyPr>
            <a:spAutoFit/>
          </a:bodyPr>
          <a:lstStyle/>
          <a:p>
            <a:pPr>
              <a:spcBef>
                <a:spcPct val="50000"/>
              </a:spcBef>
            </a:pPr>
            <a:r>
              <a:rPr lang="en-US" sz="3200" b="1">
                <a:solidFill>
                  <a:srgbClr val="FF00FF"/>
                </a:solidFill>
                <a:sym typeface="Symbol" pitchFamily="18" charset="2"/>
              </a:rPr>
              <a:t></a:t>
            </a:r>
            <a:endParaRPr lang="en-US" sz="3200" b="1">
              <a:solidFill>
                <a:srgbClr val="FF00FF"/>
              </a:solidFill>
            </a:endParaRPr>
          </a:p>
        </p:txBody>
      </p:sp>
      <p:pic>
        <p:nvPicPr>
          <p:cNvPr id="780293" name="slide_22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8358"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228359" name="Text Box 7"/>
          <p:cNvSpPr txBox="1">
            <a:spLocks noChangeArrowheads="1"/>
          </p:cNvSpPr>
          <p:nvPr/>
        </p:nvSpPr>
        <p:spPr bwMode="auto">
          <a:xfrm>
            <a:off x="6172200" y="773113"/>
            <a:ext cx="2743200" cy="4941887"/>
          </a:xfrm>
          <a:prstGeom prst="rect">
            <a:avLst/>
          </a:prstGeom>
          <a:solidFill>
            <a:schemeClr val="bg1"/>
          </a:solidFill>
          <a:ln w="9525">
            <a:noFill/>
            <a:miter lim="800000"/>
            <a:headEnd/>
            <a:tailEnd/>
          </a:ln>
        </p:spPr>
        <p:txBody>
          <a:bodyPr>
            <a:spAutoFit/>
          </a:bodyPr>
          <a:lstStyle/>
          <a:p>
            <a:pPr>
              <a:spcBef>
                <a:spcPct val="50000"/>
              </a:spcBef>
            </a:pPr>
            <a:r>
              <a:rPr lang="en-US" sz="4800"/>
              <a:t>What happens to Form II at pH 12?</a:t>
            </a:r>
          </a:p>
          <a:p>
            <a:pPr>
              <a:spcBef>
                <a:spcPct val="50000"/>
              </a:spcBef>
            </a:pPr>
            <a:r>
              <a:rPr lang="en-US" sz="3600"/>
              <a:t>(That is, </a:t>
            </a:r>
            <a:r>
              <a:rPr lang="en-US" sz="3600" i="1"/>
              <a:t>why</a:t>
            </a:r>
            <a:r>
              <a:rPr lang="en-US" sz="3600"/>
              <a:t> do the strands separate?)</a:t>
            </a:r>
          </a:p>
        </p:txBody>
      </p:sp>
    </p:spTree>
  </p:cSld>
  <p:clrMapOvr>
    <a:masterClrMapping/>
  </p:clrMapOvr>
  <p:transition advClick="0" advTm="4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399" fill="hold"/>
                                        <p:tgtEl>
                                          <p:spTgt spid="78029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780293"/>
                </p:tgtEl>
              </p:cMediaNode>
            </p:audio>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Form labels B-W"/>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29379" name="Rush graphs"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29380" name="Pink arrow, R"/>
          <p:cNvSpPr txBox="1">
            <a:spLocks noChangeArrowheads="1"/>
          </p:cNvSpPr>
          <p:nvPr/>
        </p:nvSpPr>
        <p:spPr bwMode="auto">
          <a:xfrm>
            <a:off x="4267200" y="3625850"/>
            <a:ext cx="990600" cy="641350"/>
          </a:xfrm>
          <a:prstGeom prst="rect">
            <a:avLst/>
          </a:prstGeom>
          <a:noFill/>
          <a:ln w="9525">
            <a:noFill/>
            <a:miter lim="800000"/>
            <a:headEnd/>
            <a:tailEnd/>
          </a:ln>
        </p:spPr>
        <p:txBody>
          <a:bodyPr>
            <a:spAutoFit/>
          </a:bodyPr>
          <a:lstStyle/>
          <a:p>
            <a:pPr>
              <a:spcBef>
                <a:spcPct val="50000"/>
              </a:spcBef>
            </a:pPr>
            <a:r>
              <a:rPr lang="en-US" sz="3600">
                <a:solidFill>
                  <a:srgbClr val="FF00FF"/>
                </a:solidFill>
                <a:sym typeface="Symbol" pitchFamily="18" charset="2"/>
              </a:rPr>
              <a:t></a:t>
            </a:r>
            <a:endParaRPr lang="en-US" sz="3600">
              <a:solidFill>
                <a:srgbClr val="FF00FF"/>
              </a:solidFill>
            </a:endParaRPr>
          </a:p>
        </p:txBody>
      </p:sp>
      <p:sp>
        <p:nvSpPr>
          <p:cNvPr id="229381" name="Pink arrow, L"/>
          <p:cNvSpPr txBox="1">
            <a:spLocks noChangeArrowheads="1"/>
          </p:cNvSpPr>
          <p:nvPr/>
        </p:nvSpPr>
        <p:spPr bwMode="auto">
          <a:xfrm>
            <a:off x="3505200" y="3657600"/>
            <a:ext cx="990600" cy="641350"/>
          </a:xfrm>
          <a:prstGeom prst="rect">
            <a:avLst/>
          </a:prstGeom>
          <a:noFill/>
          <a:ln w="9525">
            <a:noFill/>
            <a:miter lim="800000"/>
            <a:headEnd/>
            <a:tailEnd/>
          </a:ln>
        </p:spPr>
        <p:txBody>
          <a:bodyPr>
            <a:spAutoFit/>
          </a:bodyPr>
          <a:lstStyle/>
          <a:p>
            <a:pPr>
              <a:spcBef>
                <a:spcPct val="50000"/>
              </a:spcBef>
            </a:pPr>
            <a:r>
              <a:rPr lang="en-US" sz="3600" b="1">
                <a:solidFill>
                  <a:srgbClr val="FF00FF"/>
                </a:solidFill>
                <a:sym typeface="Symbol" pitchFamily="18" charset="2"/>
              </a:rPr>
              <a:t></a:t>
            </a:r>
            <a:endParaRPr lang="en-US" sz="3600" b="1">
              <a:solidFill>
                <a:srgbClr val="FF00FF"/>
              </a:solidFill>
            </a:endParaRPr>
          </a:p>
        </p:txBody>
      </p:sp>
      <p:sp>
        <p:nvSpPr>
          <p:cNvPr id="229382" name="Chi, pink highlight"/>
          <p:cNvSpPr txBox="1">
            <a:spLocks noChangeArrowheads="1"/>
          </p:cNvSpPr>
          <p:nvPr/>
        </p:nvSpPr>
        <p:spPr bwMode="auto">
          <a:xfrm>
            <a:off x="4052888" y="3810000"/>
            <a:ext cx="304800" cy="457200"/>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p:txBody>
      </p:sp>
      <p:pic>
        <p:nvPicPr>
          <p:cNvPr id="469000" name="slide_22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9384" name="Transit controls"/>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229385" name="What happens?"/>
          <p:cNvSpPr txBox="1">
            <a:spLocks noChangeArrowheads="1"/>
          </p:cNvSpPr>
          <p:nvPr/>
        </p:nvSpPr>
        <p:spPr bwMode="auto">
          <a:xfrm>
            <a:off x="6172200" y="533400"/>
            <a:ext cx="2743200" cy="5346700"/>
          </a:xfrm>
          <a:prstGeom prst="rect">
            <a:avLst/>
          </a:prstGeom>
          <a:solidFill>
            <a:schemeClr val="bg1"/>
          </a:solidFill>
          <a:ln w="9525">
            <a:noFill/>
            <a:miter lim="800000"/>
            <a:headEnd/>
            <a:tailEnd/>
          </a:ln>
        </p:spPr>
        <p:txBody>
          <a:bodyPr>
            <a:spAutoFit/>
          </a:bodyPr>
          <a:lstStyle/>
          <a:p>
            <a:pPr>
              <a:spcBef>
                <a:spcPct val="50000"/>
              </a:spcBef>
            </a:pPr>
            <a:r>
              <a:rPr lang="en-US" u="sng"/>
              <a:t>What happens to Form II at pH 12?</a:t>
            </a:r>
          </a:p>
          <a:p>
            <a:pPr>
              <a:spcBef>
                <a:spcPct val="50000"/>
              </a:spcBef>
            </a:pPr>
            <a:r>
              <a:rPr lang="en-US" sz="2200"/>
              <a:t>The advanced degree of unwinding causes the base-pairs to reach the critical 3.7 Å spacing.</a:t>
            </a:r>
          </a:p>
          <a:p>
            <a:pPr>
              <a:spcBef>
                <a:spcPct val="50000"/>
              </a:spcBef>
            </a:pPr>
            <a:r>
              <a:rPr lang="en-US" sz="2200"/>
              <a:t>This gives rise to a sudden, cooperative R</a:t>
            </a:r>
            <a:r>
              <a:rPr lang="en-US" sz="2200">
                <a:sym typeface="Wingdings" pitchFamily="2" charset="2"/>
              </a:rPr>
              <a:t></a:t>
            </a:r>
            <a:r>
              <a:rPr lang="en-US" sz="2200"/>
              <a:t>L conversion.</a:t>
            </a:r>
          </a:p>
          <a:p>
            <a:pPr>
              <a:spcBef>
                <a:spcPct val="50000"/>
              </a:spcBef>
            </a:pPr>
            <a:r>
              <a:rPr lang="en-US" sz="2200"/>
              <a:t>The centrifugal force of the spinning chromosome drives the strands apart.</a:t>
            </a:r>
          </a:p>
        </p:txBody>
      </p:sp>
      <p:sp>
        <p:nvSpPr>
          <p:cNvPr id="469005" name="Paragraph 1 PINK"/>
          <p:cNvSpPr txBox="1">
            <a:spLocks noChangeArrowheads="1"/>
          </p:cNvSpPr>
          <p:nvPr/>
        </p:nvSpPr>
        <p:spPr bwMode="auto">
          <a:xfrm>
            <a:off x="6172200" y="1433513"/>
            <a:ext cx="2743200" cy="1766887"/>
          </a:xfrm>
          <a:prstGeom prst="rect">
            <a:avLst/>
          </a:prstGeom>
          <a:solidFill>
            <a:schemeClr val="bg1"/>
          </a:solidFill>
          <a:ln w="9525">
            <a:noFill/>
            <a:miter lim="800000"/>
            <a:headEnd/>
            <a:tailEnd/>
          </a:ln>
        </p:spPr>
        <p:txBody>
          <a:bodyPr>
            <a:spAutoFit/>
          </a:bodyPr>
          <a:lstStyle/>
          <a:p>
            <a:pPr>
              <a:spcBef>
                <a:spcPct val="50000"/>
              </a:spcBef>
            </a:pPr>
            <a:r>
              <a:rPr lang="en-US" sz="2200">
                <a:solidFill>
                  <a:srgbClr val="FF00FF"/>
                </a:solidFill>
              </a:rPr>
              <a:t>The advanced degree of unwinding causes the base-pairs to reach the critical 3.7 Å spacing.</a:t>
            </a:r>
          </a:p>
        </p:txBody>
      </p:sp>
      <p:sp>
        <p:nvSpPr>
          <p:cNvPr id="469006" name="Paragraph 2 PINK"/>
          <p:cNvSpPr txBox="1">
            <a:spLocks noChangeArrowheads="1"/>
          </p:cNvSpPr>
          <p:nvPr/>
        </p:nvSpPr>
        <p:spPr bwMode="auto">
          <a:xfrm>
            <a:off x="6172200" y="3276600"/>
            <a:ext cx="2743200" cy="1096963"/>
          </a:xfrm>
          <a:prstGeom prst="rect">
            <a:avLst/>
          </a:prstGeom>
          <a:solidFill>
            <a:schemeClr val="bg1"/>
          </a:solidFill>
          <a:ln w="9525">
            <a:noFill/>
            <a:miter lim="800000"/>
            <a:headEnd/>
            <a:tailEnd/>
          </a:ln>
        </p:spPr>
        <p:txBody>
          <a:bodyPr>
            <a:spAutoFit/>
          </a:bodyPr>
          <a:lstStyle/>
          <a:p>
            <a:pPr>
              <a:spcBef>
                <a:spcPct val="50000"/>
              </a:spcBef>
            </a:pPr>
            <a:r>
              <a:rPr lang="en-US" sz="2200">
                <a:solidFill>
                  <a:srgbClr val="FF00FF"/>
                </a:solidFill>
              </a:rPr>
              <a:t>This gives rise to a sudden, cooperative R</a:t>
            </a:r>
            <a:r>
              <a:rPr lang="en-US" sz="2200">
                <a:solidFill>
                  <a:srgbClr val="FF00FF"/>
                </a:solidFill>
                <a:sym typeface="Wingdings" pitchFamily="2" charset="2"/>
              </a:rPr>
              <a:t></a:t>
            </a:r>
            <a:r>
              <a:rPr lang="en-US" sz="2200">
                <a:solidFill>
                  <a:srgbClr val="FF00FF"/>
                </a:solidFill>
              </a:rPr>
              <a:t>L conversion.</a:t>
            </a:r>
          </a:p>
        </p:txBody>
      </p:sp>
      <p:sp>
        <p:nvSpPr>
          <p:cNvPr id="469007" name="Paragraph 3 PINK"/>
          <p:cNvSpPr txBox="1">
            <a:spLocks noChangeArrowheads="1"/>
          </p:cNvSpPr>
          <p:nvPr/>
        </p:nvSpPr>
        <p:spPr bwMode="auto">
          <a:xfrm>
            <a:off x="6172200" y="4449763"/>
            <a:ext cx="2743200" cy="1431925"/>
          </a:xfrm>
          <a:prstGeom prst="rect">
            <a:avLst/>
          </a:prstGeom>
          <a:solidFill>
            <a:schemeClr val="bg1"/>
          </a:solidFill>
          <a:ln w="9525">
            <a:noFill/>
            <a:miter lim="800000"/>
            <a:headEnd/>
            <a:tailEnd/>
          </a:ln>
        </p:spPr>
        <p:txBody>
          <a:bodyPr>
            <a:spAutoFit/>
          </a:bodyPr>
          <a:lstStyle/>
          <a:p>
            <a:pPr>
              <a:spcBef>
                <a:spcPct val="50000"/>
              </a:spcBef>
            </a:pPr>
            <a:r>
              <a:rPr lang="en-US" sz="2200">
                <a:solidFill>
                  <a:srgbClr val="FF00FF"/>
                </a:solidFill>
              </a:rPr>
              <a:t>The centrifugal force of the spinning chromosome drives the strands apart.</a:t>
            </a:r>
          </a:p>
        </p:txBody>
      </p:sp>
    </p:spTree>
  </p:cSld>
  <p:clrMapOvr>
    <a:masterClrMapping/>
  </p:clrMapOvr>
  <p:transition advClick="0" advTm="5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278" fill="hold"/>
                                        <p:tgtEl>
                                          <p:spTgt spid="469000"/>
                                        </p:tgtEl>
                                      </p:cBhvr>
                                    </p:cmd>
                                  </p:childTnLst>
                                </p:cTn>
                              </p:par>
                              <p:par>
                                <p:cTn id="7" presetID="2" presetClass="entr" presetSubtype="8" fill="hold" grpId="0" nodeType="withEffect">
                                  <p:stCondLst>
                                    <p:cond delay="23000"/>
                                  </p:stCondLst>
                                  <p:childTnLst>
                                    <p:set>
                                      <p:cBhvr>
                                        <p:cTn id="8" dur="1" fill="hold">
                                          <p:stCondLst>
                                            <p:cond delay="0"/>
                                          </p:stCondLst>
                                        </p:cTn>
                                        <p:tgtEl>
                                          <p:spTgt spid="469005"/>
                                        </p:tgtEl>
                                        <p:attrNameLst>
                                          <p:attrName>style.visibility</p:attrName>
                                        </p:attrNameLst>
                                      </p:cBhvr>
                                      <p:to>
                                        <p:strVal val="visible"/>
                                      </p:to>
                                    </p:set>
                                    <p:anim calcmode="lin" valueType="num">
                                      <p:cBhvr additive="base">
                                        <p:cTn id="9" dur="500" fill="hold"/>
                                        <p:tgtEl>
                                          <p:spTgt spid="469005"/>
                                        </p:tgtEl>
                                        <p:attrNameLst>
                                          <p:attrName>ppt_x</p:attrName>
                                        </p:attrNameLst>
                                      </p:cBhvr>
                                      <p:tavLst>
                                        <p:tav tm="0">
                                          <p:val>
                                            <p:strVal val="0-#ppt_w/2"/>
                                          </p:val>
                                        </p:tav>
                                        <p:tav tm="100000">
                                          <p:val>
                                            <p:strVal val="#ppt_x"/>
                                          </p:val>
                                        </p:tav>
                                      </p:tavLst>
                                    </p:anim>
                                    <p:anim calcmode="lin" valueType="num">
                                      <p:cBhvr additive="base">
                                        <p:cTn id="10" dur="500" fill="hold"/>
                                        <p:tgtEl>
                                          <p:spTgt spid="469005"/>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6000"/>
                                  </p:stCondLst>
                                  <p:childTnLst>
                                    <p:set>
                                      <p:cBhvr>
                                        <p:cTn id="12" dur="1" fill="hold">
                                          <p:stCondLst>
                                            <p:cond delay="0"/>
                                          </p:stCondLst>
                                        </p:cTn>
                                        <p:tgtEl>
                                          <p:spTgt spid="469006"/>
                                        </p:tgtEl>
                                        <p:attrNameLst>
                                          <p:attrName>style.visibility</p:attrName>
                                        </p:attrNameLst>
                                      </p:cBhvr>
                                      <p:to>
                                        <p:strVal val="visible"/>
                                      </p:to>
                                    </p:set>
                                    <p:anim calcmode="lin" valueType="num">
                                      <p:cBhvr additive="base">
                                        <p:cTn id="13" dur="500" fill="hold"/>
                                        <p:tgtEl>
                                          <p:spTgt spid="469006"/>
                                        </p:tgtEl>
                                        <p:attrNameLst>
                                          <p:attrName>ppt_x</p:attrName>
                                        </p:attrNameLst>
                                      </p:cBhvr>
                                      <p:tavLst>
                                        <p:tav tm="0">
                                          <p:val>
                                            <p:strVal val="0-#ppt_w/2"/>
                                          </p:val>
                                        </p:tav>
                                        <p:tav tm="100000">
                                          <p:val>
                                            <p:strVal val="#ppt_x"/>
                                          </p:val>
                                        </p:tav>
                                      </p:tavLst>
                                    </p:anim>
                                    <p:anim calcmode="lin" valueType="num">
                                      <p:cBhvr additive="base">
                                        <p:cTn id="14" dur="500" fill="hold"/>
                                        <p:tgtEl>
                                          <p:spTgt spid="46900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48000"/>
                                  </p:stCondLst>
                                  <p:childTnLst>
                                    <p:set>
                                      <p:cBhvr>
                                        <p:cTn id="16" dur="1" fill="hold">
                                          <p:stCondLst>
                                            <p:cond delay="0"/>
                                          </p:stCondLst>
                                        </p:cTn>
                                        <p:tgtEl>
                                          <p:spTgt spid="469007"/>
                                        </p:tgtEl>
                                        <p:attrNameLst>
                                          <p:attrName>style.visibility</p:attrName>
                                        </p:attrNameLst>
                                      </p:cBhvr>
                                      <p:to>
                                        <p:strVal val="visible"/>
                                      </p:to>
                                    </p:set>
                                    <p:anim calcmode="lin" valueType="num">
                                      <p:cBhvr additive="base">
                                        <p:cTn id="17" dur="500" fill="hold"/>
                                        <p:tgtEl>
                                          <p:spTgt spid="469007"/>
                                        </p:tgtEl>
                                        <p:attrNameLst>
                                          <p:attrName>ppt_x</p:attrName>
                                        </p:attrNameLst>
                                      </p:cBhvr>
                                      <p:tavLst>
                                        <p:tav tm="0">
                                          <p:val>
                                            <p:strVal val="0-#ppt_w/2"/>
                                          </p:val>
                                        </p:tav>
                                        <p:tav tm="100000">
                                          <p:val>
                                            <p:strVal val="#ppt_x"/>
                                          </p:val>
                                        </p:tav>
                                      </p:tavLst>
                                    </p:anim>
                                    <p:anim calcmode="lin" valueType="num">
                                      <p:cBhvr additive="base">
                                        <p:cTn id="18" dur="500" fill="hold"/>
                                        <p:tgtEl>
                                          <p:spTgt spid="4690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0732">
                <p:cTn id="19" fill="hold" display="0">
                  <p:stCondLst>
                    <p:cond delay="indefinite"/>
                  </p:stCondLst>
                  <p:endCondLst>
                    <p:cond evt="onPrev" delay="0">
                      <p:tgtEl>
                        <p:sldTgt/>
                      </p:tgtEl>
                    </p:cond>
                    <p:cond evt="onStopAudio" delay="0">
                      <p:tgtEl>
                        <p:sldTgt/>
                      </p:tgtEl>
                    </p:cond>
                  </p:endCondLst>
                </p:cTn>
                <p:tgtEl>
                  <p:spTgt spid="469000"/>
                </p:tgtEl>
              </p:cMediaNode>
            </p:audio>
          </p:childTnLst>
        </p:cTn>
      </p:par>
    </p:tnLst>
    <p:bldLst>
      <p:bldP spid="469005" grpId="0" animBg="1" autoUpdateAnimBg="0"/>
      <p:bldP spid="469006" grpId="0" animBg="1" autoUpdateAnimBg="0"/>
      <p:bldP spid="469007" grpId="0" animBg="1" autoUpdateAnimBg="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898" name="strand_separation.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3505200" y="239713"/>
            <a:ext cx="2303463" cy="6389687"/>
          </a:xfrm>
          <a:prstGeom prst="rect">
            <a:avLst/>
          </a:prstGeom>
          <a:noFill/>
          <a:ln w="9525">
            <a:solidFill>
              <a:schemeClr val="tx1"/>
            </a:solidFill>
            <a:miter lim="800000"/>
            <a:headEnd/>
            <a:tailEnd/>
          </a:ln>
        </p:spPr>
      </p:pic>
      <p:pic>
        <p:nvPicPr>
          <p:cNvPr id="464899" name="slide_224.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230404" name="Text Box 1028"/>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4899"/>
                                        </p:tgtEl>
                                      </p:cBhvr>
                                    </p:cmd>
                                  </p:childTnLst>
                                </p:cTn>
                              </p:par>
                            </p:childTnLst>
                          </p:cTn>
                        </p:par>
                        <p:par>
                          <p:cTn id="7" fill="hold">
                            <p:stCondLst>
                              <p:cond delay="0"/>
                            </p:stCondLst>
                            <p:childTnLst>
                              <p:par>
                                <p:cTn id="8" presetID="1" presetClass="mediacall" presetSubtype="0" fill="hold" nodeType="afterEffect">
                                  <p:stCondLst>
                                    <p:cond delay="15000"/>
                                  </p:stCondLst>
                                  <p:childTnLst>
                                    <p:cmd type="call" cmd="playFrom(0.0)">
                                      <p:cBhvr>
                                        <p:cTn id="9" dur="1" fill="hold"/>
                                        <p:tgtEl>
                                          <p:spTgt spid="46489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10" fill="hold" display="0">
                  <p:stCondLst>
                    <p:cond delay="indefinite"/>
                  </p:stCondLst>
                  <p:endCondLst>
                    <p:cond evt="onPrev" delay="0">
                      <p:tgtEl>
                        <p:sldTgt/>
                      </p:tgtEl>
                    </p:cond>
                    <p:cond evt="onStopAudio" delay="0">
                      <p:tgtEl>
                        <p:sldTgt/>
                      </p:tgtEl>
                    </p:cond>
                  </p:endCondLst>
                </p:cTn>
                <p:tgtEl>
                  <p:spTgt spid="464899"/>
                </p:tgtEl>
              </p:cMediaNode>
            </p:audio>
            <p:video>
              <p:cMediaNode>
                <p:cTn id="11" fill="hold" display="0">
                  <p:stCondLst>
                    <p:cond delay="indefinite"/>
                  </p:stCondLst>
                  <p:endCondLst>
                    <p:cond evt="onPrev" delay="0">
                      <p:tgtEl>
                        <p:sldTgt/>
                      </p:tgtEl>
                    </p:cond>
                  </p:endCondLst>
                </p:cTn>
                <p:tgtEl>
                  <p:spTgt spid="464898"/>
                </p:tgtEl>
              </p:cMediaNode>
            </p:video>
            <p:seq concurrent="1" nextAc="seek">
              <p:cTn id="12" restart="whenNotActive" fill="hold" evtFilter="cancelBubble" nodeType="interactiveSeq">
                <p:stCondLst>
                  <p:cond evt="onClick" delay="0">
                    <p:tgtEl>
                      <p:spTgt spid="46489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64898"/>
                                        </p:tgtEl>
                                      </p:cBhvr>
                                    </p:cmd>
                                  </p:childTnLst>
                                </p:cTn>
                              </p:par>
                            </p:childTnLst>
                          </p:cTn>
                        </p:par>
                      </p:childTnLst>
                    </p:cTn>
                  </p:par>
                </p:childTnLst>
              </p:cTn>
              <p:nextCondLst>
                <p:cond evt="onClick" delay="0">
                  <p:tgtEl>
                    <p:spTgt spid="464898"/>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685800" y="2590800"/>
            <a:ext cx="7772400" cy="1143000"/>
          </a:xfrm>
        </p:spPr>
        <p:txBody>
          <a:bodyPr/>
          <a:lstStyle/>
          <a:p>
            <a:pPr algn="l" eaLnBrk="1" hangingPunct="1"/>
            <a:r>
              <a:rPr lang="en-US"/>
              <a:t>Form II splits into single strands at pH 12.</a:t>
            </a:r>
            <a:br>
              <a:rPr lang="en-US"/>
            </a:br>
            <a:br>
              <a:rPr lang="en-US"/>
            </a:br>
            <a:r>
              <a:rPr lang="en-US"/>
              <a:t>If the strands of Form I are Topologically Non-Linked, why don’t they </a:t>
            </a:r>
            <a:r>
              <a:rPr lang="en-US" i="1"/>
              <a:t>also</a:t>
            </a:r>
            <a:r>
              <a:rPr lang="en-US"/>
              <a:t> split apart at pH 12?</a:t>
            </a:r>
          </a:p>
        </p:txBody>
      </p:sp>
      <p:pic>
        <p:nvPicPr>
          <p:cNvPr id="465923" name="slide_22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1428"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053" fill="hold"/>
                                        <p:tgtEl>
                                          <p:spTgt spid="4659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465923"/>
                </p:tgtEl>
              </p:cMediaNode>
            </p:audio>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a:xfrm>
            <a:off x="685800" y="2590800"/>
            <a:ext cx="7772400" cy="1143000"/>
          </a:xfrm>
        </p:spPr>
        <p:txBody>
          <a:bodyPr/>
          <a:lstStyle/>
          <a:p>
            <a:pPr algn="l" eaLnBrk="1" hangingPunct="1"/>
            <a:r>
              <a:rPr lang="en-US" sz="3600"/>
              <a:t>Two reasons:</a:t>
            </a:r>
            <a:br>
              <a:rPr lang="en-US" sz="3600"/>
            </a:br>
            <a:br>
              <a:rPr lang="en-US" sz="3600"/>
            </a:br>
            <a:r>
              <a:rPr lang="en-US" sz="3600"/>
              <a:t>1.  Cooperative protection against early denaturation.</a:t>
            </a:r>
            <a:br>
              <a:rPr lang="en-US" sz="3600"/>
            </a:br>
            <a:br>
              <a:rPr lang="en-US" sz="3600"/>
            </a:br>
            <a:r>
              <a:rPr lang="en-US" sz="3600"/>
              <a:t>2.  Topological properties of Form I preclude rapid R</a:t>
            </a:r>
            <a:r>
              <a:rPr lang="en-US" sz="3600">
                <a:sym typeface="Wingdings" pitchFamily="2" charset="2"/>
              </a:rPr>
              <a:t>L conversion.</a:t>
            </a:r>
            <a:endParaRPr lang="en-US" sz="3600"/>
          </a:p>
        </p:txBody>
      </p:sp>
      <p:pic>
        <p:nvPicPr>
          <p:cNvPr id="466947" name="slide_22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2452"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2" fill="hold"/>
                                        <p:tgtEl>
                                          <p:spTgt spid="466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466947"/>
                </p:tgtEl>
              </p:cMediaNode>
            </p:audio>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685800" y="2590800"/>
            <a:ext cx="7772400" cy="1143000"/>
          </a:xfrm>
        </p:spPr>
        <p:txBody>
          <a:bodyPr/>
          <a:lstStyle/>
          <a:p>
            <a:pPr algn="l" eaLnBrk="1" hangingPunct="1"/>
            <a:r>
              <a:rPr lang="en-US" sz="3600"/>
              <a:t>Two reasons:</a:t>
            </a:r>
            <a:br>
              <a:rPr lang="en-US" sz="3600"/>
            </a:br>
            <a:br>
              <a:rPr lang="en-US" sz="3600"/>
            </a:br>
            <a:r>
              <a:rPr lang="en-US" sz="3600" b="1">
                <a:solidFill>
                  <a:srgbClr val="FF00FF"/>
                </a:solidFill>
              </a:rPr>
              <a:t>1.  Cooperative protection against early denaturation.</a:t>
            </a:r>
            <a:br>
              <a:rPr lang="en-US" sz="3600" b="1">
                <a:solidFill>
                  <a:srgbClr val="FF00FF"/>
                </a:solidFill>
              </a:rPr>
            </a:br>
            <a:br>
              <a:rPr lang="en-US" sz="3600"/>
            </a:br>
            <a:r>
              <a:rPr lang="en-US" sz="3600"/>
              <a:t>2.  Topological properties of Form I preclude rapid R</a:t>
            </a:r>
            <a:r>
              <a:rPr lang="en-US" sz="3600">
                <a:sym typeface="Wingdings" pitchFamily="2" charset="2"/>
              </a:rPr>
              <a:t>L conversion.</a:t>
            </a:r>
            <a:endParaRPr lang="en-US" sz="3600"/>
          </a:p>
        </p:txBody>
      </p:sp>
      <p:pic>
        <p:nvPicPr>
          <p:cNvPr id="782339" name="slide_22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3476"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710" fill="hold"/>
                                        <p:tgtEl>
                                          <p:spTgt spid="7823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82339"/>
                </p:tgtEl>
              </p:cMediaNode>
            </p:audio>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3" descr="C:\Program Files\Amira-3.1.1\data\nucleosome files\AAA FINAL STRUCTURE\Animations_notahelix\Picture Files\cooperative_protect.jpg"/>
          <p:cNvPicPr>
            <a:picLocks noChangeAspect="1" noChangeArrowheads="1"/>
          </p:cNvPicPr>
          <p:nvPr/>
        </p:nvPicPr>
        <p:blipFill>
          <a:blip r:embed="rId5" cstate="print"/>
          <a:srcRect/>
          <a:stretch>
            <a:fillRect/>
          </a:stretch>
        </p:blipFill>
        <p:spPr bwMode="auto">
          <a:xfrm>
            <a:off x="2724150" y="76200"/>
            <a:ext cx="3824288" cy="5029200"/>
          </a:xfrm>
          <a:prstGeom prst="rect">
            <a:avLst/>
          </a:prstGeom>
          <a:noFill/>
          <a:ln w="9525">
            <a:noFill/>
            <a:miter lim="800000"/>
            <a:headEnd/>
            <a:tailEnd/>
          </a:ln>
        </p:spPr>
      </p:pic>
      <p:sp>
        <p:nvSpPr>
          <p:cNvPr id="234499" name="Rectangle 5"/>
          <p:cNvSpPr>
            <a:spLocks noGrp="1" noChangeArrowheads="1"/>
          </p:cNvSpPr>
          <p:nvPr>
            <p:ph type="title"/>
          </p:nvPr>
        </p:nvSpPr>
        <p:spPr>
          <a:xfrm>
            <a:off x="685800" y="5105400"/>
            <a:ext cx="7772400" cy="1143000"/>
          </a:xfrm>
        </p:spPr>
        <p:txBody>
          <a:bodyPr/>
          <a:lstStyle/>
          <a:p>
            <a:pPr algn="l" eaLnBrk="1" hangingPunct="1">
              <a:spcBef>
                <a:spcPct val="50000"/>
              </a:spcBef>
            </a:pPr>
            <a:r>
              <a:rPr lang="en-US" sz="2800">
                <a:solidFill>
                  <a:schemeClr val="tx1"/>
                </a:solidFill>
              </a:rPr>
              <a:t>When DNA has no free end, twice as much energy will be required to initiate strand separation under denaturing conditions.</a:t>
            </a:r>
          </a:p>
        </p:txBody>
      </p:sp>
      <p:pic>
        <p:nvPicPr>
          <p:cNvPr id="472070" name="slide_22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4501" name="Text Box 7"/>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7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529" fill="hold"/>
                                        <p:tgtEl>
                                          <p:spTgt spid="4720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472070"/>
                </p:tgtEl>
              </p:cMediaNode>
            </p:audio>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Form labels"/>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35523" name="Rush graph"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35524" name="Arrow, pink, R"/>
          <p:cNvSpPr txBox="1">
            <a:spLocks noChangeArrowheads="1"/>
          </p:cNvSpPr>
          <p:nvPr/>
        </p:nvSpPr>
        <p:spPr bwMode="auto">
          <a:xfrm>
            <a:off x="4267200" y="3625850"/>
            <a:ext cx="990600" cy="641350"/>
          </a:xfrm>
          <a:prstGeom prst="rect">
            <a:avLst/>
          </a:prstGeom>
          <a:noFill/>
          <a:ln w="9525">
            <a:noFill/>
            <a:miter lim="800000"/>
            <a:headEnd/>
            <a:tailEnd/>
          </a:ln>
        </p:spPr>
        <p:txBody>
          <a:bodyPr>
            <a:spAutoFit/>
          </a:bodyPr>
          <a:lstStyle/>
          <a:p>
            <a:pPr>
              <a:spcBef>
                <a:spcPct val="50000"/>
              </a:spcBef>
            </a:pPr>
            <a:r>
              <a:rPr lang="en-US" sz="3600">
                <a:solidFill>
                  <a:srgbClr val="FF00FF"/>
                </a:solidFill>
                <a:sym typeface="Symbol" pitchFamily="18" charset="2"/>
              </a:rPr>
              <a:t></a:t>
            </a:r>
            <a:endParaRPr lang="en-US" sz="3600">
              <a:solidFill>
                <a:srgbClr val="FF00FF"/>
              </a:solidFill>
            </a:endParaRPr>
          </a:p>
        </p:txBody>
      </p:sp>
      <p:sp>
        <p:nvSpPr>
          <p:cNvPr id="235525" name="Arrow, pink, L"/>
          <p:cNvSpPr txBox="1">
            <a:spLocks noChangeArrowheads="1"/>
          </p:cNvSpPr>
          <p:nvPr/>
        </p:nvSpPr>
        <p:spPr bwMode="auto">
          <a:xfrm>
            <a:off x="3505200" y="3657600"/>
            <a:ext cx="990600" cy="641350"/>
          </a:xfrm>
          <a:prstGeom prst="rect">
            <a:avLst/>
          </a:prstGeom>
          <a:noFill/>
          <a:ln w="9525">
            <a:noFill/>
            <a:miter lim="800000"/>
            <a:headEnd/>
            <a:tailEnd/>
          </a:ln>
        </p:spPr>
        <p:txBody>
          <a:bodyPr>
            <a:spAutoFit/>
          </a:bodyPr>
          <a:lstStyle/>
          <a:p>
            <a:pPr>
              <a:spcBef>
                <a:spcPct val="50000"/>
              </a:spcBef>
            </a:pPr>
            <a:r>
              <a:rPr lang="en-US" sz="3600" b="1">
                <a:solidFill>
                  <a:srgbClr val="FF00FF"/>
                </a:solidFill>
                <a:sym typeface="Symbol" pitchFamily="18" charset="2"/>
              </a:rPr>
              <a:t></a:t>
            </a:r>
            <a:endParaRPr lang="en-US" sz="3600" b="1">
              <a:solidFill>
                <a:srgbClr val="FF00FF"/>
              </a:solidFill>
            </a:endParaRPr>
          </a:p>
        </p:txBody>
      </p:sp>
      <p:sp>
        <p:nvSpPr>
          <p:cNvPr id="235526" name="X, pink highlight"/>
          <p:cNvSpPr txBox="1">
            <a:spLocks noChangeArrowheads="1"/>
          </p:cNvSpPr>
          <p:nvPr/>
        </p:nvSpPr>
        <p:spPr bwMode="auto">
          <a:xfrm>
            <a:off x="4052888" y="3810000"/>
            <a:ext cx="304800" cy="457200"/>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p:txBody>
      </p:sp>
      <p:pic>
        <p:nvPicPr>
          <p:cNvPr id="783367" name="slide_22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5528" name="Transit contols"/>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83369" name="The denaturation"/>
          <p:cNvSpPr txBox="1">
            <a:spLocks noChangeArrowheads="1"/>
          </p:cNvSpPr>
          <p:nvPr/>
        </p:nvSpPr>
        <p:spPr bwMode="auto">
          <a:xfrm>
            <a:off x="6172200" y="762000"/>
            <a:ext cx="2667000" cy="4892675"/>
          </a:xfrm>
          <a:prstGeom prst="rect">
            <a:avLst/>
          </a:prstGeom>
          <a:solidFill>
            <a:schemeClr val="bg1"/>
          </a:solidFill>
          <a:ln w="9525">
            <a:noFill/>
            <a:miter lim="800000"/>
            <a:headEnd/>
            <a:tailEnd/>
          </a:ln>
        </p:spPr>
        <p:txBody>
          <a:bodyPr>
            <a:spAutoFit/>
          </a:bodyPr>
          <a:lstStyle/>
          <a:p>
            <a:pPr>
              <a:spcBef>
                <a:spcPct val="50000"/>
              </a:spcBef>
            </a:pPr>
            <a:r>
              <a:rPr lang="en-US" sz="3000"/>
              <a:t>The denaturation pH of Form I, known to be about 12.3, is approximately 0.3 units </a:t>
            </a:r>
            <a:r>
              <a:rPr lang="en-US" sz="3000" i="1"/>
              <a:t>higher</a:t>
            </a:r>
            <a:r>
              <a:rPr lang="en-US" sz="3000"/>
              <a:t> than that of nicked Form II.</a:t>
            </a:r>
          </a:p>
          <a:p>
            <a:pPr>
              <a:spcBef>
                <a:spcPct val="50000"/>
              </a:spcBef>
            </a:pPr>
            <a:r>
              <a:rPr lang="en-US" sz="3000"/>
              <a:t>Coincidence? </a:t>
            </a:r>
          </a:p>
        </p:txBody>
      </p:sp>
      <p:sp>
        <p:nvSpPr>
          <p:cNvPr id="783370" name="It is therefore possible"/>
          <p:cNvSpPr txBox="1">
            <a:spLocks noChangeArrowheads="1"/>
          </p:cNvSpPr>
          <p:nvPr/>
        </p:nvSpPr>
        <p:spPr bwMode="auto">
          <a:xfrm>
            <a:off x="6172200" y="762000"/>
            <a:ext cx="2667000" cy="5121275"/>
          </a:xfrm>
          <a:prstGeom prst="rect">
            <a:avLst/>
          </a:prstGeom>
          <a:solidFill>
            <a:schemeClr val="bg1"/>
          </a:solidFill>
          <a:ln w="9525">
            <a:noFill/>
            <a:miter lim="800000"/>
            <a:headEnd/>
            <a:tailEnd/>
          </a:ln>
        </p:spPr>
        <p:txBody>
          <a:bodyPr>
            <a:spAutoFit/>
          </a:bodyPr>
          <a:lstStyle/>
          <a:p>
            <a:pPr>
              <a:spcBef>
                <a:spcPct val="50000"/>
              </a:spcBef>
            </a:pPr>
            <a:endParaRPr lang="en-US" sz="3000"/>
          </a:p>
          <a:p>
            <a:pPr>
              <a:spcBef>
                <a:spcPct val="50000"/>
              </a:spcBef>
            </a:pPr>
            <a:r>
              <a:rPr lang="en-US" sz="3000"/>
              <a:t>It is therefore possible, in principle, for nicked Form II to also survive as a duplex up to pH 12.3, but it doesn’t. </a:t>
            </a:r>
          </a:p>
          <a:p>
            <a:pPr>
              <a:spcBef>
                <a:spcPct val="50000"/>
              </a:spcBef>
            </a:pPr>
            <a:endParaRPr lang="en-US" sz="3000"/>
          </a:p>
        </p:txBody>
      </p:sp>
      <p:sp>
        <p:nvSpPr>
          <p:cNvPr id="783372" name="An R-L conversion"/>
          <p:cNvSpPr txBox="1">
            <a:spLocks noChangeArrowheads="1"/>
          </p:cNvSpPr>
          <p:nvPr/>
        </p:nvSpPr>
        <p:spPr bwMode="auto">
          <a:xfrm>
            <a:off x="6172200" y="533400"/>
            <a:ext cx="2667000" cy="5578475"/>
          </a:xfrm>
          <a:prstGeom prst="rect">
            <a:avLst/>
          </a:prstGeom>
          <a:solidFill>
            <a:schemeClr val="bg1"/>
          </a:solidFill>
          <a:ln w="9525">
            <a:noFill/>
            <a:miter lim="800000"/>
            <a:headEnd/>
            <a:tailEnd/>
          </a:ln>
        </p:spPr>
        <p:txBody>
          <a:bodyPr>
            <a:spAutoFit/>
          </a:bodyPr>
          <a:lstStyle/>
          <a:p>
            <a:pPr>
              <a:spcBef>
                <a:spcPct val="50000"/>
              </a:spcBef>
            </a:pPr>
            <a:endParaRPr lang="en-US" sz="3000"/>
          </a:p>
          <a:p>
            <a:pPr>
              <a:spcBef>
                <a:spcPct val="50000"/>
              </a:spcBef>
            </a:pPr>
            <a:r>
              <a:rPr lang="en-US" sz="3000"/>
              <a:t>An R</a:t>
            </a:r>
            <a:r>
              <a:rPr lang="en-US" sz="3000">
                <a:sym typeface="Wingdings" pitchFamily="2" charset="2"/>
              </a:rPr>
              <a:t></a:t>
            </a:r>
            <a:r>
              <a:rPr lang="en-US" sz="3000"/>
              <a:t>L conversion at pH 12 provides sufficient </a:t>
            </a:r>
            <a:r>
              <a:rPr lang="en-US" sz="3000" i="1"/>
              <a:t>extra</a:t>
            </a:r>
            <a:r>
              <a:rPr lang="en-US" sz="3000"/>
              <a:t> disruptive energy to cause strand separation at the lower pH.</a:t>
            </a:r>
          </a:p>
          <a:p>
            <a:pPr>
              <a:spcBef>
                <a:spcPct val="50000"/>
              </a:spcBef>
            </a:pPr>
            <a:endParaRPr lang="en-US" sz="3000"/>
          </a:p>
        </p:txBody>
      </p:sp>
      <p:sp>
        <p:nvSpPr>
          <p:cNvPr id="783373" name="Why don't the strands"/>
          <p:cNvSpPr txBox="1">
            <a:spLocks noChangeArrowheads="1"/>
          </p:cNvSpPr>
          <p:nvPr/>
        </p:nvSpPr>
        <p:spPr bwMode="auto">
          <a:xfrm>
            <a:off x="6172200" y="685800"/>
            <a:ext cx="2667000" cy="5121275"/>
          </a:xfrm>
          <a:prstGeom prst="rect">
            <a:avLst/>
          </a:prstGeom>
          <a:solidFill>
            <a:schemeClr val="bg1"/>
          </a:solidFill>
          <a:ln w="9525">
            <a:noFill/>
            <a:miter lim="800000"/>
            <a:headEnd/>
            <a:tailEnd/>
          </a:ln>
        </p:spPr>
        <p:txBody>
          <a:bodyPr>
            <a:spAutoFit/>
          </a:bodyPr>
          <a:lstStyle/>
          <a:p>
            <a:pPr>
              <a:spcBef>
                <a:spcPct val="50000"/>
              </a:spcBef>
            </a:pPr>
            <a:r>
              <a:rPr lang="en-US" sz="3000">
                <a:solidFill>
                  <a:srgbClr val="FF3300"/>
                </a:solidFill>
              </a:rPr>
              <a:t>“Why don’t the strands of Form I also undergo a rapid change in the direction of helical winding at pH 12, and separate at that lower pH as the strands of Form II do?” </a:t>
            </a:r>
          </a:p>
        </p:txBody>
      </p:sp>
    </p:spTree>
  </p:cSld>
  <p:clrMapOvr>
    <a:masterClrMapping/>
  </p:clrMapOvr>
  <p:transition advClick="0" advTm="7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126" fill="hold"/>
                                        <p:tgtEl>
                                          <p:spTgt spid="783367"/>
                                        </p:tgtEl>
                                      </p:cBhvr>
                                    </p:cmd>
                                  </p:childTnLst>
                                </p:cTn>
                              </p:par>
                              <p:par>
                                <p:cTn id="7" presetID="2" presetClass="entr" presetSubtype="2" fill="hold" grpId="0" nodeType="withEffect">
                                  <p:stCondLst>
                                    <p:cond delay="2000"/>
                                  </p:stCondLst>
                                  <p:childTnLst>
                                    <p:set>
                                      <p:cBhvr>
                                        <p:cTn id="8" dur="1" fill="hold">
                                          <p:stCondLst>
                                            <p:cond delay="0"/>
                                          </p:stCondLst>
                                        </p:cTn>
                                        <p:tgtEl>
                                          <p:spTgt spid="783369"/>
                                        </p:tgtEl>
                                        <p:attrNameLst>
                                          <p:attrName>style.visibility</p:attrName>
                                        </p:attrNameLst>
                                      </p:cBhvr>
                                      <p:to>
                                        <p:strVal val="visible"/>
                                      </p:to>
                                    </p:set>
                                    <p:anim calcmode="lin" valueType="num">
                                      <p:cBhvr additive="base">
                                        <p:cTn id="9" dur="500" fill="hold"/>
                                        <p:tgtEl>
                                          <p:spTgt spid="783369"/>
                                        </p:tgtEl>
                                        <p:attrNameLst>
                                          <p:attrName>ppt_x</p:attrName>
                                        </p:attrNameLst>
                                      </p:cBhvr>
                                      <p:tavLst>
                                        <p:tav tm="0">
                                          <p:val>
                                            <p:strVal val="1+#ppt_w/2"/>
                                          </p:val>
                                        </p:tav>
                                        <p:tav tm="100000">
                                          <p:val>
                                            <p:strVal val="#ppt_x"/>
                                          </p:val>
                                        </p:tav>
                                      </p:tavLst>
                                    </p:anim>
                                    <p:anim calcmode="lin" valueType="num">
                                      <p:cBhvr additive="base">
                                        <p:cTn id="10" dur="500" fill="hold"/>
                                        <p:tgtEl>
                                          <p:spTgt spid="783369"/>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40000"/>
                                  </p:stCondLst>
                                  <p:childTnLst>
                                    <p:set>
                                      <p:cBhvr>
                                        <p:cTn id="12" dur="1" fill="hold">
                                          <p:stCondLst>
                                            <p:cond delay="0"/>
                                          </p:stCondLst>
                                        </p:cTn>
                                        <p:tgtEl>
                                          <p:spTgt spid="783370"/>
                                        </p:tgtEl>
                                        <p:attrNameLst>
                                          <p:attrName>style.visibility</p:attrName>
                                        </p:attrNameLst>
                                      </p:cBhvr>
                                      <p:to>
                                        <p:strVal val="visible"/>
                                      </p:to>
                                    </p:set>
                                    <p:anim calcmode="lin" valueType="num">
                                      <p:cBhvr additive="base">
                                        <p:cTn id="13" dur="500" fill="hold"/>
                                        <p:tgtEl>
                                          <p:spTgt spid="783370"/>
                                        </p:tgtEl>
                                        <p:attrNameLst>
                                          <p:attrName>ppt_x</p:attrName>
                                        </p:attrNameLst>
                                      </p:cBhvr>
                                      <p:tavLst>
                                        <p:tav tm="0">
                                          <p:val>
                                            <p:strVal val="1+#ppt_w/2"/>
                                          </p:val>
                                        </p:tav>
                                        <p:tav tm="100000">
                                          <p:val>
                                            <p:strVal val="#ppt_x"/>
                                          </p:val>
                                        </p:tav>
                                      </p:tavLst>
                                    </p:anim>
                                    <p:anim calcmode="lin" valueType="num">
                                      <p:cBhvr additive="base">
                                        <p:cTn id="14" dur="500" fill="hold"/>
                                        <p:tgtEl>
                                          <p:spTgt spid="78337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50000"/>
                                  </p:stCondLst>
                                  <p:childTnLst>
                                    <p:set>
                                      <p:cBhvr>
                                        <p:cTn id="16" dur="1" fill="hold">
                                          <p:stCondLst>
                                            <p:cond delay="0"/>
                                          </p:stCondLst>
                                        </p:cTn>
                                        <p:tgtEl>
                                          <p:spTgt spid="783372"/>
                                        </p:tgtEl>
                                        <p:attrNameLst>
                                          <p:attrName>style.visibility</p:attrName>
                                        </p:attrNameLst>
                                      </p:cBhvr>
                                      <p:to>
                                        <p:strVal val="visible"/>
                                      </p:to>
                                    </p:set>
                                    <p:anim calcmode="lin" valueType="num">
                                      <p:cBhvr additive="base">
                                        <p:cTn id="17" dur="500" fill="hold"/>
                                        <p:tgtEl>
                                          <p:spTgt spid="783372"/>
                                        </p:tgtEl>
                                        <p:attrNameLst>
                                          <p:attrName>ppt_x</p:attrName>
                                        </p:attrNameLst>
                                      </p:cBhvr>
                                      <p:tavLst>
                                        <p:tav tm="0">
                                          <p:val>
                                            <p:strVal val="1+#ppt_w/2"/>
                                          </p:val>
                                        </p:tav>
                                        <p:tav tm="100000">
                                          <p:val>
                                            <p:strVal val="#ppt_x"/>
                                          </p:val>
                                        </p:tav>
                                      </p:tavLst>
                                    </p:anim>
                                    <p:anim calcmode="lin" valueType="num">
                                      <p:cBhvr additive="base">
                                        <p:cTn id="18" dur="500" fill="hold"/>
                                        <p:tgtEl>
                                          <p:spTgt spid="78337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63000"/>
                                  </p:stCondLst>
                                  <p:childTnLst>
                                    <p:set>
                                      <p:cBhvr>
                                        <p:cTn id="20" dur="1" fill="hold">
                                          <p:stCondLst>
                                            <p:cond delay="0"/>
                                          </p:stCondLst>
                                        </p:cTn>
                                        <p:tgtEl>
                                          <p:spTgt spid="783373"/>
                                        </p:tgtEl>
                                        <p:attrNameLst>
                                          <p:attrName>style.visibility</p:attrName>
                                        </p:attrNameLst>
                                      </p:cBhvr>
                                      <p:to>
                                        <p:strVal val="visible"/>
                                      </p:to>
                                    </p:set>
                                    <p:anim calcmode="lin" valueType="num">
                                      <p:cBhvr additive="base">
                                        <p:cTn id="21" dur="500" fill="hold"/>
                                        <p:tgtEl>
                                          <p:spTgt spid="783373"/>
                                        </p:tgtEl>
                                        <p:attrNameLst>
                                          <p:attrName>ppt_x</p:attrName>
                                        </p:attrNameLst>
                                      </p:cBhvr>
                                      <p:tavLst>
                                        <p:tav tm="0">
                                          <p:val>
                                            <p:strVal val="1+#ppt_w/2"/>
                                          </p:val>
                                        </p:tav>
                                        <p:tav tm="100000">
                                          <p:val>
                                            <p:strVal val="#ppt_x"/>
                                          </p:val>
                                        </p:tav>
                                      </p:tavLst>
                                    </p:anim>
                                    <p:anim calcmode="lin" valueType="num">
                                      <p:cBhvr additive="base">
                                        <p:cTn id="22" dur="500" fill="hold"/>
                                        <p:tgtEl>
                                          <p:spTgt spid="7833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23" fill="hold" display="0">
                  <p:stCondLst>
                    <p:cond delay="indefinite"/>
                  </p:stCondLst>
                  <p:endCondLst>
                    <p:cond evt="onPrev" delay="0">
                      <p:tgtEl>
                        <p:sldTgt/>
                      </p:tgtEl>
                    </p:cond>
                    <p:cond evt="onStopAudio" delay="0">
                      <p:tgtEl>
                        <p:sldTgt/>
                      </p:tgtEl>
                    </p:cond>
                  </p:endCondLst>
                </p:cTn>
                <p:tgtEl>
                  <p:spTgt spid="783367"/>
                </p:tgtEl>
              </p:cMediaNode>
            </p:audio>
          </p:childTnLst>
        </p:cTn>
      </p:par>
    </p:tnLst>
    <p:bldLst>
      <p:bldP spid="783369" grpId="0" animBg="1" autoUpdateAnimBg="0"/>
      <p:bldP spid="783370" grpId="0" animBg="1" autoUpdateAnimBg="0"/>
      <p:bldP spid="783372" grpId="0" animBg="1" autoUpdateAnimBg="0"/>
      <p:bldP spid="783373"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828800" y="2138363"/>
            <a:ext cx="5299075" cy="3424237"/>
          </a:xfrm>
          <a:prstGeom prst="rect">
            <a:avLst/>
          </a:prstGeom>
          <a:noFill/>
          <a:ln w="9525">
            <a:noFill/>
            <a:miter lim="800000"/>
            <a:headEnd/>
            <a:tailEnd/>
          </a:ln>
        </p:spPr>
      </p:pic>
      <p:sp>
        <p:nvSpPr>
          <p:cNvPr id="24579" name="Rectangle 3"/>
          <p:cNvSpPr>
            <a:spLocks noGrp="1" noChangeArrowheads="1"/>
          </p:cNvSpPr>
          <p:nvPr>
            <p:ph type="title" idx="4294967295"/>
          </p:nvPr>
        </p:nvSpPr>
        <p:spPr/>
        <p:txBody>
          <a:bodyPr/>
          <a:lstStyle/>
          <a:p>
            <a:pPr eaLnBrk="1" hangingPunct="1"/>
            <a:r>
              <a:rPr lang="en-US" sz="3600"/>
              <a:t>Two models for </a:t>
            </a:r>
            <a:r>
              <a:rPr lang="en-US" sz="3600" b="1"/>
              <a:t>TN</a:t>
            </a:r>
            <a:r>
              <a:rPr lang="en-US" sz="3600"/>
              <a:t> DNA</a:t>
            </a:r>
            <a:br>
              <a:rPr lang="en-US" sz="3600"/>
            </a:br>
            <a:r>
              <a:rPr lang="en-US" sz="3600"/>
              <a:t>(</a:t>
            </a:r>
            <a:r>
              <a:rPr lang="en-US" sz="3600" b="1" u="sng"/>
              <a:t>T</a:t>
            </a:r>
            <a:r>
              <a:rPr lang="en-US" sz="3600"/>
              <a:t>opologically-</a:t>
            </a:r>
            <a:r>
              <a:rPr lang="en-US" sz="3600" b="1" u="sng"/>
              <a:t>N</a:t>
            </a:r>
            <a:r>
              <a:rPr lang="en-US" sz="3600"/>
              <a:t>on-linked DNA)</a:t>
            </a:r>
          </a:p>
        </p:txBody>
      </p:sp>
      <p:pic>
        <p:nvPicPr>
          <p:cNvPr id="100356" name="slide_2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324600"/>
            <a:ext cx="304800" cy="304800"/>
          </a:xfrm>
          <a:prstGeom prst="rect">
            <a:avLst/>
          </a:prstGeom>
          <a:noFill/>
          <a:ln w="9525">
            <a:noFill/>
            <a:miter lim="800000"/>
            <a:headEnd/>
            <a:tailEnd/>
          </a:ln>
        </p:spPr>
      </p:pic>
      <p:sp>
        <p:nvSpPr>
          <p:cNvPr id="24581" name="Text Box 5"/>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27" fill="hold"/>
                                        <p:tgtEl>
                                          <p:spTgt spid="1003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100356"/>
                </p:tgtEl>
              </p:cMediaNode>
            </p:audio>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TN chromosome" descr="C:\Program Files\Amira-3.1.1\data\nucleosome files\AAA FINAL STRUCTURE\Animations_notahelix\Picture Files\tn_one_view.jpg"/>
          <p:cNvPicPr>
            <a:picLocks noChangeAspect="1" noChangeArrowheads="1"/>
          </p:cNvPicPr>
          <p:nvPr/>
        </p:nvPicPr>
        <p:blipFill>
          <a:blip r:embed="rId5" cstate="print"/>
          <a:srcRect/>
          <a:stretch>
            <a:fillRect/>
          </a:stretch>
        </p:blipFill>
        <p:spPr bwMode="auto">
          <a:xfrm>
            <a:off x="2667000" y="76200"/>
            <a:ext cx="3886200" cy="3886200"/>
          </a:xfrm>
          <a:prstGeom prst="rect">
            <a:avLst/>
          </a:prstGeom>
          <a:noFill/>
          <a:ln w="9525">
            <a:noFill/>
            <a:miter lim="800000"/>
            <a:headEnd/>
            <a:tailEnd/>
          </a:ln>
        </p:spPr>
      </p:pic>
      <p:sp>
        <p:nvSpPr>
          <p:cNvPr id="236547" name="When DNA has"/>
          <p:cNvSpPr>
            <a:spLocks noGrp="1" noChangeArrowheads="1"/>
          </p:cNvSpPr>
          <p:nvPr>
            <p:ph type="title" idx="4294967295"/>
          </p:nvPr>
        </p:nvSpPr>
        <p:spPr>
          <a:xfrm>
            <a:off x="685800" y="4495800"/>
            <a:ext cx="7772400" cy="1143000"/>
          </a:xfrm>
        </p:spPr>
        <p:txBody>
          <a:bodyPr/>
          <a:lstStyle/>
          <a:p>
            <a:pPr algn="l" eaLnBrk="1" hangingPunct="1"/>
            <a:r>
              <a:rPr lang="en-US" sz="2800"/>
              <a:t>When DNA has the TN structure, every addition of a RH’d turn </a:t>
            </a:r>
            <a:r>
              <a:rPr lang="en-US" sz="2800" i="1"/>
              <a:t>must</a:t>
            </a:r>
            <a:r>
              <a:rPr lang="en-US" sz="2800"/>
              <a:t> be accompanied by addition of a LH’d turn, and every removal of a RH’d turn </a:t>
            </a:r>
            <a:r>
              <a:rPr lang="en-US" sz="2800" i="1"/>
              <a:t>must</a:t>
            </a:r>
            <a:r>
              <a:rPr lang="en-US" sz="2800"/>
              <a:t> be accompanied by removal of a LH’D turn.</a:t>
            </a:r>
          </a:p>
        </p:txBody>
      </p:sp>
      <p:pic>
        <p:nvPicPr>
          <p:cNvPr id="475140" name="slide_23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75141" name="every addition PINK"/>
          <p:cNvSpPr>
            <a:spLocks noChangeArrowheads="1"/>
          </p:cNvSpPr>
          <p:nvPr/>
        </p:nvSpPr>
        <p:spPr bwMode="auto">
          <a:xfrm>
            <a:off x="695325" y="4491038"/>
            <a:ext cx="7772400" cy="1143000"/>
          </a:xfrm>
          <a:prstGeom prst="rect">
            <a:avLst/>
          </a:prstGeom>
          <a:noFill/>
          <a:ln w="9525">
            <a:noFill/>
            <a:miter lim="800000"/>
            <a:headEnd/>
            <a:tailEnd/>
          </a:ln>
        </p:spPr>
        <p:txBody>
          <a:bodyPr anchor="ctr"/>
          <a:lstStyle/>
          <a:p>
            <a:r>
              <a:rPr lang="en-US" sz="2800">
                <a:solidFill>
                  <a:schemeClr val="tx2"/>
                </a:solidFill>
              </a:rPr>
              <a:t>When DNA has the TN structure, </a:t>
            </a:r>
            <a:r>
              <a:rPr lang="en-US" sz="2800">
                <a:solidFill>
                  <a:srgbClr val="FF00FF"/>
                </a:solidFill>
              </a:rPr>
              <a:t>every addition of a RH’d turn </a:t>
            </a:r>
            <a:r>
              <a:rPr lang="en-US" sz="2800" i="1">
                <a:solidFill>
                  <a:srgbClr val="FF00FF"/>
                </a:solidFill>
              </a:rPr>
              <a:t>must</a:t>
            </a:r>
            <a:r>
              <a:rPr lang="en-US" sz="2800">
                <a:solidFill>
                  <a:srgbClr val="FF00FF"/>
                </a:solidFill>
              </a:rPr>
              <a:t> be accompanied by addition of a LH’d turn, and every removal of a RH’d turn </a:t>
            </a:r>
            <a:r>
              <a:rPr lang="en-US" sz="2800" i="1">
                <a:solidFill>
                  <a:srgbClr val="FF00FF"/>
                </a:solidFill>
              </a:rPr>
              <a:t>must</a:t>
            </a:r>
            <a:r>
              <a:rPr lang="en-US" sz="2800">
                <a:solidFill>
                  <a:srgbClr val="FF00FF"/>
                </a:solidFill>
              </a:rPr>
              <a:t> be accompanied by removal of a LH’D turn.</a:t>
            </a:r>
          </a:p>
        </p:txBody>
      </p:sp>
      <p:sp>
        <p:nvSpPr>
          <p:cNvPr id="236550" name="Transit controls"/>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75144" name="At pH 12"/>
          <p:cNvSpPr txBox="1">
            <a:spLocks noChangeArrowheads="1"/>
          </p:cNvSpPr>
          <p:nvPr/>
        </p:nvSpPr>
        <p:spPr bwMode="auto">
          <a:xfrm>
            <a:off x="304800" y="4157663"/>
            <a:ext cx="8534400" cy="1800225"/>
          </a:xfrm>
          <a:prstGeom prst="rect">
            <a:avLst/>
          </a:prstGeom>
          <a:solidFill>
            <a:schemeClr val="bg1"/>
          </a:solidFill>
          <a:ln w="9525">
            <a:noFill/>
            <a:miter lim="800000"/>
            <a:headEnd/>
            <a:tailEnd/>
          </a:ln>
        </p:spPr>
        <p:txBody>
          <a:bodyPr>
            <a:spAutoFit/>
          </a:bodyPr>
          <a:lstStyle/>
          <a:p>
            <a:pPr>
              <a:spcBef>
                <a:spcPct val="50000"/>
              </a:spcBef>
            </a:pPr>
            <a:r>
              <a:rPr lang="en-US" sz="2800"/>
              <a:t>At pH 12, even if Form I “wanted” to convert to the all-LH’d form, it couldn’t, because every RH’d turn unwound would have to be accompanied by the unwinding of a LH’d turn. </a:t>
            </a:r>
          </a:p>
        </p:txBody>
      </p:sp>
      <p:sp>
        <p:nvSpPr>
          <p:cNvPr id="475145" name="But in the pH rangeText Box 9"/>
          <p:cNvSpPr txBox="1">
            <a:spLocks noChangeArrowheads="1"/>
          </p:cNvSpPr>
          <p:nvPr/>
        </p:nvSpPr>
        <p:spPr bwMode="auto">
          <a:xfrm>
            <a:off x="304800" y="4157663"/>
            <a:ext cx="8534400" cy="2227262"/>
          </a:xfrm>
          <a:prstGeom prst="rect">
            <a:avLst/>
          </a:prstGeom>
          <a:solidFill>
            <a:schemeClr val="bg1"/>
          </a:solidFill>
          <a:ln w="9525">
            <a:noFill/>
            <a:miter lim="800000"/>
            <a:headEnd/>
            <a:tailEnd/>
          </a:ln>
        </p:spPr>
        <p:txBody>
          <a:bodyPr>
            <a:spAutoFit/>
          </a:bodyPr>
          <a:lstStyle/>
          <a:p>
            <a:pPr>
              <a:spcBef>
                <a:spcPct val="50000"/>
              </a:spcBef>
            </a:pPr>
            <a:r>
              <a:rPr lang="en-US" sz="2800"/>
              <a:t>But in the pH range 12-12.3, LH’d DNA is not only possible, it is </a:t>
            </a:r>
            <a:r>
              <a:rPr lang="en-US" sz="2800" i="1"/>
              <a:t>favored, </a:t>
            </a:r>
            <a:r>
              <a:rPr lang="en-US" sz="2800"/>
              <a:t>and therefore the 50% of the chromosome which is topologically LH’d, desiring to increase, not decrease, will </a:t>
            </a:r>
            <a:r>
              <a:rPr lang="en-US" sz="2800" i="1"/>
              <a:t>oppose</a:t>
            </a:r>
            <a:r>
              <a:rPr lang="en-US" sz="2800"/>
              <a:t> any removal of helical turns at all. </a:t>
            </a:r>
          </a:p>
        </p:txBody>
      </p:sp>
    </p:spTree>
  </p:cSld>
  <p:clrMapOvr>
    <a:masterClrMapping/>
  </p:clrMapOvr>
  <p:transition advClick="0" advTm="7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5140"/>
                                        </p:tgtEl>
                                      </p:cBhvr>
                                    </p:cmd>
                                  </p:childTnLst>
                                </p:cTn>
                              </p:par>
                              <p:par>
                                <p:cTn id="7" presetID="1" presetClass="entr" presetSubtype="0" fill="hold" grpId="0" nodeType="withEffect">
                                  <p:stCondLst>
                                    <p:cond delay="21000"/>
                                  </p:stCondLst>
                                  <p:childTnLst>
                                    <p:set>
                                      <p:cBhvr>
                                        <p:cTn id="8" dur="1" fill="hold">
                                          <p:stCondLst>
                                            <p:cond delay="499"/>
                                          </p:stCondLst>
                                        </p:cTn>
                                        <p:tgtEl>
                                          <p:spTgt spid="475141"/>
                                        </p:tgtEl>
                                        <p:attrNameLst>
                                          <p:attrName>style.visibility</p:attrName>
                                        </p:attrNameLst>
                                      </p:cBhvr>
                                      <p:to>
                                        <p:strVal val="visible"/>
                                      </p:to>
                                    </p:set>
                                  </p:childTnLst>
                                </p:cTn>
                              </p:par>
                              <p:par>
                                <p:cTn id="9" presetID="2" presetClass="entr" presetSubtype="8" fill="hold" grpId="0" nodeType="withEffect">
                                  <p:stCondLst>
                                    <p:cond delay="37000"/>
                                  </p:stCondLst>
                                  <p:childTnLst>
                                    <p:set>
                                      <p:cBhvr>
                                        <p:cTn id="10" dur="1" fill="hold">
                                          <p:stCondLst>
                                            <p:cond delay="0"/>
                                          </p:stCondLst>
                                        </p:cTn>
                                        <p:tgtEl>
                                          <p:spTgt spid="475144"/>
                                        </p:tgtEl>
                                        <p:attrNameLst>
                                          <p:attrName>style.visibility</p:attrName>
                                        </p:attrNameLst>
                                      </p:cBhvr>
                                      <p:to>
                                        <p:strVal val="visible"/>
                                      </p:to>
                                    </p:set>
                                    <p:anim calcmode="lin" valueType="num">
                                      <p:cBhvr additive="base">
                                        <p:cTn id="11" dur="500" fill="hold"/>
                                        <p:tgtEl>
                                          <p:spTgt spid="475144"/>
                                        </p:tgtEl>
                                        <p:attrNameLst>
                                          <p:attrName>ppt_x</p:attrName>
                                        </p:attrNameLst>
                                      </p:cBhvr>
                                      <p:tavLst>
                                        <p:tav tm="0">
                                          <p:val>
                                            <p:strVal val="0-#ppt_w/2"/>
                                          </p:val>
                                        </p:tav>
                                        <p:tav tm="100000">
                                          <p:val>
                                            <p:strVal val="#ppt_x"/>
                                          </p:val>
                                        </p:tav>
                                      </p:tavLst>
                                    </p:anim>
                                    <p:anim calcmode="lin" valueType="num">
                                      <p:cBhvr additive="base">
                                        <p:cTn id="12" dur="500" fill="hold"/>
                                        <p:tgtEl>
                                          <p:spTgt spid="47514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1000"/>
                                  </p:stCondLst>
                                  <p:childTnLst>
                                    <p:set>
                                      <p:cBhvr>
                                        <p:cTn id="14" dur="1" fill="hold">
                                          <p:stCondLst>
                                            <p:cond delay="0"/>
                                          </p:stCondLst>
                                        </p:cTn>
                                        <p:tgtEl>
                                          <p:spTgt spid="475145"/>
                                        </p:tgtEl>
                                        <p:attrNameLst>
                                          <p:attrName>style.visibility</p:attrName>
                                        </p:attrNameLst>
                                      </p:cBhvr>
                                      <p:to>
                                        <p:strVal val="visible"/>
                                      </p:to>
                                    </p:set>
                                    <p:anim calcmode="lin" valueType="num">
                                      <p:cBhvr additive="base">
                                        <p:cTn id="15" dur="500" fill="hold"/>
                                        <p:tgtEl>
                                          <p:spTgt spid="475145"/>
                                        </p:tgtEl>
                                        <p:attrNameLst>
                                          <p:attrName>ppt_x</p:attrName>
                                        </p:attrNameLst>
                                      </p:cBhvr>
                                      <p:tavLst>
                                        <p:tav tm="0">
                                          <p:val>
                                            <p:strVal val="0-#ppt_w/2"/>
                                          </p:val>
                                        </p:tav>
                                        <p:tav tm="100000">
                                          <p:val>
                                            <p:strVal val="#ppt_x"/>
                                          </p:val>
                                        </p:tav>
                                      </p:tavLst>
                                    </p:anim>
                                    <p:anim calcmode="lin" valueType="num">
                                      <p:cBhvr additive="base">
                                        <p:cTn id="16" dur="500" fill="hold"/>
                                        <p:tgtEl>
                                          <p:spTgt spid="475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7" fill="hold" display="0">
                  <p:stCondLst>
                    <p:cond delay="indefinite"/>
                  </p:stCondLst>
                  <p:endCondLst>
                    <p:cond evt="onPrev" delay="0">
                      <p:tgtEl>
                        <p:sldTgt/>
                      </p:tgtEl>
                    </p:cond>
                    <p:cond evt="onStopAudio" delay="0">
                      <p:tgtEl>
                        <p:sldTgt/>
                      </p:tgtEl>
                    </p:cond>
                  </p:endCondLst>
                </p:cTn>
                <p:tgtEl>
                  <p:spTgt spid="475140"/>
                </p:tgtEl>
              </p:cMediaNode>
            </p:audio>
          </p:childTnLst>
        </p:cTn>
      </p:par>
    </p:tnLst>
    <p:bldLst>
      <p:bldP spid="475141" grpId="0" autoUpdateAnimBg="0"/>
      <p:bldP spid="475144" grpId="0" animBg="1" autoUpdateAnimBg="0"/>
      <p:bldP spid="475145" grpId="0" animBg="1" autoUpdateAnimBg="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Form labels"/>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37571" name="Rush graphs"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454660" name="Pink rectangle"/>
          <p:cNvSpPr txBox="1">
            <a:spLocks noChangeArrowheads="1"/>
          </p:cNvSpPr>
          <p:nvPr/>
        </p:nvSpPr>
        <p:spPr bwMode="auto">
          <a:xfrm>
            <a:off x="4343400" y="685800"/>
            <a:ext cx="1066800" cy="3195638"/>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454661" name="slide_23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7574" name="Transit controls"/>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54663" name="Blue arrow"/>
          <p:cNvSpPr>
            <a:spLocks noChangeShapeType="1"/>
          </p:cNvSpPr>
          <p:nvPr/>
        </p:nvSpPr>
        <p:spPr bwMode="auto">
          <a:xfrm flipH="1">
            <a:off x="5715000" y="776288"/>
            <a:ext cx="990600" cy="0"/>
          </a:xfrm>
          <a:prstGeom prst="line">
            <a:avLst/>
          </a:prstGeom>
          <a:noFill/>
          <a:ln w="76200">
            <a:solidFill>
              <a:schemeClr val="hlink"/>
            </a:solidFill>
            <a:round/>
            <a:headEnd/>
            <a:tailEnd type="triangle" w="med" len="med"/>
          </a:ln>
        </p:spPr>
        <p:txBody>
          <a:bodyPr/>
          <a:lstStyle/>
          <a:p>
            <a:endParaRPr lang="en-US"/>
          </a:p>
        </p:txBody>
      </p:sp>
    </p:spTree>
  </p:cSld>
  <p:clrMapOvr>
    <a:masterClrMapping/>
  </p:clrMapOvr>
  <p:transition advClick="0" advTm="3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4661"/>
                                        </p:tgtEl>
                                      </p:cBhvr>
                                    </p:cmd>
                                  </p:childTnLst>
                                </p:cTn>
                              </p:par>
                              <p:par>
                                <p:cTn id="7" presetID="2" presetClass="entr" presetSubtype="8" fill="hold" grpId="0" nodeType="withEffect">
                                  <p:stCondLst>
                                    <p:cond delay="2000"/>
                                  </p:stCondLst>
                                  <p:childTnLst>
                                    <p:set>
                                      <p:cBhvr>
                                        <p:cTn id="8" dur="1" fill="hold">
                                          <p:stCondLst>
                                            <p:cond delay="0"/>
                                          </p:stCondLst>
                                        </p:cTn>
                                        <p:tgtEl>
                                          <p:spTgt spid="454660"/>
                                        </p:tgtEl>
                                        <p:attrNameLst>
                                          <p:attrName>style.visibility</p:attrName>
                                        </p:attrNameLst>
                                      </p:cBhvr>
                                      <p:to>
                                        <p:strVal val="visible"/>
                                      </p:to>
                                    </p:set>
                                    <p:anim calcmode="lin" valueType="num">
                                      <p:cBhvr additive="base">
                                        <p:cTn id="9" dur="500" fill="hold"/>
                                        <p:tgtEl>
                                          <p:spTgt spid="454660"/>
                                        </p:tgtEl>
                                        <p:attrNameLst>
                                          <p:attrName>ppt_x</p:attrName>
                                        </p:attrNameLst>
                                      </p:cBhvr>
                                      <p:tavLst>
                                        <p:tav tm="0">
                                          <p:val>
                                            <p:strVal val="0-#ppt_w/2"/>
                                          </p:val>
                                        </p:tav>
                                        <p:tav tm="100000">
                                          <p:val>
                                            <p:strVal val="#ppt_x"/>
                                          </p:val>
                                        </p:tav>
                                      </p:tavLst>
                                    </p:anim>
                                    <p:anim calcmode="lin" valueType="num">
                                      <p:cBhvr additive="base">
                                        <p:cTn id="10" dur="500" fill="hold"/>
                                        <p:tgtEl>
                                          <p:spTgt spid="454660"/>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20000"/>
                                  </p:stCondLst>
                                  <p:childTnLst>
                                    <p:set>
                                      <p:cBhvr>
                                        <p:cTn id="12" dur="1" fill="hold">
                                          <p:stCondLst>
                                            <p:cond delay="0"/>
                                          </p:stCondLst>
                                        </p:cTn>
                                        <p:tgtEl>
                                          <p:spTgt spid="454663"/>
                                        </p:tgtEl>
                                        <p:attrNameLst>
                                          <p:attrName>style.visibility</p:attrName>
                                        </p:attrNameLst>
                                      </p:cBhvr>
                                      <p:to>
                                        <p:strVal val="visible"/>
                                      </p:to>
                                    </p:set>
                                    <p:anim calcmode="lin" valueType="num">
                                      <p:cBhvr additive="base">
                                        <p:cTn id="13" dur="500" fill="hold"/>
                                        <p:tgtEl>
                                          <p:spTgt spid="454663"/>
                                        </p:tgtEl>
                                        <p:attrNameLst>
                                          <p:attrName>ppt_x</p:attrName>
                                        </p:attrNameLst>
                                      </p:cBhvr>
                                      <p:tavLst>
                                        <p:tav tm="0">
                                          <p:val>
                                            <p:strVal val="1+#ppt_w/2"/>
                                          </p:val>
                                        </p:tav>
                                        <p:tav tm="100000">
                                          <p:val>
                                            <p:strVal val="#ppt_x"/>
                                          </p:val>
                                        </p:tav>
                                      </p:tavLst>
                                    </p:anim>
                                    <p:anim calcmode="lin" valueType="num">
                                      <p:cBhvr additive="base">
                                        <p:cTn id="14" dur="500" fill="hold"/>
                                        <p:tgtEl>
                                          <p:spTgt spid="4546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4390">
                <p:cTn id="15" fill="hold" display="0">
                  <p:stCondLst>
                    <p:cond delay="indefinite"/>
                  </p:stCondLst>
                  <p:endCondLst>
                    <p:cond evt="onPrev" delay="0">
                      <p:tgtEl>
                        <p:sldTgt/>
                      </p:tgtEl>
                    </p:cond>
                    <p:cond evt="onStopAudio" delay="0">
                      <p:tgtEl>
                        <p:sldTgt/>
                      </p:tgtEl>
                    </p:cond>
                  </p:endCondLst>
                </p:cTn>
                <p:tgtEl>
                  <p:spTgt spid="454661"/>
                </p:tgtEl>
              </p:cMediaNode>
            </p:audio>
          </p:childTnLst>
        </p:cTn>
      </p:par>
    </p:tnLst>
    <p:bldLst>
      <p:bldP spid="454660" grpId="0" animBg="1" autoUpdateAnimBg="0"/>
      <p:bldP spid="454663" grpId="0"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38595"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38596" name="Text Box 4"/>
          <p:cNvSpPr txBox="1">
            <a:spLocks noChangeArrowheads="1"/>
          </p:cNvSpPr>
          <p:nvPr/>
        </p:nvSpPr>
        <p:spPr bwMode="auto">
          <a:xfrm>
            <a:off x="2819400" y="2057400"/>
            <a:ext cx="27432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417797" name="slide_23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8598" name="Text Box 6"/>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8000">
        <p159:morph option="byObjec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83" fill="hold"/>
                                        <p:tgtEl>
                                          <p:spTgt spid="4177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417797"/>
                </p:tgtEl>
              </p:cMediaNode>
            </p:audio>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Form labels"/>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39619" name="Rush graphs"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39620" name="Purple form4 highlight"/>
          <p:cNvSpPr txBox="1">
            <a:spLocks noChangeArrowheads="1"/>
          </p:cNvSpPr>
          <p:nvPr/>
        </p:nvSpPr>
        <p:spPr bwMode="auto">
          <a:xfrm>
            <a:off x="4953000" y="2057400"/>
            <a:ext cx="6096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787462" name="?"/>
          <p:cNvSpPr txBox="1">
            <a:spLocks noChangeArrowheads="1"/>
          </p:cNvSpPr>
          <p:nvPr/>
        </p:nvSpPr>
        <p:spPr bwMode="auto">
          <a:xfrm>
            <a:off x="5715000" y="2681288"/>
            <a:ext cx="533400" cy="823912"/>
          </a:xfrm>
          <a:prstGeom prst="rect">
            <a:avLst/>
          </a:prstGeom>
          <a:noFill/>
          <a:ln w="9525">
            <a:noFill/>
            <a:miter lim="800000"/>
            <a:headEnd/>
            <a:tailEnd/>
          </a:ln>
        </p:spPr>
        <p:txBody>
          <a:bodyPr>
            <a:spAutoFit/>
          </a:bodyPr>
          <a:lstStyle/>
          <a:p>
            <a:pPr>
              <a:spcBef>
                <a:spcPct val="50000"/>
              </a:spcBef>
            </a:pPr>
            <a:r>
              <a:rPr lang="en-US" sz="4800"/>
              <a:t>?</a:t>
            </a:r>
          </a:p>
        </p:txBody>
      </p:sp>
      <p:pic>
        <p:nvPicPr>
          <p:cNvPr id="787463" name="slide_23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9623" name="Transit controls"/>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87465" name="'Form4' PINK"/>
          <p:cNvSpPr txBox="1">
            <a:spLocks noChangeArrowheads="1"/>
          </p:cNvSpPr>
          <p:nvPr/>
        </p:nvSpPr>
        <p:spPr bwMode="auto">
          <a:xfrm>
            <a:off x="6477000" y="4708525"/>
            <a:ext cx="2438400" cy="701675"/>
          </a:xfrm>
          <a:prstGeom prst="rect">
            <a:avLst/>
          </a:prstGeom>
          <a:noFill/>
          <a:ln w="9525">
            <a:noFill/>
            <a:miter lim="800000"/>
            <a:headEnd/>
            <a:tailEnd/>
          </a:ln>
        </p:spPr>
        <p:txBody>
          <a:bodyPr>
            <a:spAutoFit/>
          </a:bodyPr>
          <a:lstStyle/>
          <a:p>
            <a:pPr>
              <a:spcBef>
                <a:spcPct val="50000"/>
              </a:spcBef>
            </a:pPr>
            <a:r>
              <a:rPr lang="en-US" sz="2000" b="1">
                <a:solidFill>
                  <a:srgbClr val="FF00FF"/>
                </a:solidFill>
              </a:rPr>
              <a:t>Form IV</a:t>
            </a:r>
            <a:r>
              <a:rPr lang="en-US" sz="2000">
                <a:solidFill>
                  <a:srgbClr val="FF00FF"/>
                </a:solidFill>
              </a:rPr>
              <a:t>:  denatured Form I.</a:t>
            </a:r>
          </a:p>
        </p:txBody>
      </p:sp>
    </p:spTree>
  </p:cSld>
  <p:clrMapOvr>
    <a:masterClrMapping/>
  </p:clrMapOvr>
  <p:transition advClick="0" advTm="51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87463"/>
                                        </p:tgtEl>
                                      </p:cBhvr>
                                    </p:cmd>
                                  </p:childTnLst>
                                </p:cTn>
                              </p:par>
                              <p:par>
                                <p:cTn id="7" presetID="2" presetClass="entr" presetSubtype="8" fill="hold" grpId="0" nodeType="withEffect">
                                  <p:stCondLst>
                                    <p:cond delay="0"/>
                                  </p:stCondLst>
                                  <p:childTnLst>
                                    <p:set>
                                      <p:cBhvr>
                                        <p:cTn id="8" dur="1" fill="hold">
                                          <p:stCondLst>
                                            <p:cond delay="0"/>
                                          </p:stCondLst>
                                        </p:cTn>
                                        <p:tgtEl>
                                          <p:spTgt spid="787462"/>
                                        </p:tgtEl>
                                        <p:attrNameLst>
                                          <p:attrName>style.visibility</p:attrName>
                                        </p:attrNameLst>
                                      </p:cBhvr>
                                      <p:to>
                                        <p:strVal val="visible"/>
                                      </p:to>
                                    </p:set>
                                    <p:anim calcmode="lin" valueType="num">
                                      <p:cBhvr additive="base">
                                        <p:cTn id="9" dur="500" fill="hold"/>
                                        <p:tgtEl>
                                          <p:spTgt spid="787462"/>
                                        </p:tgtEl>
                                        <p:attrNameLst>
                                          <p:attrName>ppt_x</p:attrName>
                                        </p:attrNameLst>
                                      </p:cBhvr>
                                      <p:tavLst>
                                        <p:tav tm="0">
                                          <p:val>
                                            <p:strVal val="0-#ppt_w/2"/>
                                          </p:val>
                                        </p:tav>
                                        <p:tav tm="100000">
                                          <p:val>
                                            <p:strVal val="#ppt_x"/>
                                          </p:val>
                                        </p:tav>
                                      </p:tavLst>
                                    </p:anim>
                                    <p:anim calcmode="lin" valueType="num">
                                      <p:cBhvr additive="base">
                                        <p:cTn id="10" dur="500" fill="hold"/>
                                        <p:tgtEl>
                                          <p:spTgt spid="787462"/>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4000"/>
                                  </p:stCondLst>
                                  <p:childTnLst>
                                    <p:set>
                                      <p:cBhvr>
                                        <p:cTn id="12" dur="1" fill="hold">
                                          <p:stCondLst>
                                            <p:cond delay="0"/>
                                          </p:stCondLst>
                                        </p:cTn>
                                        <p:tgtEl>
                                          <p:spTgt spid="787465"/>
                                        </p:tgtEl>
                                        <p:attrNameLst>
                                          <p:attrName>style.visibility</p:attrName>
                                        </p:attrNameLst>
                                      </p:cBhvr>
                                      <p:to>
                                        <p:strVal val="visible"/>
                                      </p:to>
                                    </p:set>
                                    <p:anim calcmode="lin" valueType="num">
                                      <p:cBhvr additive="base">
                                        <p:cTn id="13" dur="500" fill="hold"/>
                                        <p:tgtEl>
                                          <p:spTgt spid="787465"/>
                                        </p:tgtEl>
                                        <p:attrNameLst>
                                          <p:attrName>ppt_x</p:attrName>
                                        </p:attrNameLst>
                                      </p:cBhvr>
                                      <p:tavLst>
                                        <p:tav tm="0">
                                          <p:val>
                                            <p:strVal val="0-#ppt_w/2"/>
                                          </p:val>
                                        </p:tav>
                                        <p:tav tm="100000">
                                          <p:val>
                                            <p:strVal val="#ppt_x"/>
                                          </p:val>
                                        </p:tav>
                                      </p:tavLst>
                                    </p:anim>
                                    <p:anim calcmode="lin" valueType="num">
                                      <p:cBhvr additive="base">
                                        <p:cTn id="14" dur="500" fill="hold"/>
                                        <p:tgtEl>
                                          <p:spTgt spid="7874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5" fill="hold" display="0">
                  <p:stCondLst>
                    <p:cond delay="indefinite"/>
                  </p:stCondLst>
                  <p:endCondLst>
                    <p:cond evt="onPrev" delay="0">
                      <p:tgtEl>
                        <p:sldTgt/>
                      </p:tgtEl>
                    </p:cond>
                    <p:cond evt="onStopAudio" delay="0">
                      <p:tgtEl>
                        <p:sldTgt/>
                      </p:tgtEl>
                    </p:cond>
                  </p:endCondLst>
                </p:cTn>
                <p:tgtEl>
                  <p:spTgt spid="787463"/>
                </p:tgtEl>
              </p:cMediaNode>
            </p:audio>
          </p:childTnLst>
        </p:cTn>
      </p:par>
    </p:tnLst>
    <p:bldLst>
      <p:bldP spid="787462" grpId="0" autoUpdateAnimBg="0"/>
      <p:bldP spid="787465" grpId="0" autoUpdateAnimBg="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40643"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pic>
        <p:nvPicPr>
          <p:cNvPr id="789510" name="slide_23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40645" name="Text Box 7"/>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89512" name="is it possible"/>
          <p:cNvSpPr txBox="1">
            <a:spLocks noChangeArrowheads="1"/>
          </p:cNvSpPr>
          <p:nvPr/>
        </p:nvSpPr>
        <p:spPr bwMode="auto">
          <a:xfrm>
            <a:off x="6248400" y="330200"/>
            <a:ext cx="2438400" cy="6045200"/>
          </a:xfrm>
          <a:prstGeom prst="rect">
            <a:avLst/>
          </a:prstGeom>
          <a:solidFill>
            <a:schemeClr val="bg1"/>
          </a:solidFill>
          <a:ln w="9525">
            <a:noFill/>
            <a:miter lim="800000"/>
            <a:headEnd/>
            <a:tailEnd/>
          </a:ln>
        </p:spPr>
        <p:txBody>
          <a:bodyPr>
            <a:spAutoFit/>
          </a:bodyPr>
          <a:lstStyle/>
          <a:p>
            <a:pPr>
              <a:spcBef>
                <a:spcPct val="50000"/>
              </a:spcBef>
            </a:pPr>
            <a:endParaRPr lang="en-US" sz="2600">
              <a:solidFill>
                <a:srgbClr val="FF3300"/>
              </a:solidFill>
            </a:endParaRPr>
          </a:p>
          <a:p>
            <a:pPr>
              <a:spcBef>
                <a:spcPct val="50000"/>
              </a:spcBef>
            </a:pPr>
            <a:r>
              <a:rPr lang="en-US" sz="2600">
                <a:solidFill>
                  <a:srgbClr val="FF3300"/>
                </a:solidFill>
              </a:rPr>
              <a:t>Is it possible that the failure of the strands to separate at high pH is due to some unforseen structural property of Form IV, having nothing to do with topological linkage?</a:t>
            </a:r>
          </a:p>
          <a:p>
            <a:pPr>
              <a:spcBef>
                <a:spcPct val="50000"/>
              </a:spcBef>
            </a:pPr>
            <a:endParaRPr lang="en-US" sz="2600">
              <a:solidFill>
                <a:srgbClr val="FF3300"/>
              </a:solidFill>
            </a:endParaRPr>
          </a:p>
        </p:txBody>
      </p:sp>
    </p:spTree>
  </p:cSld>
  <p:clrMapOvr>
    <a:masterClrMapping/>
  </p:clrMapOvr>
  <p:transition advClick="0" advTm="4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89510"/>
                                        </p:tgtEl>
                                      </p:cBhvr>
                                    </p:cmd>
                                  </p:childTnLst>
                                </p:cTn>
                              </p:par>
                              <p:par>
                                <p:cTn id="7" presetID="2" presetClass="entr" presetSubtype="2" fill="hold" grpId="0" nodeType="withEffect">
                                  <p:stCondLst>
                                    <p:cond delay="7000"/>
                                  </p:stCondLst>
                                  <p:childTnLst>
                                    <p:set>
                                      <p:cBhvr>
                                        <p:cTn id="8" dur="1" fill="hold">
                                          <p:stCondLst>
                                            <p:cond delay="0"/>
                                          </p:stCondLst>
                                        </p:cTn>
                                        <p:tgtEl>
                                          <p:spTgt spid="789512"/>
                                        </p:tgtEl>
                                        <p:attrNameLst>
                                          <p:attrName>style.visibility</p:attrName>
                                        </p:attrNameLst>
                                      </p:cBhvr>
                                      <p:to>
                                        <p:strVal val="visible"/>
                                      </p:to>
                                    </p:set>
                                    <p:anim calcmode="lin" valueType="num">
                                      <p:cBhvr additive="base">
                                        <p:cTn id="9" dur="500" fill="hold"/>
                                        <p:tgtEl>
                                          <p:spTgt spid="789512"/>
                                        </p:tgtEl>
                                        <p:attrNameLst>
                                          <p:attrName>ppt_x</p:attrName>
                                        </p:attrNameLst>
                                      </p:cBhvr>
                                      <p:tavLst>
                                        <p:tav tm="0">
                                          <p:val>
                                            <p:strVal val="1+#ppt_w/2"/>
                                          </p:val>
                                        </p:tav>
                                        <p:tav tm="100000">
                                          <p:val>
                                            <p:strVal val="#ppt_x"/>
                                          </p:val>
                                        </p:tav>
                                      </p:tavLst>
                                    </p:anim>
                                    <p:anim calcmode="lin" valueType="num">
                                      <p:cBhvr additive="base">
                                        <p:cTn id="10" dur="500" fill="hold"/>
                                        <p:tgtEl>
                                          <p:spTgt spid="7895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1951">
                <p:cTn id="11" fill="hold" display="0">
                  <p:stCondLst>
                    <p:cond delay="indefinite"/>
                  </p:stCondLst>
                  <p:endCondLst>
                    <p:cond evt="onPrev" delay="0">
                      <p:tgtEl>
                        <p:sldTgt/>
                      </p:tgtEl>
                    </p:cond>
                    <p:cond evt="onStopAudio" delay="0">
                      <p:tgtEl>
                        <p:sldTgt/>
                      </p:tgtEl>
                    </p:cond>
                  </p:endCondLst>
                </p:cTn>
                <p:tgtEl>
                  <p:spTgt spid="789510"/>
                </p:tgtEl>
              </p:cMediaNode>
            </p:audio>
          </p:childTnLst>
        </p:cTn>
      </p:par>
    </p:tnLst>
    <p:bldLst>
      <p:bldP spid="789512" grpId="0" animBg="1" autoUpdateAnimBg="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a:xfrm>
            <a:off x="685800" y="2667000"/>
            <a:ext cx="7772400" cy="1143000"/>
          </a:xfrm>
        </p:spPr>
        <p:txBody>
          <a:bodyPr/>
          <a:lstStyle/>
          <a:p>
            <a:pPr eaLnBrk="1" hangingPunct="1"/>
            <a:r>
              <a:rPr lang="en-US"/>
              <a:t>Structure of Form IV</a:t>
            </a:r>
          </a:p>
        </p:txBody>
      </p:sp>
      <p:sp>
        <p:nvSpPr>
          <p:cNvPr id="241667" name="Text Box 3"/>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000"/>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C:\Program Files\Amira-3.1.1\data\nucleosome files\AAA FINAL STRUCTURE\Animations_notahelix\Picture Files\form_iv.jpg"/>
          <p:cNvPicPr>
            <a:picLocks noChangeAspect="1" noChangeArrowheads="1"/>
          </p:cNvPicPr>
          <p:nvPr/>
        </p:nvPicPr>
        <p:blipFill>
          <a:blip r:embed="rId5" cstate="print"/>
          <a:srcRect/>
          <a:stretch>
            <a:fillRect/>
          </a:stretch>
        </p:blipFill>
        <p:spPr bwMode="auto">
          <a:xfrm>
            <a:off x="3717925" y="2286000"/>
            <a:ext cx="1844675" cy="2084388"/>
          </a:xfrm>
          <a:prstGeom prst="rect">
            <a:avLst/>
          </a:prstGeom>
          <a:noFill/>
          <a:ln w="9525">
            <a:noFill/>
            <a:miter lim="800000"/>
            <a:headEnd/>
            <a:tailEnd/>
          </a:ln>
        </p:spPr>
      </p:pic>
      <p:sp>
        <p:nvSpPr>
          <p:cNvPr id="242691" name="Rectangle 3"/>
          <p:cNvSpPr>
            <a:spLocks noGrp="1" noChangeArrowheads="1"/>
          </p:cNvSpPr>
          <p:nvPr>
            <p:ph type="title" idx="4294967295"/>
          </p:nvPr>
        </p:nvSpPr>
        <p:spPr/>
        <p:txBody>
          <a:bodyPr/>
          <a:lstStyle/>
          <a:p>
            <a:pPr eaLnBrk="1" hangingPunct="1"/>
            <a:r>
              <a:rPr lang="en-US"/>
              <a:t>Form IV (?)</a:t>
            </a:r>
          </a:p>
        </p:txBody>
      </p:sp>
      <p:pic>
        <p:nvPicPr>
          <p:cNvPr id="479236" name="slide_23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42693" name="Text Box 5"/>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79238" name="A tangled mess"/>
          <p:cNvSpPr>
            <a:spLocks noChangeArrowheads="1"/>
          </p:cNvSpPr>
          <p:nvPr/>
        </p:nvSpPr>
        <p:spPr bwMode="auto">
          <a:xfrm>
            <a:off x="685800" y="4724400"/>
            <a:ext cx="7772400" cy="1143000"/>
          </a:xfrm>
          <a:prstGeom prst="rect">
            <a:avLst/>
          </a:prstGeom>
          <a:noFill/>
          <a:ln w="9525">
            <a:noFill/>
            <a:miter lim="800000"/>
            <a:headEnd/>
            <a:tailEnd/>
          </a:ln>
        </p:spPr>
        <p:txBody>
          <a:bodyPr anchor="ctr"/>
          <a:lstStyle/>
          <a:p>
            <a:pPr algn="ctr"/>
            <a:r>
              <a:rPr lang="en-US" sz="4400">
                <a:solidFill>
                  <a:schemeClr val="tx2"/>
                </a:solidFill>
              </a:rPr>
              <a:t>A “tangled mess” (?)</a:t>
            </a:r>
          </a:p>
        </p:txBody>
      </p:sp>
    </p:spTree>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34" fill="hold"/>
                                        <p:tgtEl>
                                          <p:spTgt spid="479236"/>
                                        </p:tgtEl>
                                      </p:cBhvr>
                                    </p:cmd>
                                  </p:childTnLst>
                                </p:cTn>
                              </p:par>
                              <p:par>
                                <p:cTn id="7" presetID="2" presetClass="entr" presetSubtype="8" fill="hold" grpId="0" nodeType="withEffect">
                                  <p:stCondLst>
                                    <p:cond delay="19000"/>
                                  </p:stCondLst>
                                  <p:childTnLst>
                                    <p:set>
                                      <p:cBhvr>
                                        <p:cTn id="8" dur="1" fill="hold">
                                          <p:stCondLst>
                                            <p:cond delay="0"/>
                                          </p:stCondLst>
                                        </p:cTn>
                                        <p:tgtEl>
                                          <p:spTgt spid="479238"/>
                                        </p:tgtEl>
                                        <p:attrNameLst>
                                          <p:attrName>style.visibility</p:attrName>
                                        </p:attrNameLst>
                                      </p:cBhvr>
                                      <p:to>
                                        <p:strVal val="visible"/>
                                      </p:to>
                                    </p:set>
                                    <p:anim calcmode="lin" valueType="num">
                                      <p:cBhvr additive="base">
                                        <p:cTn id="9" dur="500" fill="hold"/>
                                        <p:tgtEl>
                                          <p:spTgt spid="479238"/>
                                        </p:tgtEl>
                                        <p:attrNameLst>
                                          <p:attrName>ppt_x</p:attrName>
                                        </p:attrNameLst>
                                      </p:cBhvr>
                                      <p:tavLst>
                                        <p:tav tm="0">
                                          <p:val>
                                            <p:strVal val="0-#ppt_w/2"/>
                                          </p:val>
                                        </p:tav>
                                        <p:tav tm="100000">
                                          <p:val>
                                            <p:strVal val="#ppt_x"/>
                                          </p:val>
                                        </p:tav>
                                      </p:tavLst>
                                    </p:anim>
                                    <p:anim calcmode="lin" valueType="num">
                                      <p:cBhvr additive="base">
                                        <p:cTn id="10" dur="500" fill="hold"/>
                                        <p:tgtEl>
                                          <p:spTgt spid="4792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1" fill="hold" display="0">
                  <p:stCondLst>
                    <p:cond delay="indefinite"/>
                  </p:stCondLst>
                  <p:endCondLst>
                    <p:cond evt="onPrev" delay="0">
                      <p:tgtEl>
                        <p:sldTgt/>
                      </p:tgtEl>
                    </p:cond>
                    <p:cond evt="onStopAudio" delay="0">
                      <p:tgtEl>
                        <p:sldTgt/>
                      </p:tgtEl>
                    </p:cond>
                  </p:endCondLst>
                </p:cTn>
                <p:tgtEl>
                  <p:spTgt spid="479236"/>
                </p:tgtEl>
              </p:cMediaNode>
            </p:audio>
          </p:childTnLst>
        </p:cTn>
      </p:par>
    </p:tnLst>
    <p:bldLst>
      <p:bldP spid="479238" grpId="0" autoUpdateAnimBg="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Form labels"/>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43715" name="Rush graphs"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43716" name="Purple box pH 13"/>
          <p:cNvSpPr txBox="1">
            <a:spLocks noChangeArrowheads="1"/>
          </p:cNvSpPr>
          <p:nvPr/>
        </p:nvSpPr>
        <p:spPr bwMode="auto">
          <a:xfrm>
            <a:off x="3886200" y="700088"/>
            <a:ext cx="1752600" cy="48895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2600"/>
              <a:t> </a:t>
            </a:r>
          </a:p>
        </p:txBody>
      </p:sp>
      <p:pic>
        <p:nvPicPr>
          <p:cNvPr id="419849" name="slide_23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43718" name="Transit controls"/>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19851" name="Arrow, Form 4"/>
          <p:cNvSpPr>
            <a:spLocks noChangeShapeType="1"/>
          </p:cNvSpPr>
          <p:nvPr/>
        </p:nvSpPr>
        <p:spPr bwMode="auto">
          <a:xfrm>
            <a:off x="500063" y="2424113"/>
            <a:ext cx="838200" cy="0"/>
          </a:xfrm>
          <a:prstGeom prst="line">
            <a:avLst/>
          </a:prstGeom>
          <a:noFill/>
          <a:ln w="101600">
            <a:solidFill>
              <a:srgbClr val="FF6600"/>
            </a:solidFill>
            <a:round/>
            <a:headEnd/>
            <a:tailEnd type="triangle" w="med" len="med"/>
          </a:ln>
        </p:spPr>
        <p:txBody>
          <a:bodyPr/>
          <a:lstStyle/>
          <a:p>
            <a:endParaRPr lang="en-US"/>
          </a:p>
        </p:txBody>
      </p:sp>
      <p:sp>
        <p:nvSpPr>
          <p:cNvPr id="419852" name="Arrow, Form I"/>
          <p:cNvSpPr>
            <a:spLocks noChangeShapeType="1"/>
          </p:cNvSpPr>
          <p:nvPr/>
        </p:nvSpPr>
        <p:spPr bwMode="auto">
          <a:xfrm>
            <a:off x="500063" y="4405313"/>
            <a:ext cx="838200" cy="0"/>
          </a:xfrm>
          <a:prstGeom prst="line">
            <a:avLst/>
          </a:prstGeom>
          <a:noFill/>
          <a:ln w="101600">
            <a:solidFill>
              <a:srgbClr val="FF6600"/>
            </a:solidFill>
            <a:round/>
            <a:headEnd/>
            <a:tailEnd type="triangle" w="med" len="med"/>
          </a:ln>
        </p:spPr>
        <p:txBody>
          <a:bodyPr/>
          <a:lstStyle/>
          <a:p>
            <a:endParaRPr lang="en-US"/>
          </a:p>
        </p:txBody>
      </p:sp>
      <p:sp>
        <p:nvSpPr>
          <p:cNvPr id="419853" name="Permanently denatured"/>
          <p:cNvSpPr txBox="1">
            <a:spLocks noChangeArrowheads="1"/>
          </p:cNvSpPr>
          <p:nvPr/>
        </p:nvSpPr>
        <p:spPr bwMode="auto">
          <a:xfrm>
            <a:off x="6019800" y="923925"/>
            <a:ext cx="2895600" cy="4486275"/>
          </a:xfrm>
          <a:prstGeom prst="rect">
            <a:avLst/>
          </a:prstGeom>
          <a:solidFill>
            <a:schemeClr val="bg1"/>
          </a:solidFill>
          <a:ln w="9525">
            <a:noFill/>
            <a:miter lim="800000"/>
            <a:headEnd/>
            <a:tailEnd/>
          </a:ln>
        </p:spPr>
        <p:txBody>
          <a:bodyPr>
            <a:spAutoFit/>
          </a:bodyPr>
          <a:lstStyle/>
          <a:p>
            <a:pPr algn="ctr">
              <a:spcBef>
                <a:spcPct val="50000"/>
              </a:spcBef>
            </a:pPr>
            <a:endParaRPr lang="en-US" sz="3600"/>
          </a:p>
          <a:p>
            <a:pPr algn="ctr">
              <a:spcBef>
                <a:spcPct val="50000"/>
              </a:spcBef>
            </a:pPr>
            <a:endParaRPr lang="en-US" sz="3600"/>
          </a:p>
          <a:p>
            <a:pPr algn="ctr">
              <a:spcBef>
                <a:spcPct val="50000"/>
              </a:spcBef>
            </a:pPr>
            <a:r>
              <a:rPr lang="en-US" sz="3600"/>
              <a:t>“Permanently denatured”</a:t>
            </a:r>
          </a:p>
          <a:p>
            <a:pPr algn="ctr">
              <a:spcBef>
                <a:spcPct val="50000"/>
              </a:spcBef>
            </a:pPr>
            <a:endParaRPr lang="en-US" sz="3600"/>
          </a:p>
          <a:p>
            <a:pPr algn="ctr">
              <a:spcBef>
                <a:spcPct val="50000"/>
              </a:spcBef>
            </a:pPr>
            <a:r>
              <a:rPr lang="en-US" sz="3600"/>
              <a:t> </a:t>
            </a:r>
          </a:p>
        </p:txBody>
      </p:sp>
      <p:sp>
        <p:nvSpPr>
          <p:cNvPr id="419855" name="Narrative, Form 4"/>
          <p:cNvSpPr txBox="1">
            <a:spLocks noChangeArrowheads="1"/>
          </p:cNvSpPr>
          <p:nvPr/>
        </p:nvSpPr>
        <p:spPr bwMode="auto">
          <a:xfrm>
            <a:off x="6019800" y="914400"/>
            <a:ext cx="2895600" cy="4448175"/>
          </a:xfrm>
          <a:prstGeom prst="rect">
            <a:avLst/>
          </a:prstGeom>
          <a:solidFill>
            <a:schemeClr val="bg1"/>
          </a:solidFill>
          <a:ln w="9525">
            <a:noFill/>
            <a:miter lim="800000"/>
            <a:headEnd/>
            <a:tailEnd/>
          </a:ln>
        </p:spPr>
        <p:txBody>
          <a:bodyPr>
            <a:spAutoFit/>
          </a:bodyPr>
          <a:lstStyle/>
          <a:p>
            <a:pPr>
              <a:spcBef>
                <a:spcPct val="50000"/>
              </a:spcBef>
            </a:pPr>
            <a:r>
              <a:rPr lang="en-US" sz="2200"/>
              <a:t>Form IV: a vehicle for purifying viral DNA.</a:t>
            </a:r>
          </a:p>
          <a:p>
            <a:pPr>
              <a:spcBef>
                <a:spcPct val="50000"/>
              </a:spcBef>
            </a:pPr>
            <a:r>
              <a:rPr lang="en-US" sz="2200"/>
              <a:t>Because of its extreme density, it would be a cinch to separate it from other proteins and nucleic acids.</a:t>
            </a:r>
          </a:p>
          <a:p>
            <a:pPr>
              <a:spcBef>
                <a:spcPct val="50000"/>
              </a:spcBef>
            </a:pPr>
            <a:r>
              <a:rPr lang="en-US" sz="2200"/>
              <a:t>This, however, required that there be a way to convert the Form IV, once purified, back to native Form I. </a:t>
            </a:r>
          </a:p>
        </p:txBody>
      </p:sp>
      <p:sp>
        <p:nvSpPr>
          <p:cNvPr id="243723" name="Purple box 1"/>
          <p:cNvSpPr txBox="1">
            <a:spLocks noChangeArrowheads="1"/>
          </p:cNvSpPr>
          <p:nvPr/>
        </p:nvSpPr>
        <p:spPr bwMode="auto">
          <a:xfrm>
            <a:off x="3352800" y="1189038"/>
            <a:ext cx="1066800" cy="48895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2600"/>
              <a:t> </a:t>
            </a:r>
          </a:p>
        </p:txBody>
      </p:sp>
      <p:sp>
        <p:nvSpPr>
          <p:cNvPr id="243724" name="Purple box 2"/>
          <p:cNvSpPr txBox="1">
            <a:spLocks noChangeArrowheads="1"/>
          </p:cNvSpPr>
          <p:nvPr/>
        </p:nvSpPr>
        <p:spPr bwMode="auto">
          <a:xfrm>
            <a:off x="1295400" y="2071688"/>
            <a:ext cx="1905000" cy="519112"/>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2800"/>
              <a:t> </a:t>
            </a:r>
          </a:p>
        </p:txBody>
      </p:sp>
      <p:sp>
        <p:nvSpPr>
          <p:cNvPr id="243725" name="Purple box 3"/>
          <p:cNvSpPr txBox="1">
            <a:spLocks noChangeArrowheads="1"/>
          </p:cNvSpPr>
          <p:nvPr/>
        </p:nvSpPr>
        <p:spPr bwMode="auto">
          <a:xfrm>
            <a:off x="2757488" y="1644650"/>
            <a:ext cx="1143000" cy="519113"/>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sz="2800" dirty="0"/>
              <a:t> </a:t>
            </a:r>
          </a:p>
        </p:txBody>
      </p:sp>
    </p:spTree>
  </p:cSld>
  <p:clrMapOvr>
    <a:masterClrMapping/>
  </p:clrMapOvr>
  <p:transition advClick="0" advTm="10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9849"/>
                                        </p:tgtEl>
                                      </p:cBhvr>
                                    </p:cmd>
                                  </p:childTnLst>
                                </p:cTn>
                              </p:par>
                              <p:par>
                                <p:cTn id="7" presetID="2" presetClass="entr" presetSubtype="8" fill="hold" grpId="0" nodeType="withEffect">
                                  <p:stCondLst>
                                    <p:cond delay="15000"/>
                                  </p:stCondLst>
                                  <p:childTnLst>
                                    <p:set>
                                      <p:cBhvr>
                                        <p:cTn id="8" dur="1" fill="hold">
                                          <p:stCondLst>
                                            <p:cond delay="0"/>
                                          </p:stCondLst>
                                        </p:cTn>
                                        <p:tgtEl>
                                          <p:spTgt spid="419851"/>
                                        </p:tgtEl>
                                        <p:attrNameLst>
                                          <p:attrName>style.visibility</p:attrName>
                                        </p:attrNameLst>
                                      </p:cBhvr>
                                      <p:to>
                                        <p:strVal val="visible"/>
                                      </p:to>
                                    </p:set>
                                    <p:anim calcmode="lin" valueType="num">
                                      <p:cBhvr additive="base">
                                        <p:cTn id="9" dur="500" fill="hold"/>
                                        <p:tgtEl>
                                          <p:spTgt spid="419851"/>
                                        </p:tgtEl>
                                        <p:attrNameLst>
                                          <p:attrName>ppt_x</p:attrName>
                                        </p:attrNameLst>
                                      </p:cBhvr>
                                      <p:tavLst>
                                        <p:tav tm="0">
                                          <p:val>
                                            <p:strVal val="0-#ppt_w/2"/>
                                          </p:val>
                                        </p:tav>
                                        <p:tav tm="100000">
                                          <p:val>
                                            <p:strVal val="#ppt_x"/>
                                          </p:val>
                                        </p:tav>
                                      </p:tavLst>
                                    </p:anim>
                                    <p:anim calcmode="lin" valueType="num">
                                      <p:cBhvr additive="base">
                                        <p:cTn id="10" dur="500" fill="hold"/>
                                        <p:tgtEl>
                                          <p:spTgt spid="41985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9000"/>
                                  </p:stCondLst>
                                  <p:childTnLst>
                                    <p:set>
                                      <p:cBhvr>
                                        <p:cTn id="12" dur="1" fill="hold">
                                          <p:stCondLst>
                                            <p:cond delay="0"/>
                                          </p:stCondLst>
                                        </p:cTn>
                                        <p:tgtEl>
                                          <p:spTgt spid="419852"/>
                                        </p:tgtEl>
                                        <p:attrNameLst>
                                          <p:attrName>style.visibility</p:attrName>
                                        </p:attrNameLst>
                                      </p:cBhvr>
                                      <p:to>
                                        <p:strVal val="visible"/>
                                      </p:to>
                                    </p:set>
                                    <p:anim calcmode="lin" valueType="num">
                                      <p:cBhvr additive="base">
                                        <p:cTn id="13" dur="500" fill="hold"/>
                                        <p:tgtEl>
                                          <p:spTgt spid="419852"/>
                                        </p:tgtEl>
                                        <p:attrNameLst>
                                          <p:attrName>ppt_x</p:attrName>
                                        </p:attrNameLst>
                                      </p:cBhvr>
                                      <p:tavLst>
                                        <p:tav tm="0">
                                          <p:val>
                                            <p:strVal val="0-#ppt_w/2"/>
                                          </p:val>
                                        </p:tav>
                                        <p:tav tm="100000">
                                          <p:val>
                                            <p:strVal val="#ppt_x"/>
                                          </p:val>
                                        </p:tav>
                                      </p:tavLst>
                                    </p:anim>
                                    <p:anim calcmode="lin" valueType="num">
                                      <p:cBhvr additive="base">
                                        <p:cTn id="14" dur="500" fill="hold"/>
                                        <p:tgtEl>
                                          <p:spTgt spid="419852"/>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53000"/>
                                  </p:stCondLst>
                                  <p:childTnLst>
                                    <p:set>
                                      <p:cBhvr>
                                        <p:cTn id="16" dur="1" fill="hold">
                                          <p:stCondLst>
                                            <p:cond delay="0"/>
                                          </p:stCondLst>
                                        </p:cTn>
                                        <p:tgtEl>
                                          <p:spTgt spid="419853"/>
                                        </p:tgtEl>
                                        <p:attrNameLst>
                                          <p:attrName>style.visibility</p:attrName>
                                        </p:attrNameLst>
                                      </p:cBhvr>
                                      <p:to>
                                        <p:strVal val="visible"/>
                                      </p:to>
                                    </p:set>
                                    <p:anim calcmode="lin" valueType="num">
                                      <p:cBhvr additive="base">
                                        <p:cTn id="17" dur="500" fill="hold"/>
                                        <p:tgtEl>
                                          <p:spTgt spid="419853"/>
                                        </p:tgtEl>
                                        <p:attrNameLst>
                                          <p:attrName>ppt_x</p:attrName>
                                        </p:attrNameLst>
                                      </p:cBhvr>
                                      <p:tavLst>
                                        <p:tav tm="0">
                                          <p:val>
                                            <p:strVal val="1+#ppt_w/2"/>
                                          </p:val>
                                        </p:tav>
                                        <p:tav tm="100000">
                                          <p:val>
                                            <p:strVal val="#ppt_x"/>
                                          </p:val>
                                        </p:tav>
                                      </p:tavLst>
                                    </p:anim>
                                    <p:anim calcmode="lin" valueType="num">
                                      <p:cBhvr additive="base">
                                        <p:cTn id="18" dur="500" fill="hold"/>
                                        <p:tgtEl>
                                          <p:spTgt spid="41985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65000"/>
                                  </p:stCondLst>
                                  <p:childTnLst>
                                    <p:set>
                                      <p:cBhvr>
                                        <p:cTn id="20" dur="1" fill="hold">
                                          <p:stCondLst>
                                            <p:cond delay="0"/>
                                          </p:stCondLst>
                                        </p:cTn>
                                        <p:tgtEl>
                                          <p:spTgt spid="419855"/>
                                        </p:tgtEl>
                                        <p:attrNameLst>
                                          <p:attrName>style.visibility</p:attrName>
                                        </p:attrNameLst>
                                      </p:cBhvr>
                                      <p:to>
                                        <p:strVal val="visible"/>
                                      </p:to>
                                    </p:set>
                                    <p:anim calcmode="lin" valueType="num">
                                      <p:cBhvr additive="base">
                                        <p:cTn id="21" dur="500" fill="hold"/>
                                        <p:tgtEl>
                                          <p:spTgt spid="419855"/>
                                        </p:tgtEl>
                                        <p:attrNameLst>
                                          <p:attrName>ppt_x</p:attrName>
                                        </p:attrNameLst>
                                      </p:cBhvr>
                                      <p:tavLst>
                                        <p:tav tm="0">
                                          <p:val>
                                            <p:strVal val="1+#ppt_w/2"/>
                                          </p:val>
                                        </p:tav>
                                        <p:tav tm="100000">
                                          <p:val>
                                            <p:strVal val="#ppt_x"/>
                                          </p:val>
                                        </p:tav>
                                      </p:tavLst>
                                    </p:anim>
                                    <p:anim calcmode="lin" valueType="num">
                                      <p:cBhvr additive="base">
                                        <p:cTn id="22" dur="500" fill="hold"/>
                                        <p:tgtEl>
                                          <p:spTgt spid="4198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23" fill="hold" display="0">
                  <p:stCondLst>
                    <p:cond delay="indefinite"/>
                  </p:stCondLst>
                  <p:endCondLst>
                    <p:cond evt="onPrev" delay="0">
                      <p:tgtEl>
                        <p:sldTgt/>
                      </p:tgtEl>
                    </p:cond>
                    <p:cond evt="onStopAudio" delay="0">
                      <p:tgtEl>
                        <p:sldTgt/>
                      </p:tgtEl>
                    </p:cond>
                  </p:endCondLst>
                </p:cTn>
                <p:tgtEl>
                  <p:spTgt spid="419849"/>
                </p:tgtEl>
              </p:cMediaNode>
            </p:audio>
          </p:childTnLst>
        </p:cTn>
      </p:par>
    </p:tnLst>
    <p:bldLst>
      <p:bldP spid="419851" grpId="0" animBg="1"/>
      <p:bldP spid="419852" grpId="0" animBg="1"/>
      <p:bldP spid="419853" grpId="0" animBg="1" autoUpdateAnimBg="0"/>
      <p:bldP spid="419855" grpId="0" animBg="1" autoUpdateAnimBg="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3"/>
          <p:cNvSpPr txBox="1">
            <a:spLocks noChangeArrowheads="1"/>
          </p:cNvSpPr>
          <p:nvPr/>
        </p:nvSpPr>
        <p:spPr bwMode="auto">
          <a:xfrm>
            <a:off x="457200" y="4664075"/>
            <a:ext cx="8305800" cy="2055813"/>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pic>
        <p:nvPicPr>
          <p:cNvPr id="481284" name="slide_23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0" y="6553200"/>
            <a:ext cx="304800" cy="304800"/>
          </a:xfrm>
          <a:prstGeom prst="rect">
            <a:avLst/>
          </a:prstGeom>
          <a:noFill/>
          <a:ln w="9525">
            <a:noFill/>
            <a:miter lim="800000"/>
            <a:headEnd/>
            <a:tailEnd/>
          </a:ln>
        </p:spPr>
      </p:pic>
      <p:pic>
        <p:nvPicPr>
          <p:cNvPr id="244740" name="Picture 5" descr="C:\Program Files\Amira-3.1.1\data\nucleosome files\AAA FINAL STRUCTURE\Animations_notahelix\Picture Files\strider.jpg"/>
          <p:cNvPicPr>
            <a:picLocks noChangeAspect="1" noChangeArrowheads="1"/>
          </p:cNvPicPr>
          <p:nvPr/>
        </p:nvPicPr>
        <p:blipFill>
          <a:blip r:embed="rId6" cstate="print"/>
          <a:srcRect/>
          <a:stretch>
            <a:fillRect/>
          </a:stretch>
        </p:blipFill>
        <p:spPr bwMode="auto">
          <a:xfrm>
            <a:off x="912813" y="374650"/>
            <a:ext cx="7011987" cy="3759200"/>
          </a:xfrm>
          <a:prstGeom prst="rect">
            <a:avLst/>
          </a:prstGeom>
          <a:noFill/>
          <a:ln w="9525">
            <a:noFill/>
            <a:miter lim="800000"/>
            <a:headEnd/>
            <a:tailEnd/>
          </a:ln>
        </p:spPr>
      </p:pic>
      <p:sp>
        <p:nvSpPr>
          <p:cNvPr id="481287" name="Blue box"/>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Tree>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1284"/>
                                        </p:tgtEl>
                                      </p:cBhvr>
                                    </p:cmd>
                                  </p:childTnLst>
                                </p:cTn>
                              </p:par>
                              <p:par>
                                <p:cTn id="7" presetID="2" presetClass="entr" presetSubtype="8" fill="hold" grpId="0" nodeType="withEffect">
                                  <p:stCondLst>
                                    <p:cond delay="2000"/>
                                  </p:stCondLst>
                                  <p:childTnLst>
                                    <p:set>
                                      <p:cBhvr>
                                        <p:cTn id="8" dur="1" fill="hold">
                                          <p:stCondLst>
                                            <p:cond delay="0"/>
                                          </p:stCondLst>
                                        </p:cTn>
                                        <p:tgtEl>
                                          <p:spTgt spid="481287"/>
                                        </p:tgtEl>
                                        <p:attrNameLst>
                                          <p:attrName>style.visibility</p:attrName>
                                        </p:attrNameLst>
                                      </p:cBhvr>
                                      <p:to>
                                        <p:strVal val="visible"/>
                                      </p:to>
                                    </p:set>
                                    <p:anim calcmode="lin" valueType="num">
                                      <p:cBhvr additive="base">
                                        <p:cTn id="9" dur="500" fill="hold"/>
                                        <p:tgtEl>
                                          <p:spTgt spid="481287"/>
                                        </p:tgtEl>
                                        <p:attrNameLst>
                                          <p:attrName>ppt_x</p:attrName>
                                        </p:attrNameLst>
                                      </p:cBhvr>
                                      <p:tavLst>
                                        <p:tav tm="0">
                                          <p:val>
                                            <p:strVal val="0-#ppt_w/2"/>
                                          </p:val>
                                        </p:tav>
                                        <p:tav tm="100000">
                                          <p:val>
                                            <p:strVal val="#ppt_x"/>
                                          </p:val>
                                        </p:tav>
                                      </p:tavLst>
                                    </p:anim>
                                    <p:anim calcmode="lin" valueType="num">
                                      <p:cBhvr additive="base">
                                        <p:cTn id="10" dur="500" fill="hold"/>
                                        <p:tgtEl>
                                          <p:spTgt spid="481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11" fill="hold" display="0">
                  <p:stCondLst>
                    <p:cond delay="indefinite"/>
                  </p:stCondLst>
                  <p:endCondLst>
                    <p:cond evt="onPrev" delay="0">
                      <p:tgtEl>
                        <p:sldTgt/>
                      </p:tgtEl>
                    </p:cond>
                    <p:cond evt="onStopAudio" delay="0">
                      <p:tgtEl>
                        <p:sldTgt/>
                      </p:tgtEl>
                    </p:cond>
                  </p:endCondLst>
                </p:cTn>
                <p:tgtEl>
                  <p:spTgt spid="481284"/>
                </p:tgtEl>
              </p:cMediaNode>
            </p:audio>
          </p:childTnLst>
        </p:cTn>
      </p:par>
    </p:tnLst>
    <p:bldLst>
      <p:bldP spid="481287" grpId="0" animBg="1" autoUpdateAnimBg="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1026"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4400" y="371475"/>
            <a:ext cx="7010400" cy="6105525"/>
          </a:xfrm>
          <a:prstGeom prst="rect">
            <a:avLst/>
          </a:prstGeom>
          <a:noFill/>
          <a:ln w="9525">
            <a:noFill/>
            <a:miter lim="800000"/>
            <a:headEnd/>
            <a:tailEnd/>
          </a:ln>
        </p:spPr>
      </p:pic>
      <p:sp>
        <p:nvSpPr>
          <p:cNvPr id="245763" name="Text Box 1027"/>
          <p:cNvSpPr txBox="1">
            <a:spLocks noChangeArrowheads="1"/>
          </p:cNvSpPr>
          <p:nvPr/>
        </p:nvSpPr>
        <p:spPr bwMode="auto">
          <a:xfrm>
            <a:off x="457200" y="4664075"/>
            <a:ext cx="8305800" cy="2055813"/>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sp>
        <p:nvSpPr>
          <p:cNvPr id="245764" name="Text Box 1028"/>
          <p:cNvSpPr txBox="1">
            <a:spLocks noChangeArrowheads="1"/>
          </p:cNvSpPr>
          <p:nvPr/>
        </p:nvSpPr>
        <p:spPr bwMode="auto">
          <a:xfrm>
            <a:off x="1524000" y="16764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483333" name="slide_23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45766" name="Text Box 1032"/>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87" fill="hold"/>
                                        <p:tgtEl>
                                          <p:spTgt spid="4833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48333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050" descr="C:\Program Files\Amira-3.1.1\data\nucleosome files\AAA FINAL STRUCTURE\Animations_notahelix\Picture Files\tn_two_views.jpg"/>
          <p:cNvPicPr>
            <a:picLocks noChangeAspect="1" noChangeArrowheads="1"/>
          </p:cNvPicPr>
          <p:nvPr/>
        </p:nvPicPr>
        <p:blipFill>
          <a:blip r:embed="rId5" cstate="print"/>
          <a:srcRect/>
          <a:stretch>
            <a:fillRect/>
          </a:stretch>
        </p:blipFill>
        <p:spPr bwMode="auto">
          <a:xfrm>
            <a:off x="1828800" y="2138363"/>
            <a:ext cx="5299075" cy="3424237"/>
          </a:xfrm>
          <a:prstGeom prst="rect">
            <a:avLst/>
          </a:prstGeom>
          <a:noFill/>
          <a:ln w="9525">
            <a:noFill/>
            <a:miter lim="800000"/>
            <a:headEnd/>
            <a:tailEnd/>
          </a:ln>
        </p:spPr>
      </p:pic>
      <p:sp>
        <p:nvSpPr>
          <p:cNvPr id="25603" name="Rectangle 2051"/>
          <p:cNvSpPr>
            <a:spLocks noGrp="1" noChangeArrowheads="1"/>
          </p:cNvSpPr>
          <p:nvPr>
            <p:ph type="title" idx="4294967295"/>
          </p:nvPr>
        </p:nvSpPr>
        <p:spPr/>
        <p:txBody>
          <a:bodyPr/>
          <a:lstStyle/>
          <a:p>
            <a:pPr eaLnBrk="1" hangingPunct="1"/>
            <a:r>
              <a:rPr lang="en-US" sz="3600"/>
              <a:t>Two models for </a:t>
            </a:r>
            <a:r>
              <a:rPr lang="en-US" sz="3600" b="1">
                <a:solidFill>
                  <a:srgbClr val="FF00FF"/>
                </a:solidFill>
              </a:rPr>
              <a:t>TN</a:t>
            </a:r>
            <a:r>
              <a:rPr lang="en-US" sz="3600"/>
              <a:t> DNA</a:t>
            </a:r>
            <a:br>
              <a:rPr lang="en-US" sz="3600"/>
            </a:br>
            <a:r>
              <a:rPr lang="en-US" sz="3600"/>
              <a:t>(</a:t>
            </a:r>
            <a:r>
              <a:rPr lang="en-US" sz="3600" b="1" u="sng">
                <a:solidFill>
                  <a:srgbClr val="FF00FF"/>
                </a:solidFill>
              </a:rPr>
              <a:t>T</a:t>
            </a:r>
            <a:r>
              <a:rPr lang="en-US" sz="3600"/>
              <a:t>opologically-</a:t>
            </a:r>
            <a:r>
              <a:rPr lang="en-US" sz="3600" b="1" u="sng">
                <a:solidFill>
                  <a:srgbClr val="FF00FF"/>
                </a:solidFill>
              </a:rPr>
              <a:t>N</a:t>
            </a:r>
            <a:r>
              <a:rPr lang="en-US" sz="3600"/>
              <a:t>on-linked DNA)</a:t>
            </a:r>
          </a:p>
        </p:txBody>
      </p:sp>
      <p:pic>
        <p:nvPicPr>
          <p:cNvPr id="668676" name="slide_2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324600"/>
            <a:ext cx="304800" cy="304800"/>
          </a:xfrm>
          <a:prstGeom prst="rect">
            <a:avLst/>
          </a:prstGeom>
          <a:noFill/>
          <a:ln w="9525">
            <a:noFill/>
            <a:miter lim="800000"/>
            <a:headEnd/>
            <a:tailEnd/>
          </a:ln>
        </p:spPr>
      </p:pic>
      <p:sp>
        <p:nvSpPr>
          <p:cNvPr id="25605" name="Text Box 2053"/>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956" fill="hold"/>
                                        <p:tgtEl>
                                          <p:spTgt spid="6686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668676"/>
                </p:tgtEl>
              </p:cMediaNode>
            </p:audio>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4400" y="371475"/>
            <a:ext cx="7010400" cy="6105525"/>
          </a:xfrm>
          <a:prstGeom prst="rect">
            <a:avLst/>
          </a:prstGeom>
          <a:noFill/>
          <a:ln w="9525">
            <a:noFill/>
            <a:miter lim="800000"/>
            <a:headEnd/>
            <a:tailEnd/>
          </a:ln>
        </p:spPr>
      </p:pic>
      <p:sp>
        <p:nvSpPr>
          <p:cNvPr id="246787" name="Text Box 3"/>
          <p:cNvSpPr txBox="1">
            <a:spLocks noChangeArrowheads="1"/>
          </p:cNvSpPr>
          <p:nvPr/>
        </p:nvSpPr>
        <p:spPr bwMode="auto">
          <a:xfrm>
            <a:off x="457200" y="4664075"/>
            <a:ext cx="8305800" cy="2055813"/>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sp>
        <p:nvSpPr>
          <p:cNvPr id="246788" name="Text Box 5"/>
          <p:cNvSpPr txBox="1">
            <a:spLocks noChangeArrowheads="1"/>
          </p:cNvSpPr>
          <p:nvPr/>
        </p:nvSpPr>
        <p:spPr bwMode="auto">
          <a:xfrm>
            <a:off x="2971800" y="4572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sp>
        <p:nvSpPr>
          <p:cNvPr id="246789" name="Text Box 6"/>
          <p:cNvSpPr txBox="1">
            <a:spLocks noChangeArrowheads="1"/>
          </p:cNvSpPr>
          <p:nvPr/>
        </p:nvSpPr>
        <p:spPr bwMode="auto">
          <a:xfrm>
            <a:off x="2971800" y="30480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482311" name="slide_24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46791" name="Text Box 9"/>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82" fill="hold"/>
                                        <p:tgtEl>
                                          <p:spTgt spid="4823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482311"/>
                </p:tgtEl>
              </p:cMediaNode>
            </p:audio>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4400" y="371475"/>
            <a:ext cx="7010400" cy="6105525"/>
          </a:xfrm>
          <a:prstGeom prst="rect">
            <a:avLst/>
          </a:prstGeom>
          <a:noFill/>
          <a:ln w="9525">
            <a:noFill/>
            <a:miter lim="800000"/>
            <a:headEnd/>
            <a:tailEnd/>
          </a:ln>
        </p:spPr>
      </p:pic>
      <p:sp>
        <p:nvSpPr>
          <p:cNvPr id="247811" name="Text Box 3"/>
          <p:cNvSpPr txBox="1">
            <a:spLocks noChangeArrowheads="1"/>
          </p:cNvSpPr>
          <p:nvPr/>
        </p:nvSpPr>
        <p:spPr bwMode="auto">
          <a:xfrm>
            <a:off x="457200" y="4664075"/>
            <a:ext cx="8305800" cy="2055813"/>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sp>
        <p:nvSpPr>
          <p:cNvPr id="247812" name="Text Box 4"/>
          <p:cNvSpPr txBox="1">
            <a:spLocks noChangeArrowheads="1"/>
          </p:cNvSpPr>
          <p:nvPr/>
        </p:nvSpPr>
        <p:spPr bwMode="auto">
          <a:xfrm>
            <a:off x="1524000" y="24384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sp>
        <p:nvSpPr>
          <p:cNvPr id="247813" name="Text Box 5"/>
          <p:cNvSpPr txBox="1">
            <a:spLocks noChangeArrowheads="1"/>
          </p:cNvSpPr>
          <p:nvPr/>
        </p:nvSpPr>
        <p:spPr bwMode="auto">
          <a:xfrm>
            <a:off x="1524000" y="3048000"/>
            <a:ext cx="990600" cy="45720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p:txBody>
      </p:sp>
      <p:pic>
        <p:nvPicPr>
          <p:cNvPr id="484358" name="slide_24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47815" name="Text Box 8"/>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Tree>
  </p:cSld>
  <p:clrMapOvr>
    <a:masterClrMapping/>
  </p:clrMapOvr>
  <p:transition advClick="0" advTm="26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44" fill="hold"/>
                                        <p:tgtEl>
                                          <p:spTgt spid="48435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84358"/>
                </p:tgtEl>
              </p:cMediaNode>
            </p:audio>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4" name="Picture 2"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4400" y="371475"/>
            <a:ext cx="7010400" cy="6105525"/>
          </a:xfrm>
          <a:prstGeom prst="rect">
            <a:avLst/>
          </a:prstGeom>
          <a:noFill/>
          <a:ln w="9525">
            <a:noFill/>
            <a:miter lim="800000"/>
            <a:headEnd/>
            <a:tailEnd/>
          </a:ln>
        </p:spPr>
      </p:pic>
      <p:sp>
        <p:nvSpPr>
          <p:cNvPr id="248835" name="Text Box 3"/>
          <p:cNvSpPr txBox="1">
            <a:spLocks noChangeArrowheads="1"/>
          </p:cNvSpPr>
          <p:nvPr/>
        </p:nvSpPr>
        <p:spPr bwMode="auto">
          <a:xfrm>
            <a:off x="457200" y="4664075"/>
            <a:ext cx="8305800" cy="2055813"/>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sp>
        <p:nvSpPr>
          <p:cNvPr id="248836" name="Text Box 6"/>
          <p:cNvSpPr txBox="1">
            <a:spLocks noChangeArrowheads="1"/>
          </p:cNvSpPr>
          <p:nvPr/>
        </p:nvSpPr>
        <p:spPr bwMode="auto">
          <a:xfrm>
            <a:off x="6400800" y="1981200"/>
            <a:ext cx="1524000" cy="13112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p:txBody>
      </p:sp>
      <p:pic>
        <p:nvPicPr>
          <p:cNvPr id="486407" name="slide_24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48838" name="Text Box 9"/>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Tree>
  </p:cSld>
  <p:clrMapOvr>
    <a:masterClrMapping/>
  </p:clrMapOvr>
  <p:transition advClick="0" advTm="21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56" fill="hold"/>
                                        <p:tgtEl>
                                          <p:spTgt spid="4864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486407"/>
                </p:tgtEl>
              </p:cMediaNode>
            </p:audio>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2"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4400" y="371475"/>
            <a:ext cx="7010400" cy="6105525"/>
          </a:xfrm>
          <a:prstGeom prst="rect">
            <a:avLst/>
          </a:prstGeom>
          <a:noFill/>
          <a:ln w="9525">
            <a:noFill/>
            <a:miter lim="800000"/>
            <a:headEnd/>
            <a:tailEnd/>
          </a:ln>
        </p:spPr>
      </p:pic>
      <p:sp>
        <p:nvSpPr>
          <p:cNvPr id="249859" name="Text Box 3"/>
          <p:cNvSpPr txBox="1">
            <a:spLocks noChangeArrowheads="1"/>
          </p:cNvSpPr>
          <p:nvPr/>
        </p:nvSpPr>
        <p:spPr bwMode="auto">
          <a:xfrm>
            <a:off x="457200" y="4662488"/>
            <a:ext cx="8305800" cy="2055812"/>
          </a:xfrm>
          <a:prstGeom prst="rect">
            <a:avLst/>
          </a:prstGeom>
          <a:noFill/>
          <a:ln w="9525">
            <a:solidFill>
              <a:schemeClr val="tx1"/>
            </a:solidFill>
            <a:miter lim="800000"/>
            <a:headEnd/>
            <a:tailEnd/>
          </a:ln>
        </p:spPr>
        <p:txBody>
          <a:bodyPr>
            <a:spAutoFit/>
          </a:bodyPr>
          <a:lstStyle/>
          <a:p>
            <a:pPr algn="just">
              <a:spcBef>
                <a:spcPct val="50000"/>
              </a:spcBef>
            </a:pPr>
            <a:r>
              <a:rPr lang="en-US" sz="1400">
                <a:latin typeface="Arial" charset="0"/>
              </a:rPr>
              <a:t>Strider, W., M.N. Camien and R.C. Warner (1981).  Renaturation of Denatured, Covalently Closed Circular DNA. J. Biol. Chem. 256, 7820-7829.</a:t>
            </a:r>
          </a:p>
          <a:p>
            <a:pPr algn="just">
              <a:spcBef>
                <a:spcPct val="50000"/>
              </a:spcBef>
            </a:pPr>
            <a:endParaRPr lang="en-US" sz="600">
              <a:latin typeface="Arial" charset="0"/>
            </a:endParaRPr>
          </a:p>
          <a:p>
            <a:pPr algn="just">
              <a:spcBef>
                <a:spcPct val="50000"/>
              </a:spcBef>
            </a:pPr>
            <a:r>
              <a:rPr lang="en-US" sz="1400">
                <a:latin typeface="Arial" charset="0"/>
              </a:rPr>
              <a:t>Strider, W. (1971).  Denatured replicative form and complex DNA of </a:t>
            </a:r>
            <a:r>
              <a:rPr lang="en-US" sz="1400">
                <a:latin typeface="Arial" charset="0"/>
                <a:sym typeface="Symbol" pitchFamily="18" charset="2"/>
              </a:rPr>
              <a:t></a:t>
            </a:r>
            <a:r>
              <a:rPr lang="en-US" sz="1400">
                <a:latin typeface="Arial" charset="0"/>
              </a:rPr>
              <a:t>X174:  Isolation, renaturation, and sedimentation properties.  Ph.D. Thesis, Department of Biochemistry, New York University School of Medicine, 550 First Avenue, New York, N.Y. 10016, U.S.A.</a:t>
            </a:r>
          </a:p>
          <a:p>
            <a:pPr algn="just">
              <a:spcBef>
                <a:spcPct val="50000"/>
              </a:spcBef>
            </a:pPr>
            <a:endParaRPr lang="en-US" sz="500">
              <a:latin typeface="Arial" charset="0"/>
            </a:endParaRPr>
          </a:p>
          <a:p>
            <a:pPr algn="just">
              <a:spcBef>
                <a:spcPct val="50000"/>
              </a:spcBef>
            </a:pPr>
            <a:r>
              <a:rPr lang="en-US" sz="1400">
                <a:latin typeface="Arial" charset="0"/>
              </a:rPr>
              <a:t>Strider, W. and R.C. Warner (1971).  Denatured replicative form and complex DNA of </a:t>
            </a:r>
            <a:r>
              <a:rPr lang="en-US" sz="1400">
                <a:latin typeface="Arial" charset="0"/>
                <a:sym typeface="Symbol" pitchFamily="18" charset="2"/>
              </a:rPr>
              <a:t></a:t>
            </a:r>
            <a:r>
              <a:rPr lang="en-US" sz="1400">
                <a:latin typeface="Arial" charset="0"/>
              </a:rPr>
              <a:t>X174: isolation and renaturation.  Fed. Proc. Fed. Amer. Soc. Exp. Biol. 30(2),  1053.</a:t>
            </a:r>
          </a:p>
        </p:txBody>
      </p:sp>
      <p:pic>
        <p:nvPicPr>
          <p:cNvPr id="487429" name="slide_24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49861" name="Text Box 7"/>
          <p:cNvSpPr txBox="1">
            <a:spLocks noChangeArrowheads="1"/>
          </p:cNvSpPr>
          <p:nvPr/>
        </p:nvSpPr>
        <p:spPr bwMode="auto">
          <a:xfrm>
            <a:off x="457200" y="4052888"/>
            <a:ext cx="8305800" cy="376237"/>
          </a:xfrm>
          <a:prstGeom prst="rect">
            <a:avLst/>
          </a:prstGeom>
          <a:solidFill>
            <a:srgbClr val="CCECFF"/>
          </a:solidFill>
          <a:ln w="9525">
            <a:solidFill>
              <a:schemeClr val="tx1"/>
            </a:solidFill>
            <a:miter lim="800000"/>
            <a:headEnd/>
            <a:tailEnd/>
          </a:ln>
        </p:spPr>
        <p:txBody>
          <a:bodyPr>
            <a:spAutoFit/>
          </a:bodyPr>
          <a:lstStyle/>
          <a:p>
            <a:pPr algn="ctr">
              <a:spcBef>
                <a:spcPct val="50000"/>
              </a:spcBef>
            </a:pPr>
            <a:r>
              <a:rPr lang="en-US" sz="1800" b="1">
                <a:latin typeface="Arial" charset="0"/>
              </a:rPr>
              <a:t>Renaturation of Form IV (</a:t>
            </a:r>
            <a:r>
              <a:rPr lang="en-US" sz="1800" b="1">
                <a:latin typeface="Arial" charset="0"/>
                <a:sym typeface="Symbol" pitchFamily="18" charset="2"/>
              </a:rPr>
              <a:t></a:t>
            </a:r>
            <a:r>
              <a:rPr lang="en-US" sz="1800" b="1">
                <a:latin typeface="Arial" charset="0"/>
              </a:rPr>
              <a:t>X174 RF ) as a function of pH and temperature</a:t>
            </a:r>
          </a:p>
        </p:txBody>
      </p:sp>
      <p:sp>
        <p:nvSpPr>
          <p:cNvPr id="487433" name="Line 9"/>
          <p:cNvSpPr>
            <a:spLocks noChangeShapeType="1"/>
          </p:cNvSpPr>
          <p:nvPr/>
        </p:nvSpPr>
        <p:spPr bwMode="auto">
          <a:xfrm>
            <a:off x="3457575" y="14288"/>
            <a:ext cx="0" cy="533400"/>
          </a:xfrm>
          <a:prstGeom prst="line">
            <a:avLst/>
          </a:prstGeom>
          <a:noFill/>
          <a:ln w="76200">
            <a:solidFill>
              <a:srgbClr val="FF6600"/>
            </a:solidFill>
            <a:round/>
            <a:headEnd/>
            <a:tailEnd type="triangle" w="med" len="med"/>
          </a:ln>
        </p:spPr>
        <p:txBody>
          <a:bodyPr/>
          <a:lstStyle/>
          <a:p>
            <a:endParaRPr lang="en-US"/>
          </a:p>
        </p:txBody>
      </p:sp>
      <p:sp>
        <p:nvSpPr>
          <p:cNvPr id="487434" name="Line 10"/>
          <p:cNvSpPr>
            <a:spLocks noChangeShapeType="1"/>
          </p:cNvSpPr>
          <p:nvPr/>
        </p:nvSpPr>
        <p:spPr bwMode="auto">
          <a:xfrm>
            <a:off x="4010025" y="14288"/>
            <a:ext cx="0" cy="533400"/>
          </a:xfrm>
          <a:prstGeom prst="line">
            <a:avLst/>
          </a:prstGeom>
          <a:noFill/>
          <a:ln w="76200">
            <a:solidFill>
              <a:srgbClr val="FF6600"/>
            </a:solidFill>
            <a:round/>
            <a:headEnd/>
            <a:tailEnd type="triangle" w="med" len="med"/>
          </a:ln>
        </p:spPr>
        <p:txBody>
          <a:bodyPr/>
          <a:lstStyle/>
          <a:p>
            <a:endParaRPr lang="en-US"/>
          </a:p>
        </p:txBody>
      </p:sp>
      <p:sp>
        <p:nvSpPr>
          <p:cNvPr id="487435" name="Line 11"/>
          <p:cNvSpPr>
            <a:spLocks noChangeShapeType="1"/>
          </p:cNvSpPr>
          <p:nvPr/>
        </p:nvSpPr>
        <p:spPr bwMode="auto">
          <a:xfrm>
            <a:off x="4953000" y="14288"/>
            <a:ext cx="0" cy="533400"/>
          </a:xfrm>
          <a:prstGeom prst="line">
            <a:avLst/>
          </a:prstGeom>
          <a:noFill/>
          <a:ln w="76200">
            <a:solidFill>
              <a:srgbClr val="FF6600"/>
            </a:solidFill>
            <a:round/>
            <a:headEnd/>
            <a:tailEnd type="triangle" w="med" len="med"/>
          </a:ln>
        </p:spPr>
        <p:txBody>
          <a:bodyPr/>
          <a:lstStyle/>
          <a:p>
            <a:endParaRPr lang="en-US"/>
          </a:p>
        </p:txBody>
      </p:sp>
      <p:sp>
        <p:nvSpPr>
          <p:cNvPr id="487436" name="Line 12"/>
          <p:cNvSpPr>
            <a:spLocks noChangeShapeType="1"/>
          </p:cNvSpPr>
          <p:nvPr/>
        </p:nvSpPr>
        <p:spPr bwMode="auto">
          <a:xfrm>
            <a:off x="6081713" y="19050"/>
            <a:ext cx="0" cy="533400"/>
          </a:xfrm>
          <a:prstGeom prst="line">
            <a:avLst/>
          </a:prstGeom>
          <a:noFill/>
          <a:ln w="76200">
            <a:solidFill>
              <a:srgbClr val="FF6600"/>
            </a:solidFill>
            <a:round/>
            <a:headEnd/>
            <a:tailEnd type="triangle" w="med" len="med"/>
          </a:ln>
        </p:spPr>
        <p:txBody>
          <a:bodyPr/>
          <a:lstStyle/>
          <a:p>
            <a:endParaRPr lang="en-US"/>
          </a:p>
        </p:txBody>
      </p:sp>
    </p:spTree>
  </p:cSld>
  <p:clrMapOvr>
    <a:masterClrMapping/>
  </p:clrMapOvr>
  <p:transition advClick="0" advTm="26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843" fill="hold"/>
                                        <p:tgtEl>
                                          <p:spTgt spid="487429"/>
                                        </p:tgtEl>
                                      </p:cBhvr>
                                    </p:cmd>
                                  </p:childTnLst>
                                </p:cTn>
                              </p:par>
                              <p:par>
                                <p:cTn id="7" presetID="1" presetClass="entr" presetSubtype="0" fill="hold" grpId="0" nodeType="withEffect">
                                  <p:stCondLst>
                                    <p:cond delay="10000"/>
                                  </p:stCondLst>
                                  <p:childTnLst>
                                    <p:set>
                                      <p:cBhvr>
                                        <p:cTn id="8" dur="1" fill="hold">
                                          <p:stCondLst>
                                            <p:cond delay="499"/>
                                          </p:stCondLst>
                                        </p:cTn>
                                        <p:tgtEl>
                                          <p:spTgt spid="487433"/>
                                        </p:tgtEl>
                                        <p:attrNameLst>
                                          <p:attrName>style.visibility</p:attrName>
                                        </p:attrNameLst>
                                      </p:cBhvr>
                                      <p:to>
                                        <p:strVal val="visible"/>
                                      </p:to>
                                    </p:set>
                                  </p:childTnLst>
                                  <p:subTnLst>
                                    <p:set>
                                      <p:cBhvr override="childStyle">
                                        <p:cTn dur="1" fill="hold" display="0" masterRel="sameClick" afterEffect="1">
                                          <p:stCondLst>
                                            <p:cond evt="end" delay="0">
                                              <p:tn val="7"/>
                                            </p:cond>
                                          </p:stCondLst>
                                        </p:cTn>
                                        <p:tgtEl>
                                          <p:spTgt spid="487433"/>
                                        </p:tgtEl>
                                        <p:attrNameLst>
                                          <p:attrName>style.visibility</p:attrName>
                                        </p:attrNameLst>
                                      </p:cBhvr>
                                      <p:to>
                                        <p:strVal val="hidden"/>
                                      </p:to>
                                    </p:set>
                                  </p:subTnLst>
                                </p:cTn>
                              </p:par>
                            </p:childTnLst>
                          </p:cTn>
                        </p:par>
                        <p:par>
                          <p:cTn id="9" fill="hold">
                            <p:stCondLst>
                              <p:cond delay="24843"/>
                            </p:stCondLst>
                            <p:childTnLst>
                              <p:par>
                                <p:cTn id="10" presetID="1" presetClass="entr" presetSubtype="0" fill="hold" grpId="0" nodeType="afterEffect">
                                  <p:stCondLst>
                                    <p:cond delay="1000"/>
                                  </p:stCondLst>
                                  <p:childTnLst>
                                    <p:set>
                                      <p:cBhvr>
                                        <p:cTn id="11" dur="1" fill="hold">
                                          <p:stCondLst>
                                            <p:cond delay="499"/>
                                          </p:stCondLst>
                                        </p:cTn>
                                        <p:tgtEl>
                                          <p:spTgt spid="487434"/>
                                        </p:tgtEl>
                                        <p:attrNameLst>
                                          <p:attrName>style.visibility</p:attrName>
                                        </p:attrNameLst>
                                      </p:cBhvr>
                                      <p:to>
                                        <p:strVal val="visible"/>
                                      </p:to>
                                    </p:set>
                                  </p:childTnLst>
                                  <p:subTnLst>
                                    <p:set>
                                      <p:cBhvr override="childStyle">
                                        <p:cTn dur="1" fill="hold" display="0" masterRel="sameClick" afterEffect="1">
                                          <p:stCondLst>
                                            <p:cond evt="end" delay="0">
                                              <p:tn val="10"/>
                                            </p:cond>
                                          </p:stCondLst>
                                        </p:cTn>
                                        <p:tgtEl>
                                          <p:spTgt spid="487434"/>
                                        </p:tgtEl>
                                        <p:attrNameLst>
                                          <p:attrName>style.visibility</p:attrName>
                                        </p:attrNameLst>
                                      </p:cBhvr>
                                      <p:to>
                                        <p:strVal val="hidden"/>
                                      </p:to>
                                    </p:set>
                                  </p:subTnLst>
                                </p:cTn>
                              </p:par>
                            </p:childTnLst>
                          </p:cTn>
                        </p:par>
                        <p:par>
                          <p:cTn id="12" fill="hold">
                            <p:stCondLst>
                              <p:cond delay="26343"/>
                            </p:stCondLst>
                            <p:childTnLst>
                              <p:par>
                                <p:cTn id="13" presetID="1" presetClass="entr" presetSubtype="0" fill="hold" grpId="0" nodeType="afterEffect">
                                  <p:stCondLst>
                                    <p:cond delay="1000"/>
                                  </p:stCondLst>
                                  <p:childTnLst>
                                    <p:set>
                                      <p:cBhvr>
                                        <p:cTn id="14" dur="1" fill="hold">
                                          <p:stCondLst>
                                            <p:cond delay="499"/>
                                          </p:stCondLst>
                                        </p:cTn>
                                        <p:tgtEl>
                                          <p:spTgt spid="487435"/>
                                        </p:tgtEl>
                                        <p:attrNameLst>
                                          <p:attrName>style.visibility</p:attrName>
                                        </p:attrNameLst>
                                      </p:cBhvr>
                                      <p:to>
                                        <p:strVal val="visible"/>
                                      </p:to>
                                    </p:set>
                                  </p:childTnLst>
                                  <p:subTnLst>
                                    <p:set>
                                      <p:cBhvr override="childStyle">
                                        <p:cTn dur="1" fill="hold" display="0" masterRel="sameClick" afterEffect="1">
                                          <p:stCondLst>
                                            <p:cond evt="end" delay="0">
                                              <p:tn val="13"/>
                                            </p:cond>
                                          </p:stCondLst>
                                        </p:cTn>
                                        <p:tgtEl>
                                          <p:spTgt spid="487435"/>
                                        </p:tgtEl>
                                        <p:attrNameLst>
                                          <p:attrName>style.visibility</p:attrName>
                                        </p:attrNameLst>
                                      </p:cBhvr>
                                      <p:to>
                                        <p:strVal val="hidden"/>
                                      </p:to>
                                    </p:set>
                                  </p:subTnLst>
                                </p:cTn>
                              </p:par>
                            </p:childTnLst>
                          </p:cTn>
                        </p:par>
                        <p:par>
                          <p:cTn id="15" fill="hold">
                            <p:stCondLst>
                              <p:cond delay="27843"/>
                            </p:stCondLst>
                            <p:childTnLst>
                              <p:par>
                                <p:cTn id="16" presetID="1" presetClass="entr" presetSubtype="0" fill="hold" grpId="0" nodeType="afterEffect">
                                  <p:stCondLst>
                                    <p:cond delay="1000"/>
                                  </p:stCondLst>
                                  <p:childTnLst>
                                    <p:set>
                                      <p:cBhvr>
                                        <p:cTn id="17" dur="1" fill="hold">
                                          <p:stCondLst>
                                            <p:cond delay="499"/>
                                          </p:stCondLst>
                                        </p:cTn>
                                        <p:tgtEl>
                                          <p:spTgt spid="487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4390">
                <p:cTn id="18" fill="hold" display="0">
                  <p:stCondLst>
                    <p:cond delay="indefinite"/>
                  </p:stCondLst>
                  <p:endCondLst>
                    <p:cond evt="onPrev" delay="0">
                      <p:tgtEl>
                        <p:sldTgt/>
                      </p:tgtEl>
                    </p:cond>
                    <p:cond evt="onStopAudio" delay="0">
                      <p:tgtEl>
                        <p:sldTgt/>
                      </p:tgtEl>
                    </p:cond>
                  </p:endCondLst>
                </p:cTn>
                <p:tgtEl>
                  <p:spTgt spid="487429"/>
                </p:tgtEl>
              </p:cMediaNode>
            </p:audio>
          </p:childTnLst>
        </p:cTn>
      </p:par>
    </p:tnLst>
    <p:bldLst>
      <p:bldP spid="487433" grpId="0" animBg="1"/>
      <p:bldP spid="487434" grpId="0" animBg="1"/>
      <p:bldP spid="487435" grpId="0" animBg="1"/>
      <p:bldP spid="487436" grpId="0" animBg="1"/>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1026" descr="C:\Program Files\Amira-3.1.1\data\nucleosome files\AAA FINAL STRUCTURE\Animations_notahelix\Picture Files\form_iv.jpg"/>
          <p:cNvPicPr>
            <a:picLocks noChangeAspect="1" noChangeArrowheads="1"/>
          </p:cNvPicPr>
          <p:nvPr/>
        </p:nvPicPr>
        <p:blipFill>
          <a:blip r:embed="rId5" cstate="print"/>
          <a:srcRect/>
          <a:stretch>
            <a:fillRect/>
          </a:stretch>
        </p:blipFill>
        <p:spPr bwMode="auto">
          <a:xfrm>
            <a:off x="3717925" y="2286000"/>
            <a:ext cx="1844675" cy="2084388"/>
          </a:xfrm>
          <a:prstGeom prst="rect">
            <a:avLst/>
          </a:prstGeom>
          <a:noFill/>
          <a:ln w="9525">
            <a:noFill/>
            <a:miter lim="800000"/>
            <a:headEnd/>
            <a:tailEnd/>
          </a:ln>
        </p:spPr>
      </p:pic>
      <p:sp>
        <p:nvSpPr>
          <p:cNvPr id="250883" name="Rectangle 1027"/>
          <p:cNvSpPr>
            <a:spLocks noGrp="1" noChangeArrowheads="1"/>
          </p:cNvSpPr>
          <p:nvPr>
            <p:ph type="title" idx="4294967295"/>
          </p:nvPr>
        </p:nvSpPr>
        <p:spPr/>
        <p:txBody>
          <a:bodyPr/>
          <a:lstStyle/>
          <a:p>
            <a:pPr eaLnBrk="1" hangingPunct="1"/>
            <a:r>
              <a:rPr lang="en-US"/>
              <a:t>Form IV (?)</a:t>
            </a:r>
          </a:p>
        </p:txBody>
      </p:sp>
      <p:pic>
        <p:nvPicPr>
          <p:cNvPr id="791556" name="slide_24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0885" name="Text Box 1029"/>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91558" name="Rectangle 1030"/>
          <p:cNvSpPr>
            <a:spLocks noChangeArrowheads="1"/>
          </p:cNvSpPr>
          <p:nvPr/>
        </p:nvSpPr>
        <p:spPr bwMode="auto">
          <a:xfrm>
            <a:off x="685800" y="4724400"/>
            <a:ext cx="7772400" cy="1143000"/>
          </a:xfrm>
          <a:prstGeom prst="rect">
            <a:avLst/>
          </a:prstGeom>
          <a:noFill/>
          <a:ln w="9525">
            <a:noFill/>
            <a:miter lim="800000"/>
            <a:headEnd/>
            <a:tailEnd/>
          </a:ln>
        </p:spPr>
        <p:txBody>
          <a:bodyPr anchor="ctr"/>
          <a:lstStyle/>
          <a:p>
            <a:pPr algn="ctr"/>
            <a:r>
              <a:rPr lang="en-US" sz="4400">
                <a:solidFill>
                  <a:schemeClr val="tx2"/>
                </a:solidFill>
              </a:rPr>
              <a:t>A “tangled mess” (?)</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91556"/>
                                        </p:tgtEl>
                                      </p:cBhvr>
                                    </p:cmd>
                                  </p:childTnLst>
                                </p:cTn>
                              </p:par>
                              <p:par>
                                <p:cTn id="7" presetID="2" presetClass="entr" presetSubtype="8" fill="hold" grpId="0" nodeType="withEffect">
                                  <p:stCondLst>
                                    <p:cond delay="8000"/>
                                  </p:stCondLst>
                                  <p:childTnLst>
                                    <p:set>
                                      <p:cBhvr>
                                        <p:cTn id="8" dur="1" fill="hold">
                                          <p:stCondLst>
                                            <p:cond delay="0"/>
                                          </p:stCondLst>
                                        </p:cTn>
                                        <p:tgtEl>
                                          <p:spTgt spid="791558"/>
                                        </p:tgtEl>
                                        <p:attrNameLst>
                                          <p:attrName>style.visibility</p:attrName>
                                        </p:attrNameLst>
                                      </p:cBhvr>
                                      <p:to>
                                        <p:strVal val="visible"/>
                                      </p:to>
                                    </p:set>
                                    <p:anim calcmode="lin" valueType="num">
                                      <p:cBhvr additive="base">
                                        <p:cTn id="9" dur="500" fill="hold"/>
                                        <p:tgtEl>
                                          <p:spTgt spid="791558"/>
                                        </p:tgtEl>
                                        <p:attrNameLst>
                                          <p:attrName>ppt_x</p:attrName>
                                        </p:attrNameLst>
                                      </p:cBhvr>
                                      <p:tavLst>
                                        <p:tav tm="0">
                                          <p:val>
                                            <p:strVal val="0-#ppt_w/2"/>
                                          </p:val>
                                        </p:tav>
                                        <p:tav tm="100000">
                                          <p:val>
                                            <p:strVal val="#ppt_x"/>
                                          </p:val>
                                        </p:tav>
                                      </p:tavLst>
                                    </p:anim>
                                    <p:anim calcmode="lin" valueType="num">
                                      <p:cBhvr additive="base">
                                        <p:cTn id="10" dur="500" fill="hold"/>
                                        <p:tgtEl>
                                          <p:spTgt spid="7915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6829">
                <p:cTn id="11" fill="hold" display="0">
                  <p:stCondLst>
                    <p:cond delay="indefinite"/>
                  </p:stCondLst>
                  <p:endCondLst>
                    <p:cond evt="onPrev" delay="0">
                      <p:tgtEl>
                        <p:sldTgt/>
                      </p:tgtEl>
                    </p:cond>
                    <p:cond evt="onStopAudio" delay="0">
                      <p:tgtEl>
                        <p:sldTgt/>
                      </p:tgtEl>
                    </p:cond>
                  </p:endCondLst>
                </p:cTn>
                <p:tgtEl>
                  <p:spTgt spid="791556"/>
                </p:tgtEl>
              </p:cMediaNode>
            </p:audio>
          </p:childTnLst>
        </p:cTn>
      </p:par>
    </p:tnLst>
    <p:bldLst>
      <p:bldP spid="791558" grpId="0" autoUpdateAnimBg="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Box 2"/>
          <p:cNvSpPr txBox="1">
            <a:spLocks noChangeArrowheads="1"/>
          </p:cNvSpPr>
          <p:nvPr/>
        </p:nvSpPr>
        <p:spPr bwMode="auto">
          <a:xfrm>
            <a:off x="6477000" y="1203325"/>
            <a:ext cx="2438400" cy="4206875"/>
          </a:xfrm>
          <a:prstGeom prst="rect">
            <a:avLst/>
          </a:prstGeom>
          <a:noFill/>
          <a:ln w="9525">
            <a:noFill/>
            <a:miter lim="800000"/>
            <a:headEnd/>
            <a:tailEnd/>
          </a:ln>
        </p:spPr>
        <p:txBody>
          <a:bodyPr>
            <a:spAutoFit/>
          </a:bodyPr>
          <a:lstStyle/>
          <a:p>
            <a:pPr>
              <a:spcBef>
                <a:spcPct val="50000"/>
              </a:spcBef>
            </a:pPr>
            <a:r>
              <a:rPr lang="en-US" sz="2000" b="1"/>
              <a:t>Form I</a:t>
            </a:r>
            <a:r>
              <a:rPr lang="en-US" sz="2000"/>
              <a:t>:  covalently-closed-circular duplex DNA.</a:t>
            </a:r>
          </a:p>
          <a:p>
            <a:pPr>
              <a:spcBef>
                <a:spcPct val="50000"/>
              </a:spcBef>
            </a:pPr>
            <a:r>
              <a:rPr lang="en-US" sz="2000" b="1"/>
              <a:t>Form II</a:t>
            </a:r>
            <a:r>
              <a:rPr lang="en-US" sz="2000"/>
              <a:t>:  circular duplex DNA, nicked in one strand.</a:t>
            </a:r>
          </a:p>
          <a:p>
            <a:pPr>
              <a:spcBef>
                <a:spcPct val="50000"/>
              </a:spcBef>
            </a:pPr>
            <a:r>
              <a:rPr lang="en-US" sz="2000" b="1"/>
              <a:t>Form III</a:t>
            </a:r>
            <a:r>
              <a:rPr lang="en-US" sz="2000"/>
              <a:t>:  circular duplex DNA, nicked in both strands (</a:t>
            </a:r>
            <a:r>
              <a:rPr lang="en-US" sz="2000" i="1"/>
              <a:t>i.e., </a:t>
            </a:r>
            <a:r>
              <a:rPr lang="en-US" sz="2000"/>
              <a:t>linear DNA.</a:t>
            </a:r>
          </a:p>
          <a:p>
            <a:pPr>
              <a:spcBef>
                <a:spcPct val="50000"/>
              </a:spcBef>
            </a:pPr>
            <a:r>
              <a:rPr lang="en-US" sz="2000" b="1"/>
              <a:t>Form IV</a:t>
            </a:r>
            <a:r>
              <a:rPr lang="en-US" sz="2000"/>
              <a:t>:  denatured Form I.</a:t>
            </a:r>
          </a:p>
        </p:txBody>
      </p:sp>
      <p:pic>
        <p:nvPicPr>
          <p:cNvPr id="251907"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51908" name="Text Box 5"/>
          <p:cNvSpPr txBox="1">
            <a:spLocks noChangeArrowheads="1"/>
          </p:cNvSpPr>
          <p:nvPr/>
        </p:nvSpPr>
        <p:spPr bwMode="auto">
          <a:xfrm>
            <a:off x="4038600" y="3581400"/>
            <a:ext cx="457200" cy="8540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p:txBody>
      </p:sp>
      <p:sp>
        <p:nvSpPr>
          <p:cNvPr id="251909" name="Text Box 6"/>
          <p:cNvSpPr txBox="1">
            <a:spLocks noChangeArrowheads="1"/>
          </p:cNvSpPr>
          <p:nvPr/>
        </p:nvSpPr>
        <p:spPr bwMode="auto">
          <a:xfrm>
            <a:off x="4343400" y="2743200"/>
            <a:ext cx="457200" cy="8540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p:txBody>
      </p:sp>
      <p:sp>
        <p:nvSpPr>
          <p:cNvPr id="251910" name="Text Box 7"/>
          <p:cNvSpPr txBox="1">
            <a:spLocks noChangeArrowheads="1"/>
          </p:cNvSpPr>
          <p:nvPr/>
        </p:nvSpPr>
        <p:spPr bwMode="auto">
          <a:xfrm>
            <a:off x="4495800" y="1889125"/>
            <a:ext cx="457200" cy="8540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p:txBody>
      </p:sp>
      <p:sp>
        <p:nvSpPr>
          <p:cNvPr id="251911" name="Text Box 8"/>
          <p:cNvSpPr txBox="1">
            <a:spLocks noChangeArrowheads="1"/>
          </p:cNvSpPr>
          <p:nvPr/>
        </p:nvSpPr>
        <p:spPr bwMode="auto">
          <a:xfrm>
            <a:off x="4724400" y="1050925"/>
            <a:ext cx="457200" cy="8540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p:txBody>
      </p:sp>
      <p:pic>
        <p:nvPicPr>
          <p:cNvPr id="488457" name="slide_24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1913" name="Text Box 10"/>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88459" name="Text Box 11"/>
          <p:cNvSpPr txBox="1">
            <a:spLocks noChangeArrowheads="1"/>
          </p:cNvSpPr>
          <p:nvPr/>
        </p:nvSpPr>
        <p:spPr bwMode="auto">
          <a:xfrm>
            <a:off x="6324600" y="841375"/>
            <a:ext cx="2438400" cy="4949825"/>
          </a:xfrm>
          <a:prstGeom prst="rect">
            <a:avLst/>
          </a:prstGeom>
          <a:solidFill>
            <a:schemeClr val="bg1"/>
          </a:solidFill>
          <a:ln w="9525">
            <a:noFill/>
            <a:miter lim="800000"/>
            <a:headEnd/>
            <a:tailEnd/>
          </a:ln>
        </p:spPr>
        <p:txBody>
          <a:bodyPr>
            <a:spAutoFit/>
          </a:bodyPr>
          <a:lstStyle/>
          <a:p>
            <a:pPr>
              <a:spcBef>
                <a:spcPct val="50000"/>
              </a:spcBef>
            </a:pPr>
            <a:r>
              <a:rPr lang="en-US" sz="2200" b="1"/>
              <a:t>There is no enormous conformational change between pH 12.3 and 13.</a:t>
            </a:r>
          </a:p>
          <a:p>
            <a:pPr>
              <a:spcBef>
                <a:spcPct val="50000"/>
              </a:spcBef>
            </a:pPr>
            <a:r>
              <a:rPr lang="en-US" sz="2200" b="1"/>
              <a:t>Other than the shoulder at </a:t>
            </a:r>
            <a:r>
              <a:rPr lang="en-US" sz="2200" b="1">
                <a:sym typeface="Symbol" pitchFamily="18" charset="2"/>
              </a:rPr>
              <a:t></a:t>
            </a:r>
            <a:r>
              <a:rPr lang="en-US" sz="2200" b="1"/>
              <a:t>, the curve just proceeds upward, in an uncomplicated, orderly, and nearly-linear fashion. </a:t>
            </a:r>
          </a:p>
        </p:txBody>
      </p:sp>
    </p:spTree>
  </p:cSld>
  <p:clrMapOvr>
    <a:masterClrMapping/>
  </p:clrMapOvr>
  <p:transition advClick="0"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8457"/>
                                        </p:tgtEl>
                                      </p:cBhvr>
                                    </p:cmd>
                                  </p:childTnLst>
                                </p:cTn>
                              </p:par>
                              <p:par>
                                <p:cTn id="7" presetID="2" presetClass="entr" presetSubtype="2" fill="hold" grpId="0" nodeType="withEffect">
                                  <p:stCondLst>
                                    <p:cond delay="19000"/>
                                  </p:stCondLst>
                                  <p:childTnLst>
                                    <p:set>
                                      <p:cBhvr>
                                        <p:cTn id="8" dur="1" fill="hold">
                                          <p:stCondLst>
                                            <p:cond delay="0"/>
                                          </p:stCondLst>
                                        </p:cTn>
                                        <p:tgtEl>
                                          <p:spTgt spid="488459"/>
                                        </p:tgtEl>
                                        <p:attrNameLst>
                                          <p:attrName>style.visibility</p:attrName>
                                        </p:attrNameLst>
                                      </p:cBhvr>
                                      <p:to>
                                        <p:strVal val="visible"/>
                                      </p:to>
                                    </p:set>
                                    <p:anim calcmode="lin" valueType="num">
                                      <p:cBhvr additive="base">
                                        <p:cTn id="9" dur="500" fill="hold"/>
                                        <p:tgtEl>
                                          <p:spTgt spid="488459"/>
                                        </p:tgtEl>
                                        <p:attrNameLst>
                                          <p:attrName>ppt_x</p:attrName>
                                        </p:attrNameLst>
                                      </p:cBhvr>
                                      <p:tavLst>
                                        <p:tav tm="0">
                                          <p:val>
                                            <p:strVal val="1+#ppt_w/2"/>
                                          </p:val>
                                        </p:tav>
                                        <p:tav tm="100000">
                                          <p:val>
                                            <p:strVal val="#ppt_x"/>
                                          </p:val>
                                        </p:tav>
                                      </p:tavLst>
                                    </p:anim>
                                    <p:anim calcmode="lin" valueType="num">
                                      <p:cBhvr additive="base">
                                        <p:cTn id="10" dur="500" fill="hold"/>
                                        <p:tgtEl>
                                          <p:spTgt spid="488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Prev" delay="0">
                      <p:tgtEl>
                        <p:sldTgt/>
                      </p:tgtEl>
                    </p:cond>
                    <p:cond evt="onStopAudio" delay="0">
                      <p:tgtEl>
                        <p:sldTgt/>
                      </p:tgtEl>
                    </p:cond>
                  </p:endCondLst>
                </p:cTn>
                <p:tgtEl>
                  <p:spTgt spid="488457"/>
                </p:tgtEl>
              </p:cMediaNode>
            </p:audio>
          </p:childTnLst>
        </p:cTn>
      </p:par>
    </p:tnLst>
    <p:bldLst>
      <p:bldP spid="488459" grpId="0" animBg="1" autoUpdateAnimBg="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52931" name="Text Box 4"/>
          <p:cNvSpPr txBox="1">
            <a:spLocks noChangeArrowheads="1"/>
          </p:cNvSpPr>
          <p:nvPr/>
        </p:nvSpPr>
        <p:spPr bwMode="auto">
          <a:xfrm>
            <a:off x="4419600" y="2057400"/>
            <a:ext cx="4572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490501" name="slide_24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2933" name="Text Box 6"/>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90503" name="Text Box 7"/>
          <p:cNvSpPr txBox="1">
            <a:spLocks noChangeArrowheads="1"/>
          </p:cNvSpPr>
          <p:nvPr/>
        </p:nvSpPr>
        <p:spPr bwMode="auto">
          <a:xfrm>
            <a:off x="6324600" y="765175"/>
            <a:ext cx="2438400" cy="4949825"/>
          </a:xfrm>
          <a:prstGeom prst="rect">
            <a:avLst/>
          </a:prstGeom>
          <a:solidFill>
            <a:schemeClr val="bg1"/>
          </a:solidFill>
          <a:ln w="9525">
            <a:noFill/>
            <a:miter lim="800000"/>
            <a:headEnd/>
            <a:tailEnd/>
          </a:ln>
        </p:spPr>
        <p:txBody>
          <a:bodyPr>
            <a:spAutoFit/>
          </a:bodyPr>
          <a:lstStyle/>
          <a:p>
            <a:pPr>
              <a:spcBef>
                <a:spcPct val="50000"/>
              </a:spcBef>
            </a:pPr>
            <a:r>
              <a:rPr lang="en-US" sz="2200" b="1"/>
              <a:t>Circular DNA becomes a left-handed </a:t>
            </a:r>
            <a:r>
              <a:rPr lang="en-US" sz="2200" b="1" i="1"/>
              <a:t>super</a:t>
            </a:r>
            <a:r>
              <a:rPr lang="en-US" sz="2200" b="1"/>
              <a:t>helix above pH 11.8.</a:t>
            </a:r>
          </a:p>
          <a:p>
            <a:pPr>
              <a:spcBef>
                <a:spcPct val="50000"/>
              </a:spcBef>
            </a:pPr>
            <a:r>
              <a:rPr lang="en-US" sz="2200" b="1"/>
              <a:t>The explanation is the unwinding of RH'd secondary helical turns, which forces the chromosome to assume the left-handed superhelical conformation. </a:t>
            </a:r>
          </a:p>
        </p:txBody>
      </p:sp>
    </p:spTree>
  </p:cSld>
  <p:clrMapOvr>
    <a:masterClrMapping/>
  </p:clrMapOvr>
  <p:transition advClick="0" advTm="27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41" fill="hold"/>
                                        <p:tgtEl>
                                          <p:spTgt spid="490501"/>
                                        </p:tgtEl>
                                      </p:cBhvr>
                                    </p:cmd>
                                  </p:childTnLst>
                                </p:cTn>
                              </p:par>
                              <p:par>
                                <p:cTn id="7" presetID="2" presetClass="entr" presetSubtype="2" fill="hold" grpId="0" nodeType="withEffect">
                                  <p:stCondLst>
                                    <p:cond delay="4000"/>
                                  </p:stCondLst>
                                  <p:childTnLst>
                                    <p:set>
                                      <p:cBhvr>
                                        <p:cTn id="8" dur="1" fill="hold">
                                          <p:stCondLst>
                                            <p:cond delay="0"/>
                                          </p:stCondLst>
                                        </p:cTn>
                                        <p:tgtEl>
                                          <p:spTgt spid="490503"/>
                                        </p:tgtEl>
                                        <p:attrNameLst>
                                          <p:attrName>style.visibility</p:attrName>
                                        </p:attrNameLst>
                                      </p:cBhvr>
                                      <p:to>
                                        <p:strVal val="visible"/>
                                      </p:to>
                                    </p:set>
                                    <p:anim calcmode="lin" valueType="num">
                                      <p:cBhvr additive="base">
                                        <p:cTn id="9" dur="500" fill="hold"/>
                                        <p:tgtEl>
                                          <p:spTgt spid="490503"/>
                                        </p:tgtEl>
                                        <p:attrNameLst>
                                          <p:attrName>ppt_x</p:attrName>
                                        </p:attrNameLst>
                                      </p:cBhvr>
                                      <p:tavLst>
                                        <p:tav tm="0">
                                          <p:val>
                                            <p:strVal val="1+#ppt_w/2"/>
                                          </p:val>
                                        </p:tav>
                                        <p:tav tm="100000">
                                          <p:val>
                                            <p:strVal val="#ppt_x"/>
                                          </p:val>
                                        </p:tav>
                                      </p:tavLst>
                                    </p:anim>
                                    <p:anim calcmode="lin" valueType="num">
                                      <p:cBhvr additive="base">
                                        <p:cTn id="10" dur="500" fill="hold"/>
                                        <p:tgtEl>
                                          <p:spTgt spid="4905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Prev" delay="0">
                      <p:tgtEl>
                        <p:sldTgt/>
                      </p:tgtEl>
                    </p:cond>
                    <p:cond evt="onStopAudio" delay="0">
                      <p:tgtEl>
                        <p:sldTgt/>
                      </p:tgtEl>
                    </p:cond>
                  </p:endCondLst>
                </p:cTn>
                <p:tgtEl>
                  <p:spTgt spid="490501"/>
                </p:tgtEl>
              </p:cMediaNode>
            </p:audio>
          </p:childTnLst>
        </p:cTn>
      </p:par>
    </p:tnLst>
    <p:bldLst>
      <p:bldP spid="490503" grpId="0" animBg="1" autoUpdateAnimBg="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Rush graphs"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793604" name="LH purple" hidden="1"/>
          <p:cNvSpPr txBox="1">
            <a:spLocks noChangeArrowheads="1"/>
          </p:cNvSpPr>
          <p:nvPr/>
        </p:nvSpPr>
        <p:spPr bwMode="auto">
          <a:xfrm>
            <a:off x="4419600" y="2166938"/>
            <a:ext cx="457200" cy="2100262"/>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793605" name="Chi, purple" hidden="1"/>
          <p:cNvSpPr txBox="1">
            <a:spLocks noChangeArrowheads="1"/>
          </p:cNvSpPr>
          <p:nvPr/>
        </p:nvSpPr>
        <p:spPr bwMode="auto">
          <a:xfrm>
            <a:off x="3962400" y="3810000"/>
            <a:ext cx="6096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793606" name="RH purple"/>
          <p:cNvSpPr txBox="1">
            <a:spLocks noChangeArrowheads="1"/>
          </p:cNvSpPr>
          <p:nvPr/>
        </p:nvSpPr>
        <p:spPr bwMode="auto">
          <a:xfrm>
            <a:off x="4419600" y="2014537"/>
            <a:ext cx="4572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793607" name="slide_24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3959" name="Transit controls"/>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93610" name="Narrative"/>
          <p:cNvSpPr txBox="1">
            <a:spLocks noChangeArrowheads="1"/>
          </p:cNvSpPr>
          <p:nvPr/>
        </p:nvSpPr>
        <p:spPr bwMode="auto">
          <a:xfrm>
            <a:off x="6324600" y="781050"/>
            <a:ext cx="2438400" cy="4781550"/>
          </a:xfrm>
          <a:prstGeom prst="rect">
            <a:avLst/>
          </a:prstGeom>
          <a:solidFill>
            <a:schemeClr val="bg1"/>
          </a:solidFill>
          <a:ln w="9525">
            <a:noFill/>
            <a:miter lim="800000"/>
            <a:headEnd/>
            <a:tailEnd/>
          </a:ln>
        </p:spPr>
        <p:txBody>
          <a:bodyPr>
            <a:spAutoFit/>
          </a:bodyPr>
          <a:lstStyle/>
          <a:p>
            <a:pPr>
              <a:spcBef>
                <a:spcPct val="50000"/>
              </a:spcBef>
            </a:pPr>
            <a:r>
              <a:rPr lang="en-US" sz="2200" b="1"/>
              <a:t>By pH 12.3 (labeled </a:t>
            </a:r>
            <a:r>
              <a:rPr lang="en-US" sz="2200" b="1">
                <a:sym typeface="Symbol" pitchFamily="18" charset="2"/>
              </a:rPr>
              <a:t></a:t>
            </a:r>
            <a:r>
              <a:rPr lang="en-US" sz="2200" b="1"/>
              <a:t>), the superhelical twisting has progressed to the point that the superhelix density is the same as that of the native chromosome, only with superhelical twisting now in the opposite direction. </a:t>
            </a:r>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55" fill="hold"/>
                                        <p:tgtEl>
                                          <p:spTgt spid="793607"/>
                                        </p:tgtEl>
                                      </p:cBhvr>
                                    </p:cmd>
                                  </p:childTnLst>
                                </p:cTn>
                              </p:par>
                              <p:par>
                                <p:cTn id="7" presetID="2" presetClass="entr" presetSubtype="2" fill="hold" grpId="0" nodeType="withEffect">
                                  <p:stCondLst>
                                    <p:cond delay="3000"/>
                                  </p:stCondLst>
                                  <p:childTnLst>
                                    <p:set>
                                      <p:cBhvr>
                                        <p:cTn id="8" dur="1" fill="hold">
                                          <p:stCondLst>
                                            <p:cond delay="0"/>
                                          </p:stCondLst>
                                        </p:cTn>
                                        <p:tgtEl>
                                          <p:spTgt spid="793610"/>
                                        </p:tgtEl>
                                        <p:attrNameLst>
                                          <p:attrName>style.visibility</p:attrName>
                                        </p:attrNameLst>
                                      </p:cBhvr>
                                      <p:to>
                                        <p:strVal val="visible"/>
                                      </p:to>
                                    </p:set>
                                    <p:anim calcmode="lin" valueType="num">
                                      <p:cBhvr additive="base">
                                        <p:cTn id="9" dur="500" fill="hold"/>
                                        <p:tgtEl>
                                          <p:spTgt spid="793610"/>
                                        </p:tgtEl>
                                        <p:attrNameLst>
                                          <p:attrName>ppt_x</p:attrName>
                                        </p:attrNameLst>
                                      </p:cBhvr>
                                      <p:tavLst>
                                        <p:tav tm="0">
                                          <p:val>
                                            <p:strVal val="1+#ppt_w/2"/>
                                          </p:val>
                                        </p:tav>
                                        <p:tav tm="100000">
                                          <p:val>
                                            <p:strVal val="#ppt_x"/>
                                          </p:val>
                                        </p:tav>
                                      </p:tavLst>
                                    </p:anim>
                                    <p:anim calcmode="lin" valueType="num">
                                      <p:cBhvr additive="base">
                                        <p:cTn id="10" dur="500" fill="hold"/>
                                        <p:tgtEl>
                                          <p:spTgt spid="793610"/>
                                        </p:tgtEl>
                                        <p:attrNameLst>
                                          <p:attrName>ppt_y</p:attrName>
                                        </p:attrNameLst>
                                      </p:cBhvr>
                                      <p:tavLst>
                                        <p:tav tm="0">
                                          <p:val>
                                            <p:strVal val="#ppt_y"/>
                                          </p:val>
                                        </p:tav>
                                        <p:tav tm="100000">
                                          <p:val>
                                            <p:strVal val="#ppt_y"/>
                                          </p:val>
                                        </p:tav>
                                      </p:tavLst>
                                    </p:anim>
                                  </p:childTnLst>
                                </p:cTn>
                              </p:par>
                            </p:childTnLst>
                          </p:cTn>
                        </p:par>
                        <p:par>
                          <p:cTn id="11" fill="hold">
                            <p:stCondLst>
                              <p:cond delay="19655"/>
                            </p:stCondLst>
                            <p:childTnLst>
                              <p:par>
                                <p:cTn id="12" presetID="2" presetClass="entr" presetSubtype="2" fill="hold" grpId="0" nodeType="afterEffect">
                                  <p:stCondLst>
                                    <p:cond delay="3000"/>
                                  </p:stCondLst>
                                  <p:childTnLst>
                                    <p:set>
                                      <p:cBhvr>
                                        <p:cTn id="13" dur="1" fill="hold">
                                          <p:stCondLst>
                                            <p:cond delay="0"/>
                                          </p:stCondLst>
                                        </p:cTn>
                                        <p:tgtEl>
                                          <p:spTgt spid="793605"/>
                                        </p:tgtEl>
                                        <p:attrNameLst>
                                          <p:attrName>style.visibility</p:attrName>
                                        </p:attrNameLst>
                                      </p:cBhvr>
                                      <p:to>
                                        <p:strVal val="visible"/>
                                      </p:to>
                                    </p:set>
                                    <p:anim calcmode="lin" valueType="num">
                                      <p:cBhvr additive="base">
                                        <p:cTn id="14" dur="500" fill="hold"/>
                                        <p:tgtEl>
                                          <p:spTgt spid="793605"/>
                                        </p:tgtEl>
                                        <p:attrNameLst>
                                          <p:attrName>ppt_x</p:attrName>
                                        </p:attrNameLst>
                                      </p:cBhvr>
                                      <p:tavLst>
                                        <p:tav tm="0">
                                          <p:val>
                                            <p:strVal val="1+#ppt_w/2"/>
                                          </p:val>
                                        </p:tav>
                                        <p:tav tm="100000">
                                          <p:val>
                                            <p:strVal val="#ppt_x"/>
                                          </p:val>
                                        </p:tav>
                                      </p:tavLst>
                                    </p:anim>
                                    <p:anim calcmode="lin" valueType="num">
                                      <p:cBhvr additive="base">
                                        <p:cTn id="15" dur="500" fill="hold"/>
                                        <p:tgtEl>
                                          <p:spTgt spid="793605"/>
                                        </p:tgtEl>
                                        <p:attrNameLst>
                                          <p:attrName>ppt_y</p:attrName>
                                        </p:attrNameLst>
                                      </p:cBhvr>
                                      <p:tavLst>
                                        <p:tav tm="0">
                                          <p:val>
                                            <p:strVal val="#ppt_y"/>
                                          </p:val>
                                        </p:tav>
                                        <p:tav tm="100000">
                                          <p:val>
                                            <p:strVal val="#ppt_y"/>
                                          </p:val>
                                        </p:tav>
                                      </p:tavLst>
                                    </p:anim>
                                  </p:childTnLst>
                                </p:cTn>
                              </p:par>
                            </p:childTnLst>
                          </p:cTn>
                        </p:par>
                        <p:par>
                          <p:cTn id="16" fill="hold">
                            <p:stCondLst>
                              <p:cond delay="23155"/>
                            </p:stCondLst>
                            <p:childTnLst>
                              <p:par>
                                <p:cTn id="17" presetID="2" presetClass="entr" presetSubtype="2" fill="hold" grpId="0" nodeType="afterEffect">
                                  <p:stCondLst>
                                    <p:cond delay="4000"/>
                                  </p:stCondLst>
                                  <p:childTnLst>
                                    <p:set>
                                      <p:cBhvr>
                                        <p:cTn id="18" dur="1" fill="hold">
                                          <p:stCondLst>
                                            <p:cond delay="0"/>
                                          </p:stCondLst>
                                        </p:cTn>
                                        <p:tgtEl>
                                          <p:spTgt spid="793604"/>
                                        </p:tgtEl>
                                        <p:attrNameLst>
                                          <p:attrName>style.visibility</p:attrName>
                                        </p:attrNameLst>
                                      </p:cBhvr>
                                      <p:to>
                                        <p:strVal val="visible"/>
                                      </p:to>
                                    </p:set>
                                    <p:anim calcmode="lin" valueType="num">
                                      <p:cBhvr additive="base">
                                        <p:cTn id="19" dur="500" fill="hold"/>
                                        <p:tgtEl>
                                          <p:spTgt spid="793604"/>
                                        </p:tgtEl>
                                        <p:attrNameLst>
                                          <p:attrName>ppt_x</p:attrName>
                                        </p:attrNameLst>
                                      </p:cBhvr>
                                      <p:tavLst>
                                        <p:tav tm="0">
                                          <p:val>
                                            <p:strVal val="1+#ppt_w/2"/>
                                          </p:val>
                                        </p:tav>
                                        <p:tav tm="100000">
                                          <p:val>
                                            <p:strVal val="#ppt_x"/>
                                          </p:val>
                                        </p:tav>
                                      </p:tavLst>
                                    </p:anim>
                                    <p:anim calcmode="lin" valueType="num">
                                      <p:cBhvr additive="base">
                                        <p:cTn id="20" dur="500" fill="hold"/>
                                        <p:tgtEl>
                                          <p:spTgt spid="79360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0"/>
                                  </p:stCondLst>
                                  <p:childTnLst>
                                    <p:set>
                                      <p:cBhvr>
                                        <p:cTn id="22" dur="1" fill="hold">
                                          <p:stCondLst>
                                            <p:cond delay="0"/>
                                          </p:stCondLst>
                                        </p:cTn>
                                        <p:tgtEl>
                                          <p:spTgt spid="793606"/>
                                        </p:tgtEl>
                                        <p:attrNameLst>
                                          <p:attrName>style.visibility</p:attrName>
                                        </p:attrNameLst>
                                      </p:cBhvr>
                                      <p:to>
                                        <p:strVal val="visible"/>
                                      </p:to>
                                    </p:set>
                                    <p:anim calcmode="lin" valueType="num">
                                      <p:cBhvr additive="base">
                                        <p:cTn id="23" dur="500" fill="hold"/>
                                        <p:tgtEl>
                                          <p:spTgt spid="793606"/>
                                        </p:tgtEl>
                                        <p:attrNameLst>
                                          <p:attrName>ppt_x</p:attrName>
                                        </p:attrNameLst>
                                      </p:cBhvr>
                                      <p:tavLst>
                                        <p:tav tm="0">
                                          <p:val>
                                            <p:strVal val="0-#ppt_w/2"/>
                                          </p:val>
                                        </p:tav>
                                        <p:tav tm="100000">
                                          <p:val>
                                            <p:strVal val="#ppt_x"/>
                                          </p:val>
                                        </p:tav>
                                      </p:tavLst>
                                    </p:anim>
                                    <p:anim calcmode="lin" valueType="num">
                                      <p:cBhvr additive="base">
                                        <p:cTn id="24" dur="500" fill="hold"/>
                                        <p:tgtEl>
                                          <p:spTgt spid="7936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25" fill="hold" display="0">
                  <p:stCondLst>
                    <p:cond delay="indefinite"/>
                  </p:stCondLst>
                  <p:endCondLst>
                    <p:cond evt="onPrev" delay="0">
                      <p:tgtEl>
                        <p:sldTgt/>
                      </p:tgtEl>
                    </p:cond>
                    <p:cond evt="onStopAudio" delay="0">
                      <p:tgtEl>
                        <p:sldTgt/>
                      </p:tgtEl>
                    </p:cond>
                  </p:endCondLst>
                </p:cTn>
                <p:tgtEl>
                  <p:spTgt spid="793607"/>
                </p:tgtEl>
              </p:cMediaNode>
            </p:audio>
          </p:childTnLst>
        </p:cTn>
      </p:par>
    </p:tnLst>
    <p:bldLst>
      <p:bldP spid="793604" grpId="0" animBg="1" autoUpdateAnimBg="0"/>
      <p:bldP spid="793605" grpId="0" animBg="1" autoUpdateAnimBg="0"/>
      <p:bldP spid="793606" grpId="0" animBg="1" autoUpdateAnimBg="0"/>
      <p:bldP spid="793610" grpId="0" animBg="1" autoUpdateAnimBg="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3" descr="C:\Program Files\Amira-3.1.1\data\nucleosome files\AAA FINAL STRUCTURE\Animations_notahelix\Picture Files\Rush_complete_TN.jpg"/>
          <p:cNvPicPr>
            <a:picLocks noChangeAspect="1" noChangeArrowheads="1"/>
          </p:cNvPicPr>
          <p:nvPr/>
        </p:nvPicPr>
        <p:blipFill>
          <a:blip r:embed="rId5" cstate="print"/>
          <a:srcRect/>
          <a:stretch>
            <a:fillRect/>
          </a:stretch>
        </p:blipFill>
        <p:spPr bwMode="auto">
          <a:xfrm>
            <a:off x="528638" y="382588"/>
            <a:ext cx="5338762" cy="5940425"/>
          </a:xfrm>
          <a:prstGeom prst="rect">
            <a:avLst/>
          </a:prstGeom>
          <a:noFill/>
          <a:ln w="9525">
            <a:noFill/>
            <a:miter lim="800000"/>
            <a:headEnd/>
            <a:tailEnd/>
          </a:ln>
        </p:spPr>
      </p:pic>
      <p:sp>
        <p:nvSpPr>
          <p:cNvPr id="254979" name="Purple LH--&gt;IV"/>
          <p:cNvSpPr txBox="1">
            <a:spLocks noChangeArrowheads="1"/>
          </p:cNvSpPr>
          <p:nvPr/>
        </p:nvSpPr>
        <p:spPr bwMode="auto">
          <a:xfrm>
            <a:off x="4419600" y="2014537"/>
            <a:ext cx="457200" cy="2100263"/>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494598" name="slide_24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4981" name="Text Box 7"/>
          <p:cNvSpPr txBox="1">
            <a:spLocks noChangeArrowheads="1"/>
          </p:cNvSpPr>
          <p:nvPr/>
        </p:nvSpPr>
        <p:spPr bwMode="auto">
          <a:xfrm>
            <a:off x="7605713" y="60944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494600" name="Text Box 8"/>
          <p:cNvSpPr txBox="1">
            <a:spLocks noChangeArrowheads="1"/>
          </p:cNvSpPr>
          <p:nvPr/>
        </p:nvSpPr>
        <p:spPr bwMode="auto">
          <a:xfrm>
            <a:off x="6324600" y="914400"/>
            <a:ext cx="2438400" cy="4664075"/>
          </a:xfrm>
          <a:prstGeom prst="rect">
            <a:avLst/>
          </a:prstGeom>
          <a:solidFill>
            <a:schemeClr val="bg1"/>
          </a:solidFill>
          <a:ln w="9525">
            <a:noFill/>
            <a:miter lim="800000"/>
            <a:headEnd/>
            <a:tailEnd/>
          </a:ln>
        </p:spPr>
        <p:txBody>
          <a:bodyPr>
            <a:spAutoFit/>
          </a:bodyPr>
          <a:lstStyle/>
          <a:p>
            <a:pPr algn="ctr">
              <a:spcBef>
                <a:spcPct val="50000"/>
              </a:spcBef>
            </a:pPr>
            <a:r>
              <a:rPr lang="en-US" sz="2000" b="1" u="sng"/>
              <a:t>Proposal:</a:t>
            </a:r>
          </a:p>
          <a:p>
            <a:pPr>
              <a:spcBef>
                <a:spcPct val="50000"/>
              </a:spcBef>
            </a:pPr>
            <a:r>
              <a:rPr lang="en-US" sz="2000" b="1"/>
              <a:t>As the pH increases past 12.3, the superhelical twisting simply continues to increase...</a:t>
            </a:r>
          </a:p>
          <a:p>
            <a:pPr>
              <a:spcBef>
                <a:spcPct val="50000"/>
              </a:spcBef>
            </a:pPr>
            <a:r>
              <a:rPr lang="en-US" sz="2000" b="1"/>
              <a:t>…with water being progressively squeezed out of the core, culminating in a highly super-twisted, relatively anhydrous structure. </a:t>
            </a:r>
          </a:p>
        </p:txBody>
      </p:sp>
    </p:spTree>
  </p:cSld>
  <p:clrMapOvr>
    <a:masterClrMapping/>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94598"/>
                                        </p:tgtEl>
                                      </p:cBhvr>
                                    </p:cmd>
                                  </p:childTnLst>
                                </p:cTn>
                              </p:par>
                              <p:par>
                                <p:cTn id="7" presetID="2" presetClass="entr" presetSubtype="2" fill="hold" grpId="0" nodeType="withEffect">
                                  <p:stCondLst>
                                    <p:cond delay="2000"/>
                                  </p:stCondLst>
                                  <p:childTnLst>
                                    <p:set>
                                      <p:cBhvr>
                                        <p:cTn id="8" dur="1" fill="hold">
                                          <p:stCondLst>
                                            <p:cond delay="0"/>
                                          </p:stCondLst>
                                        </p:cTn>
                                        <p:tgtEl>
                                          <p:spTgt spid="494600"/>
                                        </p:tgtEl>
                                        <p:attrNameLst>
                                          <p:attrName>style.visibility</p:attrName>
                                        </p:attrNameLst>
                                      </p:cBhvr>
                                      <p:to>
                                        <p:strVal val="visible"/>
                                      </p:to>
                                    </p:set>
                                    <p:anim calcmode="lin" valueType="num">
                                      <p:cBhvr additive="base">
                                        <p:cTn id="9" dur="500" fill="hold"/>
                                        <p:tgtEl>
                                          <p:spTgt spid="494600"/>
                                        </p:tgtEl>
                                        <p:attrNameLst>
                                          <p:attrName>ppt_x</p:attrName>
                                        </p:attrNameLst>
                                      </p:cBhvr>
                                      <p:tavLst>
                                        <p:tav tm="0">
                                          <p:val>
                                            <p:strVal val="1+#ppt_w/2"/>
                                          </p:val>
                                        </p:tav>
                                        <p:tav tm="100000">
                                          <p:val>
                                            <p:strVal val="#ppt_x"/>
                                          </p:val>
                                        </p:tav>
                                      </p:tavLst>
                                    </p:anim>
                                    <p:anim calcmode="lin" valueType="num">
                                      <p:cBhvr additive="base">
                                        <p:cTn id="10" dur="500" fill="hold"/>
                                        <p:tgtEl>
                                          <p:spTgt spid="494600"/>
                                        </p:tgtEl>
                                        <p:attrNameLst>
                                          <p:attrName>ppt_y</p:attrName>
                                        </p:attrNameLst>
                                      </p:cBhvr>
                                      <p:tavLst>
                                        <p:tav tm="0">
                                          <p:val>
                                            <p:strVal val="#ppt_y"/>
                                          </p:val>
                                        </p:tav>
                                        <p:tav tm="100000">
                                          <p:val>
                                            <p:strVal val="#ppt_y"/>
                                          </p:val>
                                        </p:tav>
                                      </p:tavLst>
                                    </p:anim>
                                  </p:childTnLst>
                                </p:cTn>
                              </p:par>
                              <p:par>
                                <p:cTn id="11" presetID="63" presetClass="path" presetSubtype="0" accel="50000" decel="50000" fill="hold" grpId="0" nodeType="withEffect">
                                  <p:stCondLst>
                                    <p:cond delay="7000"/>
                                  </p:stCondLst>
                                  <p:childTnLst>
                                    <p:animMotion origin="layout" path="M -3.33333E-6 7.40741E-7 L 0.075 7.40741E-7 " pathEditMode="relative" rAng="0" ptsTypes="AA">
                                      <p:cBhvr>
                                        <p:cTn id="12" dur="2000" fill="hold"/>
                                        <p:tgtEl>
                                          <p:spTgt spid="254979"/>
                                        </p:tgtEl>
                                        <p:attrNameLst>
                                          <p:attrName>ppt_x</p:attrName>
                                          <p:attrName>ppt_y</p:attrName>
                                        </p:attrNameLst>
                                      </p:cBhvr>
                                      <p:rCtr x="375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488">
                <p:cTn id="13" fill="hold" display="0">
                  <p:stCondLst>
                    <p:cond delay="indefinite"/>
                  </p:stCondLst>
                  <p:endCondLst>
                    <p:cond evt="onPrev" delay="0">
                      <p:tgtEl>
                        <p:sldTgt/>
                      </p:tgtEl>
                    </p:cond>
                    <p:cond evt="onStopAudio" delay="0">
                      <p:tgtEl>
                        <p:sldTgt/>
                      </p:tgtEl>
                    </p:cond>
                  </p:endCondLst>
                </p:cTn>
                <p:tgtEl>
                  <p:spTgt spid="494598"/>
                </p:tgtEl>
              </p:cMediaNode>
            </p:audio>
          </p:childTnLst>
        </p:cTn>
      </p:par>
    </p:tnLst>
    <p:bldLst>
      <p:bldP spid="254979" grpId="0" animBg="1"/>
      <p:bldP spid="494600" grpId="0" animBg="1" autoUpdateAnimBg="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descr="C:\Program Files\Amira-3.1.1\data\nucleosome files\AAA FINAL STRUCTURE\Animations_notahelix\Picture Files\pauling_formation.jpg"/>
          <p:cNvPicPr>
            <a:picLocks noChangeAspect="1" noChangeArrowheads="1"/>
          </p:cNvPicPr>
          <p:nvPr/>
        </p:nvPicPr>
        <p:blipFill>
          <a:blip r:embed="rId5" cstate="print"/>
          <a:srcRect/>
          <a:stretch>
            <a:fillRect/>
          </a:stretch>
        </p:blipFill>
        <p:spPr bwMode="auto">
          <a:xfrm>
            <a:off x="1676400" y="457200"/>
            <a:ext cx="5908675" cy="4052888"/>
          </a:xfrm>
          <a:prstGeom prst="rect">
            <a:avLst/>
          </a:prstGeom>
          <a:noFill/>
          <a:ln w="9525">
            <a:noFill/>
            <a:miter lim="800000"/>
            <a:headEnd/>
            <a:tailEnd/>
          </a:ln>
        </p:spPr>
      </p:pic>
      <p:sp>
        <p:nvSpPr>
          <p:cNvPr id="503811" name="At high pH"/>
          <p:cNvSpPr txBox="1">
            <a:spLocks noChangeArrowheads="1"/>
          </p:cNvSpPr>
          <p:nvPr/>
        </p:nvSpPr>
        <p:spPr bwMode="auto">
          <a:xfrm>
            <a:off x="304800" y="5105400"/>
            <a:ext cx="8534400" cy="457200"/>
          </a:xfrm>
          <a:prstGeom prst="rect">
            <a:avLst/>
          </a:prstGeom>
          <a:noFill/>
          <a:ln w="9525">
            <a:noFill/>
            <a:miter lim="800000"/>
            <a:headEnd/>
            <a:tailEnd/>
          </a:ln>
        </p:spPr>
        <p:txBody>
          <a:bodyPr>
            <a:spAutoFit/>
          </a:bodyPr>
          <a:lstStyle/>
          <a:p>
            <a:pPr algn="ctr">
              <a:spcBef>
                <a:spcPct val="50000"/>
              </a:spcBef>
            </a:pPr>
            <a:r>
              <a:rPr lang="en-US"/>
              <a:t>At high pH, the structure becomes, in effect, a 4-stranded structure. </a:t>
            </a:r>
          </a:p>
        </p:txBody>
      </p:sp>
      <p:pic>
        <p:nvPicPr>
          <p:cNvPr id="503812" name="slide_24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56005" name="Transit controls"/>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503815" name="Structures built"/>
          <p:cNvSpPr txBox="1">
            <a:spLocks noChangeArrowheads="1"/>
          </p:cNvSpPr>
          <p:nvPr/>
        </p:nvSpPr>
        <p:spPr bwMode="auto">
          <a:xfrm>
            <a:off x="304800" y="5105400"/>
            <a:ext cx="8534400" cy="457200"/>
          </a:xfrm>
          <a:prstGeom prst="rect">
            <a:avLst/>
          </a:prstGeom>
          <a:solidFill>
            <a:schemeClr val="bg1"/>
          </a:solidFill>
          <a:ln w="9525">
            <a:noFill/>
            <a:miter lim="800000"/>
            <a:headEnd/>
            <a:tailEnd/>
          </a:ln>
        </p:spPr>
        <p:txBody>
          <a:bodyPr>
            <a:spAutoFit/>
          </a:bodyPr>
          <a:lstStyle/>
          <a:p>
            <a:pPr algn="ctr">
              <a:spcBef>
                <a:spcPct val="50000"/>
              </a:spcBef>
            </a:pPr>
            <a:r>
              <a:rPr lang="en-US"/>
              <a:t>Structures built around base-pairing can be excluded.</a:t>
            </a:r>
          </a:p>
        </p:txBody>
      </p:sp>
      <p:sp>
        <p:nvSpPr>
          <p:cNvPr id="503816" name="Linus Pauling"/>
          <p:cNvSpPr txBox="1">
            <a:spLocks noChangeArrowheads="1"/>
          </p:cNvSpPr>
          <p:nvPr/>
        </p:nvSpPr>
        <p:spPr bwMode="auto">
          <a:xfrm>
            <a:off x="304800" y="5105400"/>
            <a:ext cx="8534400" cy="119697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Linus Pauling 4-stranded helix.</a:t>
            </a:r>
            <a:br>
              <a:rPr lang="en-US"/>
            </a:br>
            <a:r>
              <a:rPr lang="en-US"/>
              <a:t>Phosphate groups inside, stabilized by salt bridges.</a:t>
            </a:r>
            <a:br>
              <a:rPr lang="en-US"/>
            </a:br>
            <a:r>
              <a:rPr lang="en-US"/>
              <a:t>Bases outside, H-bonding with water.</a:t>
            </a:r>
          </a:p>
        </p:txBody>
      </p:sp>
      <p:sp>
        <p:nvSpPr>
          <p:cNvPr id="503819" name="Orange R arrow"/>
          <p:cNvSpPr>
            <a:spLocks noChangeShapeType="1"/>
          </p:cNvSpPr>
          <p:nvPr/>
        </p:nvSpPr>
        <p:spPr bwMode="auto">
          <a:xfrm flipH="1">
            <a:off x="4543425" y="838200"/>
            <a:ext cx="381000" cy="228600"/>
          </a:xfrm>
          <a:prstGeom prst="line">
            <a:avLst/>
          </a:prstGeom>
          <a:noFill/>
          <a:ln w="12700">
            <a:solidFill>
              <a:srgbClr val="FF6600"/>
            </a:solidFill>
            <a:round/>
            <a:headEnd/>
            <a:tailEnd type="triangle" w="med" len="med"/>
          </a:ln>
        </p:spPr>
        <p:txBody>
          <a:bodyPr/>
          <a:lstStyle/>
          <a:p>
            <a:endParaRPr lang="en-US"/>
          </a:p>
        </p:txBody>
      </p:sp>
      <p:sp>
        <p:nvSpPr>
          <p:cNvPr id="503820" name="Orange L arrow"/>
          <p:cNvSpPr>
            <a:spLocks noChangeShapeType="1"/>
          </p:cNvSpPr>
          <p:nvPr/>
        </p:nvSpPr>
        <p:spPr bwMode="auto">
          <a:xfrm>
            <a:off x="4038600" y="852488"/>
            <a:ext cx="381000" cy="228600"/>
          </a:xfrm>
          <a:prstGeom prst="line">
            <a:avLst/>
          </a:prstGeom>
          <a:noFill/>
          <a:ln w="12700">
            <a:solidFill>
              <a:srgbClr val="FF6600"/>
            </a:solidFill>
            <a:round/>
            <a:headEnd/>
            <a:tailEnd type="triangle" w="med" len="med"/>
          </a:ln>
        </p:spPr>
        <p:txBody>
          <a:bodyPr/>
          <a:lstStyle/>
          <a:p>
            <a:endParaRPr lang="en-US"/>
          </a:p>
        </p:txBody>
      </p:sp>
      <p:sp>
        <p:nvSpPr>
          <p:cNvPr id="503821" name="Orange arrow R2"/>
          <p:cNvSpPr>
            <a:spLocks noChangeShapeType="1"/>
          </p:cNvSpPr>
          <p:nvPr/>
        </p:nvSpPr>
        <p:spPr bwMode="auto">
          <a:xfrm flipH="1">
            <a:off x="4481513" y="766763"/>
            <a:ext cx="381000" cy="228600"/>
          </a:xfrm>
          <a:prstGeom prst="line">
            <a:avLst/>
          </a:prstGeom>
          <a:noFill/>
          <a:ln w="12700">
            <a:solidFill>
              <a:srgbClr val="FF6600"/>
            </a:solidFill>
            <a:round/>
            <a:headEnd/>
            <a:tailEnd type="triangle" w="med" len="med"/>
          </a:ln>
        </p:spPr>
        <p:txBody>
          <a:bodyPr/>
          <a:lstStyle/>
          <a:p>
            <a:endParaRPr lang="en-US"/>
          </a:p>
        </p:txBody>
      </p:sp>
      <p:sp>
        <p:nvSpPr>
          <p:cNvPr id="503822" name="Orange L2"/>
          <p:cNvSpPr>
            <a:spLocks noChangeShapeType="1"/>
          </p:cNvSpPr>
          <p:nvPr/>
        </p:nvSpPr>
        <p:spPr bwMode="auto">
          <a:xfrm>
            <a:off x="4081463" y="776288"/>
            <a:ext cx="381000" cy="228600"/>
          </a:xfrm>
          <a:prstGeom prst="line">
            <a:avLst/>
          </a:prstGeom>
          <a:noFill/>
          <a:ln w="12700">
            <a:solidFill>
              <a:srgbClr val="FF6600"/>
            </a:solidFill>
            <a:round/>
            <a:headEnd/>
            <a:tailEnd type="triangle" w="med" len="med"/>
          </a:ln>
        </p:spPr>
        <p:txBody>
          <a:bodyPr/>
          <a:lstStyle/>
          <a:p>
            <a:endParaRPr lang="en-US"/>
          </a:p>
        </p:txBody>
      </p:sp>
    </p:spTree>
  </p:cSld>
  <p:clrMapOvr>
    <a:masterClrMapping/>
  </p:clrMapOvr>
  <p:transition advClick="0" advTm="7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03812"/>
                                        </p:tgtEl>
                                      </p:cBhvr>
                                    </p:cmd>
                                  </p:childTnLst>
                                </p:cTn>
                              </p:par>
                              <p:par>
                                <p:cTn id="7" presetID="2" presetClass="entr" presetSubtype="8" fill="hold" grpId="0" nodeType="withEffect">
                                  <p:stCondLst>
                                    <p:cond delay="5000"/>
                                  </p:stCondLst>
                                  <p:childTnLst>
                                    <p:set>
                                      <p:cBhvr>
                                        <p:cTn id="8" dur="1" fill="hold">
                                          <p:stCondLst>
                                            <p:cond delay="0"/>
                                          </p:stCondLst>
                                        </p:cTn>
                                        <p:tgtEl>
                                          <p:spTgt spid="503811"/>
                                        </p:tgtEl>
                                        <p:attrNameLst>
                                          <p:attrName>style.visibility</p:attrName>
                                        </p:attrNameLst>
                                      </p:cBhvr>
                                      <p:to>
                                        <p:strVal val="visible"/>
                                      </p:to>
                                    </p:set>
                                    <p:anim calcmode="lin" valueType="num">
                                      <p:cBhvr additive="base">
                                        <p:cTn id="9" dur="500" fill="hold"/>
                                        <p:tgtEl>
                                          <p:spTgt spid="503811"/>
                                        </p:tgtEl>
                                        <p:attrNameLst>
                                          <p:attrName>ppt_x</p:attrName>
                                        </p:attrNameLst>
                                      </p:cBhvr>
                                      <p:tavLst>
                                        <p:tav tm="0">
                                          <p:val>
                                            <p:strVal val="0-#ppt_w/2"/>
                                          </p:val>
                                        </p:tav>
                                        <p:tav tm="100000">
                                          <p:val>
                                            <p:strVal val="#ppt_x"/>
                                          </p:val>
                                        </p:tav>
                                      </p:tavLst>
                                    </p:anim>
                                    <p:anim calcmode="lin" valueType="num">
                                      <p:cBhvr additive="base">
                                        <p:cTn id="10" dur="500" fill="hold"/>
                                        <p:tgtEl>
                                          <p:spTgt spid="503811"/>
                                        </p:tgtEl>
                                        <p:attrNameLst>
                                          <p:attrName>ppt_y</p:attrName>
                                        </p:attrNameLst>
                                      </p:cBhvr>
                                      <p:tavLst>
                                        <p:tav tm="0">
                                          <p:val>
                                            <p:strVal val="#ppt_y"/>
                                          </p:val>
                                        </p:tav>
                                        <p:tav tm="100000">
                                          <p:val>
                                            <p:strVal val="#ppt_y"/>
                                          </p:val>
                                        </p:tav>
                                      </p:tavLst>
                                    </p:anim>
                                  </p:childTnLst>
                                </p:cTn>
                              </p:par>
                            </p:childTnLst>
                          </p:cTn>
                        </p:par>
                        <p:par>
                          <p:cTn id="11" fill="hold">
                            <p:stCondLst>
                              <p:cond delay="5500"/>
                            </p:stCondLst>
                            <p:childTnLst>
                              <p:par>
                                <p:cTn id="12" presetID="2" presetClass="entr" presetSubtype="3" fill="hold" grpId="0" nodeType="afterEffect">
                                  <p:stCondLst>
                                    <p:cond delay="7000"/>
                                  </p:stCondLst>
                                  <p:childTnLst>
                                    <p:set>
                                      <p:cBhvr>
                                        <p:cTn id="13" dur="1" fill="hold">
                                          <p:stCondLst>
                                            <p:cond delay="0"/>
                                          </p:stCondLst>
                                        </p:cTn>
                                        <p:tgtEl>
                                          <p:spTgt spid="503819"/>
                                        </p:tgtEl>
                                        <p:attrNameLst>
                                          <p:attrName>style.visibility</p:attrName>
                                        </p:attrNameLst>
                                      </p:cBhvr>
                                      <p:to>
                                        <p:strVal val="visible"/>
                                      </p:to>
                                    </p:set>
                                    <p:anim calcmode="lin" valueType="num">
                                      <p:cBhvr additive="base">
                                        <p:cTn id="14" dur="500" fill="hold"/>
                                        <p:tgtEl>
                                          <p:spTgt spid="503819"/>
                                        </p:tgtEl>
                                        <p:attrNameLst>
                                          <p:attrName>ppt_x</p:attrName>
                                        </p:attrNameLst>
                                      </p:cBhvr>
                                      <p:tavLst>
                                        <p:tav tm="0">
                                          <p:val>
                                            <p:strVal val="1+#ppt_w/2"/>
                                          </p:val>
                                        </p:tav>
                                        <p:tav tm="100000">
                                          <p:val>
                                            <p:strVal val="#ppt_x"/>
                                          </p:val>
                                        </p:tav>
                                      </p:tavLst>
                                    </p:anim>
                                    <p:anim calcmode="lin" valueType="num">
                                      <p:cBhvr additive="base">
                                        <p:cTn id="15" dur="500" fill="hold"/>
                                        <p:tgtEl>
                                          <p:spTgt spid="503819"/>
                                        </p:tgtEl>
                                        <p:attrNameLst>
                                          <p:attrName>ppt_y</p:attrName>
                                        </p:attrNameLst>
                                      </p:cBhvr>
                                      <p:tavLst>
                                        <p:tav tm="0">
                                          <p:val>
                                            <p:strVal val="0-#ppt_h/2"/>
                                          </p:val>
                                        </p:tav>
                                        <p:tav tm="100000">
                                          <p:val>
                                            <p:strVal val="#ppt_y"/>
                                          </p:val>
                                        </p:tav>
                                      </p:tavLst>
                                    </p:anim>
                                  </p:childTnLst>
                                </p:cTn>
                              </p:par>
                            </p:childTnLst>
                          </p:cTn>
                        </p:par>
                        <p:par>
                          <p:cTn id="16" fill="hold">
                            <p:stCondLst>
                              <p:cond delay="13000"/>
                            </p:stCondLst>
                            <p:childTnLst>
                              <p:par>
                                <p:cTn id="17" presetID="2" presetClass="entr" presetSubtype="3" fill="hold" grpId="0" nodeType="afterEffect">
                                  <p:stCondLst>
                                    <p:cond delay="0"/>
                                  </p:stCondLst>
                                  <p:childTnLst>
                                    <p:set>
                                      <p:cBhvr>
                                        <p:cTn id="18" dur="1" fill="hold">
                                          <p:stCondLst>
                                            <p:cond delay="0"/>
                                          </p:stCondLst>
                                        </p:cTn>
                                        <p:tgtEl>
                                          <p:spTgt spid="503821"/>
                                        </p:tgtEl>
                                        <p:attrNameLst>
                                          <p:attrName>style.visibility</p:attrName>
                                        </p:attrNameLst>
                                      </p:cBhvr>
                                      <p:to>
                                        <p:strVal val="visible"/>
                                      </p:to>
                                    </p:set>
                                    <p:anim calcmode="lin" valueType="num">
                                      <p:cBhvr additive="base">
                                        <p:cTn id="19" dur="500" fill="hold"/>
                                        <p:tgtEl>
                                          <p:spTgt spid="503821"/>
                                        </p:tgtEl>
                                        <p:attrNameLst>
                                          <p:attrName>ppt_x</p:attrName>
                                        </p:attrNameLst>
                                      </p:cBhvr>
                                      <p:tavLst>
                                        <p:tav tm="0">
                                          <p:val>
                                            <p:strVal val="1+#ppt_w/2"/>
                                          </p:val>
                                        </p:tav>
                                        <p:tav tm="100000">
                                          <p:val>
                                            <p:strVal val="#ppt_x"/>
                                          </p:val>
                                        </p:tav>
                                      </p:tavLst>
                                    </p:anim>
                                    <p:anim calcmode="lin" valueType="num">
                                      <p:cBhvr additive="base">
                                        <p:cTn id="20" dur="500" fill="hold"/>
                                        <p:tgtEl>
                                          <p:spTgt spid="503821"/>
                                        </p:tgtEl>
                                        <p:attrNameLst>
                                          <p:attrName>ppt_y</p:attrName>
                                        </p:attrNameLst>
                                      </p:cBhvr>
                                      <p:tavLst>
                                        <p:tav tm="0">
                                          <p:val>
                                            <p:strVal val="0-#ppt_h/2"/>
                                          </p:val>
                                        </p:tav>
                                        <p:tav tm="100000">
                                          <p:val>
                                            <p:strVal val="#ppt_y"/>
                                          </p:val>
                                        </p:tav>
                                      </p:tavLst>
                                    </p:anim>
                                  </p:childTnLst>
                                </p:cTn>
                              </p:par>
                            </p:childTnLst>
                          </p:cTn>
                        </p:par>
                        <p:par>
                          <p:cTn id="21" fill="hold">
                            <p:stCondLst>
                              <p:cond delay="13500"/>
                            </p:stCondLst>
                            <p:childTnLst>
                              <p:par>
                                <p:cTn id="22" presetID="2" presetClass="entr" presetSubtype="9" fill="hold" grpId="0" nodeType="afterEffect">
                                  <p:stCondLst>
                                    <p:cond delay="0"/>
                                  </p:stCondLst>
                                  <p:childTnLst>
                                    <p:set>
                                      <p:cBhvr>
                                        <p:cTn id="23" dur="1" fill="hold">
                                          <p:stCondLst>
                                            <p:cond delay="0"/>
                                          </p:stCondLst>
                                        </p:cTn>
                                        <p:tgtEl>
                                          <p:spTgt spid="503820"/>
                                        </p:tgtEl>
                                        <p:attrNameLst>
                                          <p:attrName>style.visibility</p:attrName>
                                        </p:attrNameLst>
                                      </p:cBhvr>
                                      <p:to>
                                        <p:strVal val="visible"/>
                                      </p:to>
                                    </p:set>
                                    <p:anim calcmode="lin" valueType="num">
                                      <p:cBhvr additive="base">
                                        <p:cTn id="24" dur="500" fill="hold"/>
                                        <p:tgtEl>
                                          <p:spTgt spid="503820"/>
                                        </p:tgtEl>
                                        <p:attrNameLst>
                                          <p:attrName>ppt_x</p:attrName>
                                        </p:attrNameLst>
                                      </p:cBhvr>
                                      <p:tavLst>
                                        <p:tav tm="0">
                                          <p:val>
                                            <p:strVal val="0-#ppt_w/2"/>
                                          </p:val>
                                        </p:tav>
                                        <p:tav tm="100000">
                                          <p:val>
                                            <p:strVal val="#ppt_x"/>
                                          </p:val>
                                        </p:tav>
                                      </p:tavLst>
                                    </p:anim>
                                    <p:anim calcmode="lin" valueType="num">
                                      <p:cBhvr additive="base">
                                        <p:cTn id="25" dur="500" fill="hold"/>
                                        <p:tgtEl>
                                          <p:spTgt spid="503820"/>
                                        </p:tgtEl>
                                        <p:attrNameLst>
                                          <p:attrName>ppt_y</p:attrName>
                                        </p:attrNameLst>
                                      </p:cBhvr>
                                      <p:tavLst>
                                        <p:tav tm="0">
                                          <p:val>
                                            <p:strVal val="0-#ppt_h/2"/>
                                          </p:val>
                                        </p:tav>
                                        <p:tav tm="100000">
                                          <p:val>
                                            <p:strVal val="#ppt_y"/>
                                          </p:val>
                                        </p:tav>
                                      </p:tavLst>
                                    </p:anim>
                                  </p:childTnLst>
                                </p:cTn>
                              </p:par>
                            </p:childTnLst>
                          </p:cTn>
                        </p:par>
                        <p:par>
                          <p:cTn id="26" fill="hold">
                            <p:stCondLst>
                              <p:cond delay="14000"/>
                            </p:stCondLst>
                            <p:childTnLst>
                              <p:par>
                                <p:cTn id="27" presetID="2" presetClass="entr" presetSubtype="9" fill="hold" grpId="0" nodeType="afterEffect">
                                  <p:stCondLst>
                                    <p:cond delay="0"/>
                                  </p:stCondLst>
                                  <p:childTnLst>
                                    <p:set>
                                      <p:cBhvr>
                                        <p:cTn id="28" dur="1" fill="hold">
                                          <p:stCondLst>
                                            <p:cond delay="0"/>
                                          </p:stCondLst>
                                        </p:cTn>
                                        <p:tgtEl>
                                          <p:spTgt spid="503822"/>
                                        </p:tgtEl>
                                        <p:attrNameLst>
                                          <p:attrName>style.visibility</p:attrName>
                                        </p:attrNameLst>
                                      </p:cBhvr>
                                      <p:to>
                                        <p:strVal val="visible"/>
                                      </p:to>
                                    </p:set>
                                    <p:anim calcmode="lin" valueType="num">
                                      <p:cBhvr additive="base">
                                        <p:cTn id="29" dur="500" fill="hold"/>
                                        <p:tgtEl>
                                          <p:spTgt spid="503822"/>
                                        </p:tgtEl>
                                        <p:attrNameLst>
                                          <p:attrName>ppt_x</p:attrName>
                                        </p:attrNameLst>
                                      </p:cBhvr>
                                      <p:tavLst>
                                        <p:tav tm="0">
                                          <p:val>
                                            <p:strVal val="0-#ppt_w/2"/>
                                          </p:val>
                                        </p:tav>
                                        <p:tav tm="100000">
                                          <p:val>
                                            <p:strVal val="#ppt_x"/>
                                          </p:val>
                                        </p:tav>
                                      </p:tavLst>
                                    </p:anim>
                                    <p:anim calcmode="lin" valueType="num">
                                      <p:cBhvr additive="base">
                                        <p:cTn id="30" dur="500" fill="hold"/>
                                        <p:tgtEl>
                                          <p:spTgt spid="503822"/>
                                        </p:tgtEl>
                                        <p:attrNameLst>
                                          <p:attrName>ppt_y</p:attrName>
                                        </p:attrNameLst>
                                      </p:cBhvr>
                                      <p:tavLst>
                                        <p:tav tm="0">
                                          <p:val>
                                            <p:strVal val="0-#ppt_h/2"/>
                                          </p:val>
                                        </p:tav>
                                        <p:tav tm="100000">
                                          <p:val>
                                            <p:strVal val="#ppt_y"/>
                                          </p:val>
                                        </p:tav>
                                      </p:tavLst>
                                    </p:anim>
                                  </p:childTnLst>
                                </p:cTn>
                              </p:par>
                            </p:childTnLst>
                          </p:cTn>
                        </p:par>
                        <p:par>
                          <p:cTn id="31" fill="hold">
                            <p:stCondLst>
                              <p:cond delay="14500"/>
                            </p:stCondLst>
                            <p:childTnLst>
                              <p:par>
                                <p:cTn id="32" presetID="2" presetClass="entr" presetSubtype="8" fill="hold" grpId="0" nodeType="afterEffect">
                                  <p:stCondLst>
                                    <p:cond delay="17000"/>
                                  </p:stCondLst>
                                  <p:childTnLst>
                                    <p:set>
                                      <p:cBhvr>
                                        <p:cTn id="33" dur="1" fill="hold">
                                          <p:stCondLst>
                                            <p:cond delay="0"/>
                                          </p:stCondLst>
                                        </p:cTn>
                                        <p:tgtEl>
                                          <p:spTgt spid="503815"/>
                                        </p:tgtEl>
                                        <p:attrNameLst>
                                          <p:attrName>style.visibility</p:attrName>
                                        </p:attrNameLst>
                                      </p:cBhvr>
                                      <p:to>
                                        <p:strVal val="visible"/>
                                      </p:to>
                                    </p:set>
                                    <p:anim calcmode="lin" valueType="num">
                                      <p:cBhvr additive="base">
                                        <p:cTn id="34" dur="500" fill="hold"/>
                                        <p:tgtEl>
                                          <p:spTgt spid="503815"/>
                                        </p:tgtEl>
                                        <p:attrNameLst>
                                          <p:attrName>ppt_x</p:attrName>
                                        </p:attrNameLst>
                                      </p:cBhvr>
                                      <p:tavLst>
                                        <p:tav tm="0">
                                          <p:val>
                                            <p:strVal val="0-#ppt_w/2"/>
                                          </p:val>
                                        </p:tav>
                                        <p:tav tm="100000">
                                          <p:val>
                                            <p:strVal val="#ppt_x"/>
                                          </p:val>
                                        </p:tav>
                                      </p:tavLst>
                                    </p:anim>
                                    <p:anim calcmode="lin" valueType="num">
                                      <p:cBhvr additive="base">
                                        <p:cTn id="35" dur="500" fill="hold"/>
                                        <p:tgtEl>
                                          <p:spTgt spid="503815"/>
                                        </p:tgtEl>
                                        <p:attrNameLst>
                                          <p:attrName>ppt_y</p:attrName>
                                        </p:attrNameLst>
                                      </p:cBhvr>
                                      <p:tavLst>
                                        <p:tav tm="0">
                                          <p:val>
                                            <p:strVal val="#ppt_y"/>
                                          </p:val>
                                        </p:tav>
                                        <p:tav tm="100000">
                                          <p:val>
                                            <p:strVal val="#ppt_y"/>
                                          </p:val>
                                        </p:tav>
                                      </p:tavLst>
                                    </p:anim>
                                  </p:childTnLst>
                                </p:cTn>
                              </p:par>
                            </p:childTnLst>
                          </p:cTn>
                        </p:par>
                        <p:par>
                          <p:cTn id="36" fill="hold">
                            <p:stCondLst>
                              <p:cond delay="32000"/>
                            </p:stCondLst>
                            <p:childTnLst>
                              <p:par>
                                <p:cTn id="37" presetID="2" presetClass="entr" presetSubtype="8" fill="hold" grpId="0" nodeType="afterEffect">
                                  <p:stCondLst>
                                    <p:cond delay="27000"/>
                                  </p:stCondLst>
                                  <p:childTnLst>
                                    <p:set>
                                      <p:cBhvr>
                                        <p:cTn id="38" dur="1" fill="hold">
                                          <p:stCondLst>
                                            <p:cond delay="0"/>
                                          </p:stCondLst>
                                        </p:cTn>
                                        <p:tgtEl>
                                          <p:spTgt spid="503816"/>
                                        </p:tgtEl>
                                        <p:attrNameLst>
                                          <p:attrName>style.visibility</p:attrName>
                                        </p:attrNameLst>
                                      </p:cBhvr>
                                      <p:to>
                                        <p:strVal val="visible"/>
                                      </p:to>
                                    </p:set>
                                    <p:anim calcmode="lin" valueType="num">
                                      <p:cBhvr additive="base">
                                        <p:cTn id="39" dur="500" fill="hold"/>
                                        <p:tgtEl>
                                          <p:spTgt spid="503816"/>
                                        </p:tgtEl>
                                        <p:attrNameLst>
                                          <p:attrName>ppt_x</p:attrName>
                                        </p:attrNameLst>
                                      </p:cBhvr>
                                      <p:tavLst>
                                        <p:tav tm="0">
                                          <p:val>
                                            <p:strVal val="0-#ppt_w/2"/>
                                          </p:val>
                                        </p:tav>
                                        <p:tav tm="100000">
                                          <p:val>
                                            <p:strVal val="#ppt_x"/>
                                          </p:val>
                                        </p:tav>
                                      </p:tavLst>
                                    </p:anim>
                                    <p:anim calcmode="lin" valueType="num">
                                      <p:cBhvr additive="base">
                                        <p:cTn id="40" dur="500" fill="hold"/>
                                        <p:tgtEl>
                                          <p:spTgt spid="5038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4390">
                <p:cTn id="41" fill="hold" display="0">
                  <p:stCondLst>
                    <p:cond delay="indefinite"/>
                  </p:stCondLst>
                  <p:endCondLst>
                    <p:cond evt="onPrev" delay="0">
                      <p:tgtEl>
                        <p:sldTgt/>
                      </p:tgtEl>
                    </p:cond>
                    <p:cond evt="onStopAudio" delay="0">
                      <p:tgtEl>
                        <p:sldTgt/>
                      </p:tgtEl>
                    </p:cond>
                  </p:endCondLst>
                </p:cTn>
                <p:tgtEl>
                  <p:spTgt spid="503812"/>
                </p:tgtEl>
              </p:cMediaNode>
            </p:audio>
          </p:childTnLst>
        </p:cTn>
      </p:par>
    </p:tnLst>
    <p:bldLst>
      <p:bldP spid="503811" grpId="0" autoUpdateAnimBg="0"/>
      <p:bldP spid="503815" grpId="0" animBg="1" autoUpdateAnimBg="0"/>
      <p:bldP spid="503816" grpId="0" animBg="1" autoUpdateAnimBg="0"/>
      <p:bldP spid="503819" grpId="0" animBg="1"/>
      <p:bldP spid="503820" grpId="0" animBg="1"/>
      <p:bldP spid="503821" grpId="0" animBg="1"/>
      <p:bldP spid="5038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2743200"/>
            <a:ext cx="7772400" cy="1143000"/>
          </a:xfrm>
        </p:spPr>
        <p:txBody>
          <a:bodyPr/>
          <a:lstStyle/>
          <a:p>
            <a:pPr algn="l" eaLnBrk="1" hangingPunct="1"/>
            <a:r>
              <a:rPr lang="en-US" sz="3200">
                <a:solidFill>
                  <a:srgbClr val="FF00FF"/>
                </a:solidFill>
              </a:rPr>
              <a:t>Although by 1963 it was established, to the satisfaction of nearly all, that DNA was a right-handed helix when stripped of all proteins, dried and crystallized, this hardly proved that it would have the same structure in the cell nucleus.</a:t>
            </a:r>
            <a:br>
              <a:rPr lang="en-US" sz="3200">
                <a:solidFill>
                  <a:srgbClr val="FF00FF"/>
                </a:solidFill>
              </a:rPr>
            </a:br>
            <a:br>
              <a:rPr lang="en-US" sz="3200"/>
            </a:br>
            <a:r>
              <a:rPr lang="en-US" sz="3200"/>
              <a:t>The nucleus, after all, contains not only DNA, but also an approximately equal weight of highly-positively charged basic protein, which would surely exert some sort of effect on the conformation of the DNA.</a:t>
            </a:r>
          </a:p>
        </p:txBody>
      </p:sp>
      <p:pic>
        <p:nvPicPr>
          <p:cNvPr id="107523" name="slide_2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152400" y="6324600"/>
            <a:ext cx="304800" cy="304800"/>
          </a:xfrm>
          <a:prstGeom prst="rect">
            <a:avLst/>
          </a:prstGeom>
          <a:noFill/>
          <a:ln w="9525">
            <a:noFill/>
            <a:miter lim="800000"/>
            <a:headEnd/>
            <a:tailEnd/>
          </a:ln>
        </p:spPr>
      </p:pic>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61" fill="hold"/>
                                        <p:tgtEl>
                                          <p:spTgt spid="1075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107523"/>
                </p:tgtEl>
              </p:cMediaNode>
            </p:audio>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ext Box 2"/>
          <p:cNvSpPr txBox="1">
            <a:spLocks noChangeArrowheads="1"/>
          </p:cNvSpPr>
          <p:nvPr/>
        </p:nvSpPr>
        <p:spPr bwMode="auto">
          <a:xfrm>
            <a:off x="304800" y="5730875"/>
            <a:ext cx="8610600" cy="822325"/>
          </a:xfrm>
          <a:prstGeom prst="rect">
            <a:avLst/>
          </a:prstGeom>
          <a:noFill/>
          <a:ln w="9525">
            <a:noFill/>
            <a:miter lim="800000"/>
            <a:headEnd/>
            <a:tailEnd/>
          </a:ln>
        </p:spPr>
        <p:txBody>
          <a:bodyPr>
            <a:spAutoFit/>
          </a:bodyPr>
          <a:lstStyle/>
          <a:p>
            <a:pPr algn="ctr">
              <a:spcBef>
                <a:spcPct val="50000"/>
              </a:spcBef>
            </a:pPr>
            <a:r>
              <a:rPr lang="en-US"/>
              <a:t>Pauling L. &amp; Corey R.B.  A Proposed Structure for the Nucleic Acids.  P.N.A.S. 39:84-97 (1953).</a:t>
            </a:r>
          </a:p>
        </p:txBody>
      </p:sp>
      <p:pic>
        <p:nvPicPr>
          <p:cNvPr id="257027" name="Picture 3" descr="C:\Program Files\Amira-3.1.1\data\nucleosome files\AAA FINAL STRUCTURE\Animations_notahelix\Picture Files\pauling_pictures.jpg"/>
          <p:cNvPicPr>
            <a:picLocks noChangeAspect="1" noChangeArrowheads="1"/>
          </p:cNvPicPr>
          <p:nvPr/>
        </p:nvPicPr>
        <p:blipFill>
          <a:blip r:embed="rId5" cstate="print"/>
          <a:srcRect/>
          <a:stretch>
            <a:fillRect/>
          </a:stretch>
        </p:blipFill>
        <p:spPr bwMode="auto">
          <a:xfrm>
            <a:off x="2387600" y="152400"/>
            <a:ext cx="4241800" cy="5489575"/>
          </a:xfrm>
          <a:prstGeom prst="rect">
            <a:avLst/>
          </a:prstGeom>
          <a:noFill/>
          <a:ln w="9525">
            <a:noFill/>
            <a:miter lim="800000"/>
            <a:headEnd/>
            <a:tailEnd/>
          </a:ln>
        </p:spPr>
      </p:pic>
      <p:pic>
        <p:nvPicPr>
          <p:cNvPr id="796676" name="slide_25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57029"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17" fill="hold"/>
                                        <p:tgtEl>
                                          <p:spTgt spid="7966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796676"/>
                </p:tgtEl>
              </p:cMediaNode>
            </p:audio>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f, Pauling"/>
          <p:cNvSpPr txBox="1">
            <a:spLocks noChangeArrowheads="1"/>
          </p:cNvSpPr>
          <p:nvPr/>
        </p:nvSpPr>
        <p:spPr bwMode="auto">
          <a:xfrm>
            <a:off x="304800" y="5730875"/>
            <a:ext cx="8610600" cy="822325"/>
          </a:xfrm>
          <a:prstGeom prst="rect">
            <a:avLst/>
          </a:prstGeom>
          <a:noFill/>
          <a:ln w="9525">
            <a:noFill/>
            <a:miter lim="800000"/>
            <a:headEnd/>
            <a:tailEnd/>
          </a:ln>
        </p:spPr>
        <p:txBody>
          <a:bodyPr>
            <a:spAutoFit/>
          </a:bodyPr>
          <a:lstStyle/>
          <a:p>
            <a:pPr algn="ctr">
              <a:spcBef>
                <a:spcPct val="50000"/>
              </a:spcBef>
            </a:pPr>
            <a:r>
              <a:rPr lang="en-US"/>
              <a:t>Pauling L. &amp; Corey R.B.  A Proposed Structure for the Nucleic Acids.  P.N.A.S. 39:84-97 (1953).</a:t>
            </a:r>
          </a:p>
        </p:txBody>
      </p:sp>
      <p:pic>
        <p:nvPicPr>
          <p:cNvPr id="258051" name="Picture 3" descr="C:\Program Files\Amira-3.1.1\data\nucleosome files\AAA FINAL STRUCTURE\Animations_notahelix\Picture Files\pauling_pictures.jpg"/>
          <p:cNvPicPr>
            <a:picLocks noChangeAspect="1" noChangeArrowheads="1"/>
          </p:cNvPicPr>
          <p:nvPr/>
        </p:nvPicPr>
        <p:blipFill>
          <a:blip r:embed="rId5" cstate="print"/>
          <a:srcRect/>
          <a:stretch>
            <a:fillRect/>
          </a:stretch>
        </p:blipFill>
        <p:spPr bwMode="auto">
          <a:xfrm>
            <a:off x="2387600" y="152400"/>
            <a:ext cx="4241800" cy="5489575"/>
          </a:xfrm>
          <a:prstGeom prst="rect">
            <a:avLst/>
          </a:prstGeom>
          <a:noFill/>
          <a:ln w="9525">
            <a:noFill/>
            <a:miter lim="800000"/>
            <a:headEnd/>
            <a:tailEnd/>
          </a:ln>
        </p:spPr>
      </p:pic>
      <p:sp>
        <p:nvSpPr>
          <p:cNvPr id="797701" name="PO4 arrow"/>
          <p:cNvSpPr>
            <a:spLocks noChangeShapeType="1"/>
          </p:cNvSpPr>
          <p:nvPr/>
        </p:nvSpPr>
        <p:spPr bwMode="auto">
          <a:xfrm flipH="1" flipV="1">
            <a:off x="6019800" y="1295400"/>
            <a:ext cx="1371600" cy="228600"/>
          </a:xfrm>
          <a:prstGeom prst="line">
            <a:avLst/>
          </a:prstGeom>
          <a:noFill/>
          <a:ln w="38100">
            <a:solidFill>
              <a:srgbClr val="FF00FF"/>
            </a:solidFill>
            <a:round/>
            <a:headEnd/>
            <a:tailEnd type="triangle" w="med" len="med"/>
          </a:ln>
        </p:spPr>
        <p:txBody>
          <a:bodyPr/>
          <a:lstStyle/>
          <a:p>
            <a:endParaRPr lang="en-US"/>
          </a:p>
        </p:txBody>
      </p:sp>
      <p:sp>
        <p:nvSpPr>
          <p:cNvPr id="797702" name="BP1 arrow"/>
          <p:cNvSpPr>
            <a:spLocks noChangeShapeType="1"/>
          </p:cNvSpPr>
          <p:nvPr/>
        </p:nvSpPr>
        <p:spPr bwMode="auto">
          <a:xfrm flipV="1">
            <a:off x="4648200" y="2286000"/>
            <a:ext cx="457200" cy="838200"/>
          </a:xfrm>
          <a:prstGeom prst="line">
            <a:avLst/>
          </a:prstGeom>
          <a:noFill/>
          <a:ln w="38100">
            <a:solidFill>
              <a:srgbClr val="FF00FF"/>
            </a:solidFill>
            <a:round/>
            <a:headEnd/>
            <a:tailEnd type="triangle" w="med" len="med"/>
          </a:ln>
        </p:spPr>
        <p:txBody>
          <a:bodyPr/>
          <a:lstStyle/>
          <a:p>
            <a:endParaRPr lang="en-US"/>
          </a:p>
        </p:txBody>
      </p:sp>
      <p:sp>
        <p:nvSpPr>
          <p:cNvPr id="797703" name="BP2 arrow"/>
          <p:cNvSpPr>
            <a:spLocks noChangeShapeType="1"/>
          </p:cNvSpPr>
          <p:nvPr/>
        </p:nvSpPr>
        <p:spPr bwMode="auto">
          <a:xfrm flipH="1">
            <a:off x="6477000" y="304800"/>
            <a:ext cx="914400" cy="304800"/>
          </a:xfrm>
          <a:prstGeom prst="line">
            <a:avLst/>
          </a:prstGeom>
          <a:noFill/>
          <a:ln w="38100">
            <a:solidFill>
              <a:srgbClr val="FF00FF"/>
            </a:solidFill>
            <a:round/>
            <a:headEnd/>
            <a:tailEnd type="triangle" w="med" len="med"/>
          </a:ln>
        </p:spPr>
        <p:txBody>
          <a:bodyPr/>
          <a:lstStyle/>
          <a:p>
            <a:endParaRPr lang="en-US"/>
          </a:p>
        </p:txBody>
      </p:sp>
      <p:sp>
        <p:nvSpPr>
          <p:cNvPr id="797704" name="BP3 arrow"/>
          <p:cNvSpPr>
            <a:spLocks noChangeShapeType="1"/>
          </p:cNvSpPr>
          <p:nvPr/>
        </p:nvSpPr>
        <p:spPr bwMode="auto">
          <a:xfrm>
            <a:off x="3581400" y="304800"/>
            <a:ext cx="838200" cy="457200"/>
          </a:xfrm>
          <a:prstGeom prst="line">
            <a:avLst/>
          </a:prstGeom>
          <a:noFill/>
          <a:ln w="38100">
            <a:solidFill>
              <a:srgbClr val="FF00FF"/>
            </a:solidFill>
            <a:round/>
            <a:headEnd/>
            <a:tailEnd type="triangle" w="med" len="med"/>
          </a:ln>
        </p:spPr>
        <p:txBody>
          <a:bodyPr/>
          <a:lstStyle/>
          <a:p>
            <a:endParaRPr lang="en-US"/>
          </a:p>
        </p:txBody>
      </p:sp>
      <p:sp>
        <p:nvSpPr>
          <p:cNvPr id="797705" name="Baffle, PO4 arrow"/>
          <p:cNvSpPr txBox="1">
            <a:spLocks noChangeArrowheads="1"/>
          </p:cNvSpPr>
          <p:nvPr/>
        </p:nvSpPr>
        <p:spPr bwMode="auto">
          <a:xfrm>
            <a:off x="6019800" y="1143000"/>
            <a:ext cx="15240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797706" name="slide_25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58058" name="Transit controls"/>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81" fill="hold"/>
                                        <p:tgtEl>
                                          <p:spTgt spid="797706"/>
                                        </p:tgtEl>
                                      </p:cBhvr>
                                    </p:cmd>
                                  </p:childTnLst>
                                </p:cTn>
                              </p:par>
                              <p:par>
                                <p:cTn id="7" presetID="2" presetClass="entr" presetSubtype="2" fill="hold" grpId="0" nodeType="withEffect">
                                  <p:stCondLst>
                                    <p:cond delay="3500"/>
                                  </p:stCondLst>
                                  <p:childTnLst>
                                    <p:set>
                                      <p:cBhvr>
                                        <p:cTn id="8" dur="1" fill="hold">
                                          <p:stCondLst>
                                            <p:cond delay="0"/>
                                          </p:stCondLst>
                                        </p:cTn>
                                        <p:tgtEl>
                                          <p:spTgt spid="797701"/>
                                        </p:tgtEl>
                                        <p:attrNameLst>
                                          <p:attrName>style.visibility</p:attrName>
                                        </p:attrNameLst>
                                      </p:cBhvr>
                                      <p:to>
                                        <p:strVal val="visible"/>
                                      </p:to>
                                    </p:set>
                                    <p:anim calcmode="lin" valueType="num">
                                      <p:cBhvr additive="base">
                                        <p:cTn id="9" dur="500" fill="hold"/>
                                        <p:tgtEl>
                                          <p:spTgt spid="797701"/>
                                        </p:tgtEl>
                                        <p:attrNameLst>
                                          <p:attrName>ppt_x</p:attrName>
                                        </p:attrNameLst>
                                      </p:cBhvr>
                                      <p:tavLst>
                                        <p:tav tm="0">
                                          <p:val>
                                            <p:strVal val="1+#ppt_w/2"/>
                                          </p:val>
                                        </p:tav>
                                        <p:tav tm="100000">
                                          <p:val>
                                            <p:strVal val="#ppt_x"/>
                                          </p:val>
                                        </p:tav>
                                      </p:tavLst>
                                    </p:anim>
                                    <p:anim calcmode="lin" valueType="num">
                                      <p:cBhvr additive="base">
                                        <p:cTn id="10" dur="500" fill="hold"/>
                                        <p:tgtEl>
                                          <p:spTgt spid="797701"/>
                                        </p:tgtEl>
                                        <p:attrNameLst>
                                          <p:attrName>ppt_y</p:attrName>
                                        </p:attrNameLst>
                                      </p:cBhvr>
                                      <p:tavLst>
                                        <p:tav tm="0">
                                          <p:val>
                                            <p:strVal val="#ppt_y"/>
                                          </p:val>
                                        </p:tav>
                                        <p:tav tm="100000">
                                          <p:val>
                                            <p:strVal val="#ppt_y"/>
                                          </p:val>
                                        </p:tav>
                                      </p:tavLst>
                                    </p:anim>
                                  </p:childTnLst>
                                </p:cTn>
                              </p:par>
                              <p:par>
                                <p:cTn id="11" presetID="1" presetClass="entr" presetSubtype="0" fill="hold" grpId="0" nodeType="withEffect">
                                  <p:stCondLst>
                                    <p:cond delay="6000"/>
                                  </p:stCondLst>
                                  <p:childTnLst>
                                    <p:set>
                                      <p:cBhvr>
                                        <p:cTn id="12" dur="1" fill="hold">
                                          <p:stCondLst>
                                            <p:cond delay="499"/>
                                          </p:stCondLst>
                                        </p:cTn>
                                        <p:tgtEl>
                                          <p:spTgt spid="797705"/>
                                        </p:tgtEl>
                                        <p:attrNameLst>
                                          <p:attrName>style.visibility</p:attrName>
                                        </p:attrNameLst>
                                      </p:cBhvr>
                                      <p:to>
                                        <p:strVal val="visible"/>
                                      </p:to>
                                    </p:set>
                                  </p:childTnLst>
                                </p:cTn>
                              </p:par>
                              <p:par>
                                <p:cTn id="13" presetID="1" presetClass="entr" presetSubtype="0" fill="hold" grpId="0" nodeType="withEffect">
                                  <p:stCondLst>
                                    <p:cond delay="6000"/>
                                  </p:stCondLst>
                                  <p:childTnLst>
                                    <p:set>
                                      <p:cBhvr>
                                        <p:cTn id="14" dur="1" fill="hold">
                                          <p:stCondLst>
                                            <p:cond delay="499"/>
                                          </p:stCondLst>
                                        </p:cTn>
                                        <p:tgtEl>
                                          <p:spTgt spid="797702"/>
                                        </p:tgtEl>
                                        <p:attrNameLst>
                                          <p:attrName>style.visibility</p:attrName>
                                        </p:attrNameLst>
                                      </p:cBhvr>
                                      <p:to>
                                        <p:strVal val="visible"/>
                                      </p:to>
                                    </p:set>
                                  </p:childTnLst>
                                </p:cTn>
                              </p:par>
                              <p:par>
                                <p:cTn id="15" presetID="1" presetClass="entr" presetSubtype="0" fill="hold" grpId="0" nodeType="withEffect">
                                  <p:stCondLst>
                                    <p:cond delay="6000"/>
                                  </p:stCondLst>
                                  <p:childTnLst>
                                    <p:set>
                                      <p:cBhvr>
                                        <p:cTn id="16" dur="1" fill="hold">
                                          <p:stCondLst>
                                            <p:cond delay="499"/>
                                          </p:stCondLst>
                                        </p:cTn>
                                        <p:tgtEl>
                                          <p:spTgt spid="797703"/>
                                        </p:tgtEl>
                                        <p:attrNameLst>
                                          <p:attrName>style.visibility</p:attrName>
                                        </p:attrNameLst>
                                      </p:cBhvr>
                                      <p:to>
                                        <p:strVal val="visible"/>
                                      </p:to>
                                    </p:set>
                                  </p:childTnLst>
                                </p:cTn>
                              </p:par>
                              <p:par>
                                <p:cTn id="17" presetID="1" presetClass="entr" presetSubtype="0" fill="hold" grpId="0" nodeType="withEffect">
                                  <p:stCondLst>
                                    <p:cond delay="6000"/>
                                  </p:stCondLst>
                                  <p:childTnLst>
                                    <p:set>
                                      <p:cBhvr>
                                        <p:cTn id="18" dur="1" fill="hold">
                                          <p:stCondLst>
                                            <p:cond delay="499"/>
                                          </p:stCondLst>
                                        </p:cTn>
                                        <p:tgtEl>
                                          <p:spTgt spid="797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6829">
                <p:cTn id="19" fill="hold" display="0">
                  <p:stCondLst>
                    <p:cond delay="indefinite"/>
                  </p:stCondLst>
                  <p:endCondLst>
                    <p:cond evt="onPrev" delay="0">
                      <p:tgtEl>
                        <p:sldTgt/>
                      </p:tgtEl>
                    </p:cond>
                    <p:cond evt="onStopAudio" delay="0">
                      <p:tgtEl>
                        <p:sldTgt/>
                      </p:tgtEl>
                    </p:cond>
                  </p:endCondLst>
                </p:cTn>
                <p:tgtEl>
                  <p:spTgt spid="797706"/>
                </p:tgtEl>
              </p:cMediaNode>
            </p:audio>
          </p:childTnLst>
        </p:cTn>
      </p:par>
    </p:tnLst>
    <p:bldLst>
      <p:bldP spid="797701" grpId="0" animBg="1"/>
      <p:bldP spid="797702" grpId="0" animBg="1"/>
      <p:bldP spid="797703" grpId="0" animBg="1"/>
      <p:bldP spid="797704" grpId="0" animBg="1"/>
      <p:bldP spid="797705" grpId="0" animBg="1" autoUpdateAnimBg="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ext Box 2050"/>
          <p:cNvSpPr txBox="1">
            <a:spLocks noChangeArrowheads="1"/>
          </p:cNvSpPr>
          <p:nvPr/>
        </p:nvSpPr>
        <p:spPr bwMode="auto">
          <a:xfrm>
            <a:off x="304800" y="5730875"/>
            <a:ext cx="8610600" cy="822325"/>
          </a:xfrm>
          <a:prstGeom prst="rect">
            <a:avLst/>
          </a:prstGeom>
          <a:noFill/>
          <a:ln w="9525">
            <a:noFill/>
            <a:miter lim="800000"/>
            <a:headEnd/>
            <a:tailEnd/>
          </a:ln>
        </p:spPr>
        <p:txBody>
          <a:bodyPr>
            <a:spAutoFit/>
          </a:bodyPr>
          <a:lstStyle/>
          <a:p>
            <a:pPr algn="ctr">
              <a:spcBef>
                <a:spcPct val="50000"/>
              </a:spcBef>
            </a:pPr>
            <a:r>
              <a:rPr lang="en-US"/>
              <a:t>Pauling L. &amp; Corey R.B.  A Proposed Structure for the Nucleic Acids.  P.N.A.S. 39:84-97 (1953).</a:t>
            </a:r>
          </a:p>
        </p:txBody>
      </p:sp>
      <p:pic>
        <p:nvPicPr>
          <p:cNvPr id="259075" name="Picture 2051" descr="C:\Program Files\Amira-3.1.1\data\nucleosome files\AAA FINAL STRUCTURE\Animations_notahelix\Picture Files\pauling_pictures.jpg"/>
          <p:cNvPicPr>
            <a:picLocks noChangeAspect="1" noChangeArrowheads="1"/>
          </p:cNvPicPr>
          <p:nvPr/>
        </p:nvPicPr>
        <p:blipFill>
          <a:blip r:embed="rId5" cstate="print"/>
          <a:srcRect/>
          <a:stretch>
            <a:fillRect/>
          </a:stretch>
        </p:blipFill>
        <p:spPr bwMode="auto">
          <a:xfrm>
            <a:off x="2387600" y="152400"/>
            <a:ext cx="4241800" cy="5489575"/>
          </a:xfrm>
          <a:prstGeom prst="rect">
            <a:avLst/>
          </a:prstGeom>
          <a:noFill/>
          <a:ln w="9525">
            <a:noFill/>
            <a:miter lim="800000"/>
            <a:headEnd/>
            <a:tailEnd/>
          </a:ln>
        </p:spPr>
      </p:pic>
      <p:pic>
        <p:nvPicPr>
          <p:cNvPr id="799748" name="slide_25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59077" name="Text Box 2053"/>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99753" name="Text Box 2057"/>
          <p:cNvSpPr txBox="1">
            <a:spLocks noChangeArrowheads="1"/>
          </p:cNvSpPr>
          <p:nvPr/>
        </p:nvSpPr>
        <p:spPr bwMode="auto">
          <a:xfrm>
            <a:off x="2209800" y="2319338"/>
            <a:ext cx="4572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2</a:t>
            </a:r>
          </a:p>
        </p:txBody>
      </p:sp>
      <p:sp>
        <p:nvSpPr>
          <p:cNvPr id="799754" name="Text Box 2058"/>
          <p:cNvSpPr txBox="1">
            <a:spLocks noChangeArrowheads="1"/>
          </p:cNvSpPr>
          <p:nvPr/>
        </p:nvSpPr>
        <p:spPr bwMode="auto">
          <a:xfrm>
            <a:off x="2943225" y="471488"/>
            <a:ext cx="4572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1</a:t>
            </a:r>
          </a:p>
        </p:txBody>
      </p:sp>
      <p:sp>
        <p:nvSpPr>
          <p:cNvPr id="799755" name="Text Box 2059"/>
          <p:cNvSpPr txBox="1">
            <a:spLocks noChangeArrowheads="1"/>
          </p:cNvSpPr>
          <p:nvPr/>
        </p:nvSpPr>
        <p:spPr bwMode="auto">
          <a:xfrm>
            <a:off x="4329113" y="1966913"/>
            <a:ext cx="4572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3</a:t>
            </a:r>
          </a:p>
        </p:txBody>
      </p:sp>
      <p:sp>
        <p:nvSpPr>
          <p:cNvPr id="799756" name="Text Box 2060"/>
          <p:cNvSpPr txBox="1">
            <a:spLocks noChangeArrowheads="1"/>
          </p:cNvSpPr>
          <p:nvPr/>
        </p:nvSpPr>
        <p:spPr bwMode="auto">
          <a:xfrm>
            <a:off x="304800" y="5729288"/>
            <a:ext cx="8610600" cy="1014412"/>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4-stranded structure was easier to assemble.</a:t>
            </a:r>
          </a:p>
          <a:p>
            <a:pPr algn="ctr">
              <a:spcBef>
                <a:spcPct val="50000"/>
              </a:spcBef>
            </a:pPr>
            <a:endParaRPr lang="en-US"/>
          </a:p>
        </p:txBody>
      </p:sp>
      <p:sp>
        <p:nvSpPr>
          <p:cNvPr id="799757" name="Text Box 2061"/>
          <p:cNvSpPr txBox="1">
            <a:spLocks noChangeArrowheads="1"/>
          </p:cNvSpPr>
          <p:nvPr/>
        </p:nvSpPr>
        <p:spPr bwMode="auto">
          <a:xfrm>
            <a:off x="304800" y="5562600"/>
            <a:ext cx="8610600" cy="1196975"/>
          </a:xfrm>
          <a:prstGeom prst="rect">
            <a:avLst/>
          </a:prstGeom>
          <a:solidFill>
            <a:schemeClr val="bg1"/>
          </a:solidFill>
          <a:ln w="9525">
            <a:solidFill>
              <a:schemeClr val="tx1"/>
            </a:solidFill>
            <a:miter lim="800000"/>
            <a:headEnd/>
            <a:tailEnd/>
          </a:ln>
        </p:spPr>
        <p:txBody>
          <a:bodyPr>
            <a:spAutoFit/>
          </a:bodyPr>
          <a:lstStyle/>
          <a:p>
            <a:pPr>
              <a:spcBef>
                <a:spcPct val="50000"/>
              </a:spcBef>
            </a:pPr>
            <a:r>
              <a:rPr lang="en-US"/>
              <a:t>The perfect structure for Form IV circular DNA:  Denaturation brings 4 strands of DNA into close approximation, under conditions of high pH where base-pairing is ruled out. </a:t>
            </a:r>
          </a:p>
        </p:txBody>
      </p:sp>
    </p:spTree>
  </p:cSld>
  <p:clrMapOvr>
    <a:masterClrMapping/>
  </p:clrMapOvr>
  <p:transition advClick="0" advTm="9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99748"/>
                                        </p:tgtEl>
                                      </p:cBhvr>
                                    </p:cmd>
                                  </p:childTnLst>
                                </p:cTn>
                              </p:par>
                              <p:par>
                                <p:cTn id="7" presetID="2" presetClass="entr" presetSubtype="8" fill="hold" grpId="0" nodeType="withEffect">
                                  <p:stCondLst>
                                    <p:cond delay="56000"/>
                                  </p:stCondLst>
                                  <p:childTnLst>
                                    <p:set>
                                      <p:cBhvr>
                                        <p:cTn id="8" dur="1" fill="hold">
                                          <p:stCondLst>
                                            <p:cond delay="0"/>
                                          </p:stCondLst>
                                        </p:cTn>
                                        <p:tgtEl>
                                          <p:spTgt spid="799754"/>
                                        </p:tgtEl>
                                        <p:attrNameLst>
                                          <p:attrName>style.visibility</p:attrName>
                                        </p:attrNameLst>
                                      </p:cBhvr>
                                      <p:to>
                                        <p:strVal val="visible"/>
                                      </p:to>
                                    </p:set>
                                    <p:anim calcmode="lin" valueType="num">
                                      <p:cBhvr additive="base">
                                        <p:cTn id="9" dur="500" fill="hold"/>
                                        <p:tgtEl>
                                          <p:spTgt spid="799754"/>
                                        </p:tgtEl>
                                        <p:attrNameLst>
                                          <p:attrName>ppt_x</p:attrName>
                                        </p:attrNameLst>
                                      </p:cBhvr>
                                      <p:tavLst>
                                        <p:tav tm="0">
                                          <p:val>
                                            <p:strVal val="0-#ppt_w/2"/>
                                          </p:val>
                                        </p:tav>
                                        <p:tav tm="100000">
                                          <p:val>
                                            <p:strVal val="#ppt_x"/>
                                          </p:val>
                                        </p:tav>
                                      </p:tavLst>
                                    </p:anim>
                                    <p:anim calcmode="lin" valueType="num">
                                      <p:cBhvr additive="base">
                                        <p:cTn id="10" dur="500" fill="hold"/>
                                        <p:tgtEl>
                                          <p:spTgt spid="799754"/>
                                        </p:tgtEl>
                                        <p:attrNameLst>
                                          <p:attrName>ppt_y</p:attrName>
                                        </p:attrNameLst>
                                      </p:cBhvr>
                                      <p:tavLst>
                                        <p:tav tm="0">
                                          <p:val>
                                            <p:strVal val="#ppt_y"/>
                                          </p:val>
                                        </p:tav>
                                        <p:tav tm="100000">
                                          <p:val>
                                            <p:strVal val="#ppt_y"/>
                                          </p:val>
                                        </p:tav>
                                      </p:tavLst>
                                    </p:anim>
                                  </p:childTnLst>
                                </p:cTn>
                              </p:par>
                            </p:childTnLst>
                          </p:cTn>
                        </p:par>
                        <p:par>
                          <p:cTn id="11" fill="hold">
                            <p:stCondLst>
                              <p:cond delay="56500"/>
                            </p:stCondLst>
                            <p:childTnLst>
                              <p:par>
                                <p:cTn id="12" presetID="2" presetClass="entr" presetSubtype="8" fill="hold" grpId="0" nodeType="afterEffect">
                                  <p:stCondLst>
                                    <p:cond delay="0"/>
                                  </p:stCondLst>
                                  <p:childTnLst>
                                    <p:set>
                                      <p:cBhvr>
                                        <p:cTn id="13" dur="1" fill="hold">
                                          <p:stCondLst>
                                            <p:cond delay="0"/>
                                          </p:stCondLst>
                                        </p:cTn>
                                        <p:tgtEl>
                                          <p:spTgt spid="799753"/>
                                        </p:tgtEl>
                                        <p:attrNameLst>
                                          <p:attrName>style.visibility</p:attrName>
                                        </p:attrNameLst>
                                      </p:cBhvr>
                                      <p:to>
                                        <p:strVal val="visible"/>
                                      </p:to>
                                    </p:set>
                                    <p:anim calcmode="lin" valueType="num">
                                      <p:cBhvr additive="base">
                                        <p:cTn id="14" dur="500" fill="hold"/>
                                        <p:tgtEl>
                                          <p:spTgt spid="799753"/>
                                        </p:tgtEl>
                                        <p:attrNameLst>
                                          <p:attrName>ppt_x</p:attrName>
                                        </p:attrNameLst>
                                      </p:cBhvr>
                                      <p:tavLst>
                                        <p:tav tm="0">
                                          <p:val>
                                            <p:strVal val="0-#ppt_w/2"/>
                                          </p:val>
                                        </p:tav>
                                        <p:tav tm="100000">
                                          <p:val>
                                            <p:strVal val="#ppt_x"/>
                                          </p:val>
                                        </p:tav>
                                      </p:tavLst>
                                    </p:anim>
                                    <p:anim calcmode="lin" valueType="num">
                                      <p:cBhvr additive="base">
                                        <p:cTn id="15" dur="500" fill="hold"/>
                                        <p:tgtEl>
                                          <p:spTgt spid="799753"/>
                                        </p:tgtEl>
                                        <p:attrNameLst>
                                          <p:attrName>ppt_y</p:attrName>
                                        </p:attrNameLst>
                                      </p:cBhvr>
                                      <p:tavLst>
                                        <p:tav tm="0">
                                          <p:val>
                                            <p:strVal val="#ppt_y"/>
                                          </p:val>
                                        </p:tav>
                                        <p:tav tm="100000">
                                          <p:val>
                                            <p:strVal val="#ppt_y"/>
                                          </p:val>
                                        </p:tav>
                                      </p:tavLst>
                                    </p:anim>
                                  </p:childTnLst>
                                </p:cTn>
                              </p:par>
                            </p:childTnLst>
                          </p:cTn>
                        </p:par>
                        <p:par>
                          <p:cTn id="16" fill="hold">
                            <p:stCondLst>
                              <p:cond delay="57000"/>
                            </p:stCondLst>
                            <p:childTnLst>
                              <p:par>
                                <p:cTn id="17" presetID="2" presetClass="entr" presetSubtype="8" fill="hold" grpId="0" nodeType="afterEffect">
                                  <p:stCondLst>
                                    <p:cond delay="0"/>
                                  </p:stCondLst>
                                  <p:childTnLst>
                                    <p:set>
                                      <p:cBhvr>
                                        <p:cTn id="18" dur="1" fill="hold">
                                          <p:stCondLst>
                                            <p:cond delay="0"/>
                                          </p:stCondLst>
                                        </p:cTn>
                                        <p:tgtEl>
                                          <p:spTgt spid="799755"/>
                                        </p:tgtEl>
                                        <p:attrNameLst>
                                          <p:attrName>style.visibility</p:attrName>
                                        </p:attrNameLst>
                                      </p:cBhvr>
                                      <p:to>
                                        <p:strVal val="visible"/>
                                      </p:to>
                                    </p:set>
                                    <p:anim calcmode="lin" valueType="num">
                                      <p:cBhvr additive="base">
                                        <p:cTn id="19" dur="500" fill="hold"/>
                                        <p:tgtEl>
                                          <p:spTgt spid="799755"/>
                                        </p:tgtEl>
                                        <p:attrNameLst>
                                          <p:attrName>ppt_x</p:attrName>
                                        </p:attrNameLst>
                                      </p:cBhvr>
                                      <p:tavLst>
                                        <p:tav tm="0">
                                          <p:val>
                                            <p:strVal val="0-#ppt_w/2"/>
                                          </p:val>
                                        </p:tav>
                                        <p:tav tm="100000">
                                          <p:val>
                                            <p:strVal val="#ppt_x"/>
                                          </p:val>
                                        </p:tav>
                                      </p:tavLst>
                                    </p:anim>
                                    <p:anim calcmode="lin" valueType="num">
                                      <p:cBhvr additive="base">
                                        <p:cTn id="20" dur="500" fill="hold"/>
                                        <p:tgtEl>
                                          <p:spTgt spid="799755"/>
                                        </p:tgtEl>
                                        <p:attrNameLst>
                                          <p:attrName>ppt_y</p:attrName>
                                        </p:attrNameLst>
                                      </p:cBhvr>
                                      <p:tavLst>
                                        <p:tav tm="0">
                                          <p:val>
                                            <p:strVal val="#ppt_y"/>
                                          </p:val>
                                        </p:tav>
                                        <p:tav tm="100000">
                                          <p:val>
                                            <p:strVal val="#ppt_y"/>
                                          </p:val>
                                        </p:tav>
                                      </p:tavLst>
                                    </p:anim>
                                  </p:childTnLst>
                                </p:cTn>
                              </p:par>
                            </p:childTnLst>
                          </p:cTn>
                        </p:par>
                        <p:par>
                          <p:cTn id="21" fill="hold">
                            <p:stCondLst>
                              <p:cond delay="57500"/>
                            </p:stCondLst>
                            <p:childTnLst>
                              <p:par>
                                <p:cTn id="22" presetID="2" presetClass="entr" presetSubtype="8" fill="hold" grpId="0" nodeType="afterEffect">
                                  <p:stCondLst>
                                    <p:cond delay="4000"/>
                                  </p:stCondLst>
                                  <p:childTnLst>
                                    <p:set>
                                      <p:cBhvr>
                                        <p:cTn id="23" dur="1" fill="hold">
                                          <p:stCondLst>
                                            <p:cond delay="0"/>
                                          </p:stCondLst>
                                        </p:cTn>
                                        <p:tgtEl>
                                          <p:spTgt spid="799756"/>
                                        </p:tgtEl>
                                        <p:attrNameLst>
                                          <p:attrName>style.visibility</p:attrName>
                                        </p:attrNameLst>
                                      </p:cBhvr>
                                      <p:to>
                                        <p:strVal val="visible"/>
                                      </p:to>
                                    </p:set>
                                    <p:anim calcmode="lin" valueType="num">
                                      <p:cBhvr additive="base">
                                        <p:cTn id="24" dur="500" fill="hold"/>
                                        <p:tgtEl>
                                          <p:spTgt spid="799756"/>
                                        </p:tgtEl>
                                        <p:attrNameLst>
                                          <p:attrName>ppt_x</p:attrName>
                                        </p:attrNameLst>
                                      </p:cBhvr>
                                      <p:tavLst>
                                        <p:tav tm="0">
                                          <p:val>
                                            <p:strVal val="0-#ppt_w/2"/>
                                          </p:val>
                                        </p:tav>
                                        <p:tav tm="100000">
                                          <p:val>
                                            <p:strVal val="#ppt_x"/>
                                          </p:val>
                                        </p:tav>
                                      </p:tavLst>
                                    </p:anim>
                                    <p:anim calcmode="lin" valueType="num">
                                      <p:cBhvr additive="base">
                                        <p:cTn id="25" dur="500" fill="hold"/>
                                        <p:tgtEl>
                                          <p:spTgt spid="799756"/>
                                        </p:tgtEl>
                                        <p:attrNameLst>
                                          <p:attrName>ppt_y</p:attrName>
                                        </p:attrNameLst>
                                      </p:cBhvr>
                                      <p:tavLst>
                                        <p:tav tm="0">
                                          <p:val>
                                            <p:strVal val="#ppt_y"/>
                                          </p:val>
                                        </p:tav>
                                        <p:tav tm="100000">
                                          <p:val>
                                            <p:strVal val="#ppt_y"/>
                                          </p:val>
                                        </p:tav>
                                      </p:tavLst>
                                    </p:anim>
                                  </p:childTnLst>
                                </p:cTn>
                              </p:par>
                            </p:childTnLst>
                          </p:cTn>
                        </p:par>
                        <p:par>
                          <p:cTn id="26" fill="hold">
                            <p:stCondLst>
                              <p:cond delay="62000"/>
                            </p:stCondLst>
                            <p:childTnLst>
                              <p:par>
                                <p:cTn id="27" presetID="2" presetClass="entr" presetSubtype="8" fill="hold" grpId="0" nodeType="afterEffect">
                                  <p:stCondLst>
                                    <p:cond delay="15000"/>
                                  </p:stCondLst>
                                  <p:childTnLst>
                                    <p:set>
                                      <p:cBhvr>
                                        <p:cTn id="28" dur="1" fill="hold">
                                          <p:stCondLst>
                                            <p:cond delay="0"/>
                                          </p:stCondLst>
                                        </p:cTn>
                                        <p:tgtEl>
                                          <p:spTgt spid="799757"/>
                                        </p:tgtEl>
                                        <p:attrNameLst>
                                          <p:attrName>style.visibility</p:attrName>
                                        </p:attrNameLst>
                                      </p:cBhvr>
                                      <p:to>
                                        <p:strVal val="visible"/>
                                      </p:to>
                                    </p:set>
                                    <p:anim calcmode="lin" valueType="num">
                                      <p:cBhvr additive="base">
                                        <p:cTn id="29" dur="500" fill="hold"/>
                                        <p:tgtEl>
                                          <p:spTgt spid="799757"/>
                                        </p:tgtEl>
                                        <p:attrNameLst>
                                          <p:attrName>ppt_x</p:attrName>
                                        </p:attrNameLst>
                                      </p:cBhvr>
                                      <p:tavLst>
                                        <p:tav tm="0">
                                          <p:val>
                                            <p:strVal val="0-#ppt_w/2"/>
                                          </p:val>
                                        </p:tav>
                                        <p:tav tm="100000">
                                          <p:val>
                                            <p:strVal val="#ppt_x"/>
                                          </p:val>
                                        </p:tav>
                                      </p:tavLst>
                                    </p:anim>
                                    <p:anim calcmode="lin" valueType="num">
                                      <p:cBhvr additive="base">
                                        <p:cTn id="30" dur="500" fill="hold"/>
                                        <p:tgtEl>
                                          <p:spTgt spid="7997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31" fill="hold" display="0">
                  <p:stCondLst>
                    <p:cond delay="indefinite"/>
                  </p:stCondLst>
                  <p:endCondLst>
                    <p:cond evt="onPrev" delay="0">
                      <p:tgtEl>
                        <p:sldTgt/>
                      </p:tgtEl>
                    </p:cond>
                    <p:cond evt="onStopAudio" delay="0">
                      <p:tgtEl>
                        <p:sldTgt/>
                      </p:tgtEl>
                    </p:cond>
                  </p:endCondLst>
                </p:cTn>
                <p:tgtEl>
                  <p:spTgt spid="799748"/>
                </p:tgtEl>
              </p:cMediaNode>
            </p:audio>
          </p:childTnLst>
        </p:cTn>
      </p:par>
    </p:tnLst>
    <p:bldLst>
      <p:bldP spid="799753" grpId="0" autoUpdateAnimBg="0"/>
      <p:bldP spid="799754" grpId="0" autoUpdateAnimBg="0"/>
      <p:bldP spid="799755" grpId="0" autoUpdateAnimBg="0"/>
      <p:bldP spid="799756" grpId="0" animBg="1" autoUpdateAnimBg="0"/>
      <p:bldP spid="799757" grpId="0" animBg="1" autoUpdateAnimBg="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2050" descr="C:\Program Files\Amira-3.1.1\data\nucleosome files\AAA FINAL STRUCTURE\Animations_notahelix\Picture Files\loren_day.jpg"/>
          <p:cNvPicPr>
            <a:picLocks noChangeAspect="1" noChangeArrowheads="1"/>
          </p:cNvPicPr>
          <p:nvPr/>
        </p:nvPicPr>
        <p:blipFill>
          <a:blip r:embed="rId5" cstate="print"/>
          <a:srcRect/>
          <a:stretch>
            <a:fillRect/>
          </a:stretch>
        </p:blipFill>
        <p:spPr bwMode="auto">
          <a:xfrm>
            <a:off x="1803400" y="155575"/>
            <a:ext cx="5535613" cy="2587625"/>
          </a:xfrm>
          <a:prstGeom prst="rect">
            <a:avLst/>
          </a:prstGeom>
          <a:noFill/>
          <a:ln w="9525">
            <a:noFill/>
            <a:miter lim="800000"/>
            <a:headEnd/>
            <a:tailEnd/>
          </a:ln>
        </p:spPr>
      </p:pic>
      <p:sp>
        <p:nvSpPr>
          <p:cNvPr id="260099" name="Text Box 2051"/>
          <p:cNvSpPr txBox="1">
            <a:spLocks noChangeArrowheads="1"/>
          </p:cNvSpPr>
          <p:nvPr/>
        </p:nvSpPr>
        <p:spPr bwMode="auto">
          <a:xfrm>
            <a:off x="228600" y="2940050"/>
            <a:ext cx="8686800" cy="641350"/>
          </a:xfrm>
          <a:prstGeom prst="rect">
            <a:avLst/>
          </a:prstGeom>
          <a:noFill/>
          <a:ln w="9525">
            <a:noFill/>
            <a:miter lim="800000"/>
            <a:headEnd/>
            <a:tailEnd/>
          </a:ln>
        </p:spPr>
        <p:txBody>
          <a:bodyPr>
            <a:spAutoFit/>
          </a:bodyPr>
          <a:lstStyle/>
          <a:p>
            <a:pPr>
              <a:spcBef>
                <a:spcPct val="50000"/>
              </a:spcBef>
            </a:pPr>
            <a:r>
              <a:rPr lang="en-US" sz="1800"/>
              <a:t>1.  Liu DJ &amp; Day LA.  Pf1 virus structure:  Helical coat protein and DNA with paraxial phosphates.  Science 265:671-674, 1994.  </a:t>
            </a:r>
          </a:p>
        </p:txBody>
      </p:sp>
      <p:sp>
        <p:nvSpPr>
          <p:cNvPr id="260100" name="Text Box 2052"/>
          <p:cNvSpPr txBox="1">
            <a:spLocks noChangeArrowheads="1"/>
          </p:cNvSpPr>
          <p:nvPr/>
        </p:nvSpPr>
        <p:spPr bwMode="auto">
          <a:xfrm>
            <a:off x="228600" y="3702050"/>
            <a:ext cx="8686800" cy="641350"/>
          </a:xfrm>
          <a:prstGeom prst="rect">
            <a:avLst/>
          </a:prstGeom>
          <a:noFill/>
          <a:ln w="9525">
            <a:noFill/>
            <a:miter lim="800000"/>
            <a:headEnd/>
            <a:tailEnd/>
          </a:ln>
        </p:spPr>
        <p:txBody>
          <a:bodyPr>
            <a:spAutoFit/>
          </a:bodyPr>
          <a:lstStyle/>
          <a:p>
            <a:pPr>
              <a:spcBef>
                <a:spcPct val="50000"/>
              </a:spcBef>
            </a:pPr>
            <a:r>
              <a:rPr lang="en-US" sz="1800"/>
              <a:t>2.  Day LA, Wiseman RL &amp; Marzec CJ.  Structure models for DNA in filamentous viruses with phosphates near the center.  Nucleic Acids Res, 7:1393-1403, 1979.</a:t>
            </a:r>
          </a:p>
        </p:txBody>
      </p:sp>
      <p:sp>
        <p:nvSpPr>
          <p:cNvPr id="260101" name="Text Box 2053"/>
          <p:cNvSpPr txBox="1">
            <a:spLocks noChangeArrowheads="1"/>
          </p:cNvSpPr>
          <p:nvPr/>
        </p:nvSpPr>
        <p:spPr bwMode="auto">
          <a:xfrm>
            <a:off x="228600" y="4953000"/>
            <a:ext cx="8686800" cy="1554163"/>
          </a:xfrm>
          <a:prstGeom prst="rect">
            <a:avLst/>
          </a:prstGeom>
          <a:noFill/>
          <a:ln w="9525">
            <a:noFill/>
            <a:miter lim="800000"/>
            <a:headEnd/>
            <a:tailEnd/>
          </a:ln>
        </p:spPr>
        <p:txBody>
          <a:bodyPr>
            <a:spAutoFit/>
          </a:bodyPr>
          <a:lstStyle/>
          <a:p>
            <a:pPr algn="ctr">
              <a:spcBef>
                <a:spcPct val="50000"/>
              </a:spcBef>
            </a:pPr>
            <a:r>
              <a:rPr lang="en-US" sz="3200"/>
              <a:t>Two papers by Loren Day describing viruses whose DNA consists of a helical duplex with the phosphate groups in the center.</a:t>
            </a:r>
          </a:p>
        </p:txBody>
      </p:sp>
      <p:sp>
        <p:nvSpPr>
          <p:cNvPr id="260102" name="Text Box 2054"/>
          <p:cNvSpPr txBox="1">
            <a:spLocks noChangeArrowheads="1"/>
          </p:cNvSpPr>
          <p:nvPr/>
        </p:nvSpPr>
        <p:spPr bwMode="auto">
          <a:xfrm>
            <a:off x="7620000" y="1066800"/>
            <a:ext cx="1066800" cy="825500"/>
          </a:xfrm>
          <a:prstGeom prst="rect">
            <a:avLst/>
          </a:prstGeom>
          <a:noFill/>
          <a:ln w="9525">
            <a:noFill/>
            <a:miter lim="800000"/>
            <a:headEnd/>
            <a:tailEnd/>
          </a:ln>
        </p:spPr>
        <p:txBody>
          <a:bodyPr>
            <a:spAutoFit/>
          </a:bodyPr>
          <a:lstStyle/>
          <a:p>
            <a:pPr>
              <a:spcBef>
                <a:spcPct val="50000"/>
              </a:spcBef>
            </a:pPr>
            <a:r>
              <a:rPr lang="en-US" sz="1600"/>
              <a:t>(PDB accession #1PFI)</a:t>
            </a:r>
          </a:p>
        </p:txBody>
      </p:sp>
      <p:pic>
        <p:nvPicPr>
          <p:cNvPr id="800775" name="slide_25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60104" name="Text Box 205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47" fill="hold"/>
                                        <p:tgtEl>
                                          <p:spTgt spid="8007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800775"/>
                </p:tgtEl>
              </p:cMediaNode>
            </p:audio>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2" name="Picture 2" descr="C:\Program Files\Amira-3.1.1\data\nucleosome files\AAA FINAL STRUCTURE\Animations_notahelix\Picture Files\form_iv_top_view.jpg"/>
          <p:cNvPicPr>
            <a:picLocks noChangeAspect="1" noChangeArrowheads="1"/>
          </p:cNvPicPr>
          <p:nvPr/>
        </p:nvPicPr>
        <p:blipFill>
          <a:blip r:embed="rId5" cstate="print"/>
          <a:srcRect/>
          <a:stretch>
            <a:fillRect/>
          </a:stretch>
        </p:blipFill>
        <p:spPr bwMode="auto">
          <a:xfrm>
            <a:off x="381000" y="1447800"/>
            <a:ext cx="2963863" cy="3138488"/>
          </a:xfrm>
          <a:prstGeom prst="rect">
            <a:avLst/>
          </a:prstGeom>
          <a:noFill/>
          <a:ln w="9525">
            <a:noFill/>
            <a:miter lim="800000"/>
            <a:headEnd/>
            <a:tailEnd/>
          </a:ln>
        </p:spPr>
      </p:pic>
      <p:pic>
        <p:nvPicPr>
          <p:cNvPr id="261123" name="Picture 3" descr="C:\Program Files\Amira-3.1.1\data\nucleosome files\AAA FINAL STRUCTURE\Animations_notahelix\Picture Files\form_iv_xz.jpg"/>
          <p:cNvPicPr>
            <a:picLocks noChangeAspect="1" noChangeArrowheads="1"/>
          </p:cNvPicPr>
          <p:nvPr/>
        </p:nvPicPr>
        <p:blipFill>
          <a:blip r:embed="rId6" cstate="print"/>
          <a:srcRect/>
          <a:stretch>
            <a:fillRect/>
          </a:stretch>
        </p:blipFill>
        <p:spPr bwMode="auto">
          <a:xfrm>
            <a:off x="2895600" y="1447800"/>
            <a:ext cx="2963863" cy="3138488"/>
          </a:xfrm>
          <a:prstGeom prst="rect">
            <a:avLst/>
          </a:prstGeom>
          <a:noFill/>
          <a:ln w="9525">
            <a:noFill/>
            <a:miter lim="800000"/>
            <a:headEnd/>
            <a:tailEnd/>
          </a:ln>
        </p:spPr>
      </p:pic>
      <p:pic>
        <p:nvPicPr>
          <p:cNvPr id="261124" name="Picture 4" descr="C:\Program Files\Amira-3.1.1\data\nucleosome files\AAA FINAL STRUCTURE\Animations_notahelix\Picture Files\form_iv-zy.jpg"/>
          <p:cNvPicPr>
            <a:picLocks noChangeAspect="1" noChangeArrowheads="1"/>
          </p:cNvPicPr>
          <p:nvPr/>
        </p:nvPicPr>
        <p:blipFill>
          <a:blip r:embed="rId7" cstate="print"/>
          <a:srcRect/>
          <a:stretch>
            <a:fillRect/>
          </a:stretch>
        </p:blipFill>
        <p:spPr bwMode="auto">
          <a:xfrm>
            <a:off x="5486400" y="1447800"/>
            <a:ext cx="2963863" cy="3138488"/>
          </a:xfrm>
          <a:prstGeom prst="rect">
            <a:avLst/>
          </a:prstGeom>
          <a:noFill/>
          <a:ln w="9525">
            <a:noFill/>
            <a:miter lim="800000"/>
            <a:headEnd/>
            <a:tailEnd/>
          </a:ln>
        </p:spPr>
      </p:pic>
      <p:sp>
        <p:nvSpPr>
          <p:cNvPr id="261125" name="Text Box 5"/>
          <p:cNvSpPr txBox="1">
            <a:spLocks noChangeArrowheads="1"/>
          </p:cNvSpPr>
          <p:nvPr/>
        </p:nvSpPr>
        <p:spPr bwMode="auto">
          <a:xfrm>
            <a:off x="381000" y="5181600"/>
            <a:ext cx="8305800" cy="457200"/>
          </a:xfrm>
          <a:prstGeom prst="rect">
            <a:avLst/>
          </a:prstGeom>
          <a:noFill/>
          <a:ln w="9525">
            <a:noFill/>
            <a:miter lim="800000"/>
            <a:headEnd/>
            <a:tailEnd/>
          </a:ln>
        </p:spPr>
        <p:txBody>
          <a:bodyPr>
            <a:spAutoFit/>
          </a:bodyPr>
          <a:lstStyle/>
          <a:p>
            <a:pPr algn="ctr">
              <a:spcBef>
                <a:spcPct val="50000"/>
              </a:spcBef>
            </a:pPr>
            <a:r>
              <a:rPr lang="en-US"/>
              <a:t>Form IV – Three views</a:t>
            </a:r>
          </a:p>
        </p:txBody>
      </p:sp>
      <p:pic>
        <p:nvPicPr>
          <p:cNvPr id="498694" name="slide_25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261127"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65" fill="hold"/>
                                        <p:tgtEl>
                                          <p:spTgt spid="4986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498694"/>
                </p:tgtEl>
              </p:cMediaNode>
            </p:audio>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714" name="form_iv.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498725" y="533400"/>
            <a:ext cx="4144963" cy="4389438"/>
          </a:xfrm>
          <a:prstGeom prst="rect">
            <a:avLst/>
          </a:prstGeom>
          <a:noFill/>
          <a:ln w="9525">
            <a:solidFill>
              <a:schemeClr val="tx1"/>
            </a:solidFill>
            <a:miter lim="800000"/>
            <a:headEnd/>
            <a:tailEnd/>
          </a:ln>
        </p:spPr>
      </p:pic>
      <p:sp>
        <p:nvSpPr>
          <p:cNvPr id="262147" name="Text Box 3"/>
          <p:cNvSpPr txBox="1">
            <a:spLocks noChangeArrowheads="1"/>
          </p:cNvSpPr>
          <p:nvPr/>
        </p:nvSpPr>
        <p:spPr bwMode="auto">
          <a:xfrm>
            <a:off x="609600" y="5410200"/>
            <a:ext cx="8001000" cy="830263"/>
          </a:xfrm>
          <a:prstGeom prst="rect">
            <a:avLst/>
          </a:prstGeom>
          <a:noFill/>
          <a:ln w="9525">
            <a:noFill/>
            <a:miter lim="800000"/>
            <a:headEnd/>
            <a:tailEnd/>
          </a:ln>
        </p:spPr>
        <p:txBody>
          <a:bodyPr>
            <a:spAutoFit/>
          </a:bodyPr>
          <a:lstStyle/>
          <a:p>
            <a:pPr algn="ctr">
              <a:spcBef>
                <a:spcPct val="50000"/>
              </a:spcBef>
            </a:pPr>
            <a:r>
              <a:rPr lang="en-US"/>
              <a:t>Movie showing 4 strands of DNA with phosphate groups spaced to allow 3 Å salt bridges.</a:t>
            </a:r>
          </a:p>
        </p:txBody>
      </p:sp>
      <p:pic>
        <p:nvPicPr>
          <p:cNvPr id="499716" name="slide_255.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0" y="6553200"/>
            <a:ext cx="304800" cy="304800"/>
          </a:xfrm>
          <a:prstGeom prst="rect">
            <a:avLst/>
          </a:prstGeom>
          <a:noFill/>
          <a:ln w="9525">
            <a:noFill/>
            <a:miter lim="800000"/>
            <a:headEnd/>
            <a:tailEnd/>
          </a:ln>
        </p:spPr>
      </p:pic>
      <p:sp>
        <p:nvSpPr>
          <p:cNvPr id="262149" name="Text Box 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99714"/>
                                        </p:tgtEl>
                                      </p:cBhvr>
                                    </p:cmd>
                                  </p:childTnLst>
                                </p:cTn>
                              </p:par>
                            </p:childTnLst>
                          </p:cTn>
                        </p:par>
                        <p:par>
                          <p:cTn id="7" fill="hold">
                            <p:stCondLst>
                              <p:cond delay="1"/>
                            </p:stCondLst>
                            <p:childTnLst>
                              <p:par>
                                <p:cTn id="8" presetID="1" presetClass="mediacall" presetSubtype="0" fill="hold" nodeType="afterEffect">
                                  <p:stCondLst>
                                    <p:cond delay="0"/>
                                  </p:stCondLst>
                                  <p:childTnLst>
                                    <p:cmd type="call" cmd="playFrom(0.0)">
                                      <p:cBhvr>
                                        <p:cTn id="9" dur="40208" fill="hold"/>
                                        <p:tgtEl>
                                          <p:spTgt spid="4997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499714"/>
                </p:tgtEl>
              </p:cMediaNode>
            </p:video>
            <p:seq concurrent="1" nextAc="seek">
              <p:cTn id="11" restart="whenNotActive" fill="hold" evtFilter="cancelBubble" nodeType="interactiveSeq">
                <p:stCondLst>
                  <p:cond evt="onClick" delay="0">
                    <p:tgtEl>
                      <p:spTgt spid="49971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99714"/>
                                        </p:tgtEl>
                                      </p:cBhvr>
                                    </p:cmd>
                                  </p:childTnLst>
                                </p:cTn>
                              </p:par>
                            </p:childTnLst>
                          </p:cTn>
                        </p:par>
                      </p:childTnLst>
                    </p:cTn>
                  </p:par>
                </p:childTnLst>
              </p:cTn>
              <p:nextCondLst>
                <p:cond evt="onClick" delay="0">
                  <p:tgtEl>
                    <p:spTgt spid="499714"/>
                  </p:tgtEl>
                </p:cond>
              </p:nextCondLst>
            </p:seq>
            <p:audio>
              <p:cMediaNode vol="84146">
                <p:cTn id="16" fill="hold" display="0">
                  <p:stCondLst>
                    <p:cond delay="indefinite"/>
                  </p:stCondLst>
                  <p:endCondLst>
                    <p:cond evt="onPrev" delay="0">
                      <p:tgtEl>
                        <p:sldTgt/>
                      </p:tgtEl>
                    </p:cond>
                    <p:cond evt="onStopAudio" delay="0">
                      <p:tgtEl>
                        <p:sldTgt/>
                      </p:tgtEl>
                    </p:cond>
                  </p:endCondLst>
                </p:cTn>
                <p:tgtEl>
                  <p:spTgt spid="499716"/>
                </p:tgtEl>
              </p:cMediaNode>
            </p:audio>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893" name="slide_25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263171"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263172" name="Narration"/>
          <p:cNvSpPr txBox="1">
            <a:spLocks noChangeArrowheads="1"/>
          </p:cNvSpPr>
          <p:nvPr/>
        </p:nvSpPr>
        <p:spPr bwMode="auto">
          <a:xfrm>
            <a:off x="152400" y="990600"/>
            <a:ext cx="8839200" cy="4789488"/>
          </a:xfrm>
          <a:prstGeom prst="rect">
            <a:avLst/>
          </a:prstGeom>
          <a:noFill/>
          <a:ln w="9525">
            <a:noFill/>
            <a:miter lim="800000"/>
            <a:headEnd/>
            <a:tailEnd/>
          </a:ln>
        </p:spPr>
        <p:txBody>
          <a:bodyPr>
            <a:spAutoFit/>
          </a:bodyPr>
          <a:lstStyle/>
          <a:p>
            <a:pPr>
              <a:spcBef>
                <a:spcPct val="50000"/>
              </a:spcBef>
            </a:pPr>
            <a:r>
              <a:rPr lang="en-US" sz="2800">
                <a:solidFill>
                  <a:schemeClr val="tx2"/>
                </a:solidFill>
              </a:rPr>
              <a:t>This completes our review of the alkaline titration curve for Form I native circular DNA.</a:t>
            </a:r>
            <a:br>
              <a:rPr lang="en-US" sz="2800">
                <a:solidFill>
                  <a:schemeClr val="tx2"/>
                </a:solidFill>
              </a:rPr>
            </a:br>
            <a:br>
              <a:rPr lang="en-US" sz="2800">
                <a:solidFill>
                  <a:schemeClr val="tx2"/>
                </a:solidFill>
              </a:rPr>
            </a:br>
            <a:r>
              <a:rPr lang="en-US" sz="2800">
                <a:solidFill>
                  <a:schemeClr val="tx2"/>
                </a:solidFill>
              </a:rPr>
              <a:t>We have shown that these data can be very satisfactorily accounted for by the TN theory, which states that the strands of circular DNA have no topological linkage.</a:t>
            </a:r>
            <a:br>
              <a:rPr lang="en-US" sz="2800">
                <a:solidFill>
                  <a:schemeClr val="tx2"/>
                </a:solidFill>
              </a:rPr>
            </a:br>
            <a:br>
              <a:rPr lang="en-US" sz="2800">
                <a:solidFill>
                  <a:schemeClr val="tx2"/>
                </a:solidFill>
              </a:rPr>
            </a:br>
            <a:r>
              <a:rPr lang="en-US" sz="2800">
                <a:solidFill>
                  <a:schemeClr val="tx2"/>
                </a:solidFill>
              </a:rPr>
              <a:t>But, even though the TN theory makes sense, and is consistent with what we know about circular DNA, that doesn't make it true.  What evidence is there that this structure exists in the real world?</a:t>
            </a:r>
          </a:p>
        </p:txBody>
      </p:sp>
      <p:sp>
        <p:nvSpPr>
          <p:cNvPr id="421896" name="Para2 highlight"/>
          <p:cNvSpPr txBox="1">
            <a:spLocks noChangeArrowheads="1"/>
          </p:cNvSpPr>
          <p:nvPr/>
        </p:nvSpPr>
        <p:spPr bwMode="auto">
          <a:xfrm>
            <a:off x="138113" y="2284413"/>
            <a:ext cx="8839200" cy="1373187"/>
          </a:xfrm>
          <a:prstGeom prst="rect">
            <a:avLst/>
          </a:prstGeom>
          <a:noFill/>
          <a:ln w="9525">
            <a:noFill/>
            <a:miter lim="800000"/>
            <a:headEnd/>
            <a:tailEnd/>
          </a:ln>
        </p:spPr>
        <p:txBody>
          <a:bodyPr>
            <a:spAutoFit/>
          </a:bodyPr>
          <a:lstStyle/>
          <a:p>
            <a:pPr>
              <a:spcBef>
                <a:spcPct val="50000"/>
              </a:spcBef>
            </a:pPr>
            <a:r>
              <a:rPr lang="en-US" sz="2800">
                <a:solidFill>
                  <a:srgbClr val="FF00FF"/>
                </a:solidFill>
              </a:rPr>
              <a:t>We have shown that these data can be very satisfactorily accounted for by the TN theory, which states that the strands of circular DNA have no topological linkage.</a:t>
            </a:r>
          </a:p>
        </p:txBody>
      </p:sp>
      <p:sp>
        <p:nvSpPr>
          <p:cNvPr id="421897" name="Para3 highlight"/>
          <p:cNvSpPr txBox="1">
            <a:spLocks noChangeArrowheads="1"/>
          </p:cNvSpPr>
          <p:nvPr/>
        </p:nvSpPr>
        <p:spPr bwMode="auto">
          <a:xfrm>
            <a:off x="138113" y="3962400"/>
            <a:ext cx="8839200" cy="1800225"/>
          </a:xfrm>
          <a:prstGeom prst="rect">
            <a:avLst/>
          </a:prstGeom>
          <a:noFill/>
          <a:ln w="9525">
            <a:noFill/>
            <a:miter lim="800000"/>
            <a:headEnd/>
            <a:tailEnd/>
          </a:ln>
        </p:spPr>
        <p:txBody>
          <a:bodyPr>
            <a:spAutoFit/>
          </a:bodyPr>
          <a:lstStyle/>
          <a:p>
            <a:pPr>
              <a:spcBef>
                <a:spcPct val="50000"/>
              </a:spcBef>
            </a:pPr>
            <a:r>
              <a:rPr lang="en-US" sz="2800">
                <a:solidFill>
                  <a:srgbClr val="FF00FF"/>
                </a:solidFill>
              </a:rPr>
              <a:t>But, even though the TN theory makes sense, and is consistent with what we know about circular DNA, that doesn't make it true.  What evidence is there that this structure exists in the real world?</a:t>
            </a:r>
          </a:p>
        </p:txBody>
      </p:sp>
    </p:spTree>
  </p:cSld>
  <p:clrMapOvr>
    <a:overrideClrMapping bg1="lt1" tx1="dk1" bg2="lt2" tx2="dk2" accent1="accent1" accent2="accent2" accent3="accent3" accent4="accent4" accent5="accent5" accent6="accent6" hlink="hlink" folHlink="folHlink"/>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1893"/>
                                        </p:tgtEl>
                                      </p:cBhvr>
                                    </p:cmd>
                                  </p:childTnLst>
                                </p:cTn>
                              </p:par>
                              <p:par>
                                <p:cTn id="7" presetID="9" presetClass="entr" presetSubtype="0" fill="hold" grpId="0" nodeType="withEffect">
                                  <p:stCondLst>
                                    <p:cond delay="7000"/>
                                  </p:stCondLst>
                                  <p:childTnLst>
                                    <p:set>
                                      <p:cBhvr>
                                        <p:cTn id="8" dur="1" fill="hold">
                                          <p:stCondLst>
                                            <p:cond delay="0"/>
                                          </p:stCondLst>
                                        </p:cTn>
                                        <p:tgtEl>
                                          <p:spTgt spid="421896"/>
                                        </p:tgtEl>
                                        <p:attrNameLst>
                                          <p:attrName>style.visibility</p:attrName>
                                        </p:attrNameLst>
                                      </p:cBhvr>
                                      <p:to>
                                        <p:strVal val="visible"/>
                                      </p:to>
                                    </p:set>
                                    <p:animEffect transition="in" filter="dissolve">
                                      <p:cBhvr>
                                        <p:cTn id="9" dur="500"/>
                                        <p:tgtEl>
                                          <p:spTgt spid="421896"/>
                                        </p:tgtEl>
                                      </p:cBhvr>
                                    </p:animEffect>
                                  </p:childTnLst>
                                </p:cTn>
                              </p:par>
                              <p:par>
                                <p:cTn id="10" presetID="9" presetClass="entr" presetSubtype="0" fill="hold" grpId="0" nodeType="withEffect">
                                  <p:stCondLst>
                                    <p:cond delay="18000"/>
                                  </p:stCondLst>
                                  <p:childTnLst>
                                    <p:set>
                                      <p:cBhvr>
                                        <p:cTn id="11" dur="1" fill="hold">
                                          <p:stCondLst>
                                            <p:cond delay="0"/>
                                          </p:stCondLst>
                                        </p:cTn>
                                        <p:tgtEl>
                                          <p:spTgt spid="421897"/>
                                        </p:tgtEl>
                                        <p:attrNameLst>
                                          <p:attrName>style.visibility</p:attrName>
                                        </p:attrNameLst>
                                      </p:cBhvr>
                                      <p:to>
                                        <p:strVal val="visible"/>
                                      </p:to>
                                    </p:set>
                                    <p:animEffect transition="in" filter="dissolve">
                                      <p:cBhvr>
                                        <p:cTn id="12" dur="500"/>
                                        <p:tgtEl>
                                          <p:spTgt spid="4218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1707">
                <p:cTn id="13" fill="hold" display="0">
                  <p:stCondLst>
                    <p:cond delay="indefinite"/>
                  </p:stCondLst>
                  <p:endCondLst>
                    <p:cond evt="onPrev" delay="0">
                      <p:tgtEl>
                        <p:sldTgt/>
                      </p:tgtEl>
                    </p:cond>
                    <p:cond evt="onStopAudio" delay="0">
                      <p:tgtEl>
                        <p:sldTgt/>
                      </p:tgtEl>
                    </p:cond>
                  </p:endCondLst>
                </p:cTn>
                <p:tgtEl>
                  <p:spTgt spid="421893"/>
                </p:tgtEl>
              </p:cMediaNode>
            </p:audio>
          </p:childTnLst>
        </p:cTn>
      </p:par>
    </p:tnLst>
    <p:bldLst>
      <p:bldP spid="421896" grpId="0" autoUpdateAnimBg="0"/>
      <p:bldP spid="421897" grpId="0" autoUpdateAnimBg="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3"/>
          <p:cNvSpPr>
            <a:spLocks noChangeArrowheads="1"/>
          </p:cNvSpPr>
          <p:nvPr/>
        </p:nvSpPr>
        <p:spPr bwMode="auto">
          <a:xfrm>
            <a:off x="990600" y="2895600"/>
            <a:ext cx="7772400" cy="1143000"/>
          </a:xfrm>
          <a:prstGeom prst="rect">
            <a:avLst/>
          </a:prstGeom>
          <a:noFill/>
          <a:ln w="9525">
            <a:noFill/>
            <a:miter lim="800000"/>
            <a:headEnd/>
            <a:tailEnd/>
          </a:ln>
        </p:spPr>
        <p:txBody>
          <a:bodyPr anchor="ctr"/>
          <a:lstStyle/>
          <a:p>
            <a:r>
              <a:rPr lang="en-US" sz="2800" b="1">
                <a:solidFill>
                  <a:schemeClr val="tx2"/>
                </a:solidFill>
              </a:rPr>
              <a:t>1.  FOR THE WATSON-CRICK STRUCTURE</a:t>
            </a:r>
            <a:br>
              <a:rPr lang="en-US" sz="2800" b="1">
                <a:solidFill>
                  <a:schemeClr val="tx2"/>
                </a:solidFill>
              </a:rPr>
            </a:br>
            <a:br>
              <a:rPr lang="en-US" sz="2800" b="1">
                <a:solidFill>
                  <a:schemeClr val="tx2"/>
                </a:solidFill>
              </a:rPr>
            </a:br>
            <a:r>
              <a:rPr lang="en-US" sz="2800" b="1">
                <a:solidFill>
                  <a:schemeClr val="tx2"/>
                </a:solidFill>
              </a:rPr>
              <a:t>2.  FOR THE TN STRUCTURE</a:t>
            </a:r>
          </a:p>
        </p:txBody>
      </p:sp>
      <p:sp>
        <p:nvSpPr>
          <p:cNvPr id="264195" name="Rectangle 5"/>
          <p:cNvSpPr>
            <a:spLocks noGrp="1" noChangeArrowheads="1"/>
          </p:cNvSpPr>
          <p:nvPr>
            <p:ph type="title"/>
          </p:nvPr>
        </p:nvSpPr>
        <p:spPr>
          <a:xfrm>
            <a:off x="685800" y="1447800"/>
            <a:ext cx="7772400" cy="1143000"/>
          </a:xfrm>
        </p:spPr>
        <p:txBody>
          <a:bodyPr/>
          <a:lstStyle/>
          <a:p>
            <a:pPr eaLnBrk="1" hangingPunct="1"/>
            <a:r>
              <a:rPr lang="en-US" sz="2800" b="1"/>
              <a:t>EXPERIMENTAL EVIDENCE:</a:t>
            </a:r>
          </a:p>
        </p:txBody>
      </p:sp>
      <p:sp>
        <p:nvSpPr>
          <p:cNvPr id="264196"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6000"/>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1026" descr="C:\Program Files\Amira-3.1.1\data\nucleosome files\AAA FINAL STRUCTURE\Animations_notahelix\Picture Files\Mt_Everest5_hi-res.jpg"/>
          <p:cNvPicPr>
            <a:picLocks noChangeAspect="1" noChangeArrowheads="1"/>
          </p:cNvPicPr>
          <p:nvPr/>
        </p:nvPicPr>
        <p:blipFill>
          <a:blip r:embed="rId5" cstate="print"/>
          <a:srcRect/>
          <a:stretch>
            <a:fillRect/>
          </a:stretch>
        </p:blipFill>
        <p:spPr bwMode="auto">
          <a:xfrm>
            <a:off x="2019300" y="1600200"/>
            <a:ext cx="5105400" cy="3657600"/>
          </a:xfrm>
          <a:prstGeom prst="rect">
            <a:avLst/>
          </a:prstGeom>
          <a:noFill/>
          <a:ln w="9525">
            <a:noFill/>
            <a:miter lim="800000"/>
            <a:headEnd/>
            <a:tailEnd/>
          </a:ln>
        </p:spPr>
      </p:pic>
      <p:sp>
        <p:nvSpPr>
          <p:cNvPr id="265219" name="Rectangle 1028"/>
          <p:cNvSpPr>
            <a:spLocks noChangeArrowheads="1"/>
          </p:cNvSpPr>
          <p:nvPr/>
        </p:nvSpPr>
        <p:spPr bwMode="auto">
          <a:xfrm>
            <a:off x="685800" y="1447800"/>
            <a:ext cx="7772400" cy="1143000"/>
          </a:xfrm>
          <a:prstGeom prst="rect">
            <a:avLst/>
          </a:prstGeom>
          <a:noFill/>
          <a:ln w="9525">
            <a:noFill/>
            <a:miter lim="800000"/>
            <a:headEnd/>
            <a:tailEnd/>
          </a:ln>
        </p:spPr>
        <p:txBody>
          <a:bodyPr anchor="ctr"/>
          <a:lstStyle/>
          <a:p>
            <a:pPr algn="ctr"/>
            <a:r>
              <a:rPr lang="en-US" sz="4000" b="1">
                <a:solidFill>
                  <a:schemeClr val="tx2"/>
                </a:solidFill>
              </a:rPr>
              <a:t>“MOUNTAIN OF EVIDENCE”?</a:t>
            </a:r>
          </a:p>
        </p:txBody>
      </p:sp>
      <p:pic>
        <p:nvPicPr>
          <p:cNvPr id="804869" name="slide_25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65221" name="Text Box 1030"/>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79" fill="hold"/>
                                        <p:tgtEl>
                                          <p:spTgt spid="80486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804869"/>
                </p:tgtEl>
              </p:cMediaNode>
            </p:audio>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122" name="mt_everest_reverse.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019300" y="1598613"/>
            <a:ext cx="5100638" cy="3654425"/>
          </a:xfrm>
          <a:prstGeom prst="rect">
            <a:avLst/>
          </a:prstGeom>
          <a:noFill/>
          <a:ln w="9525">
            <a:noFill/>
            <a:miter lim="800000"/>
            <a:headEnd/>
            <a:tailEnd/>
          </a:ln>
        </p:spPr>
      </p:pic>
      <p:sp>
        <p:nvSpPr>
          <p:cNvPr id="266243" name="Text Box 1027"/>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6" fill="hold"/>
                                        <p:tgtEl>
                                          <p:spTgt spid="5171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17122"/>
                </p:tgtEl>
              </p:cMediaNode>
            </p:video>
            <p:seq concurrent="1" nextAc="seek">
              <p:cTn id="8" restart="whenNotActive" fill="hold" evtFilter="cancelBubble" nodeType="interactiveSeq">
                <p:stCondLst>
                  <p:cond evt="onClick" delay="0">
                    <p:tgtEl>
                      <p:spTgt spid="51712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17122"/>
                                        </p:tgtEl>
                                      </p:cBhvr>
                                    </p:cmd>
                                  </p:childTnLst>
                                </p:cTn>
                              </p:par>
                            </p:childTnLst>
                          </p:cTn>
                        </p:par>
                      </p:childTnLst>
                    </p:cTn>
                  </p:par>
                </p:childTnLst>
              </p:cTn>
              <p:nextCondLst>
                <p:cond evt="onClick" delay="0">
                  <p:tgtEl>
                    <p:spTgt spid="51712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800" y="2743200"/>
            <a:ext cx="7772400" cy="1143000"/>
          </a:xfrm>
        </p:spPr>
        <p:txBody>
          <a:bodyPr/>
          <a:lstStyle/>
          <a:p>
            <a:pPr algn="l" eaLnBrk="1" hangingPunct="1"/>
            <a:r>
              <a:rPr lang="en-US" sz="3200"/>
              <a:t>Although by 1963 it was established, to the satisfaction of nearly all, that DNA was a right-handed helix when stripped of all proteins, dried and crystallized, this hardly proved that it would have the same structure in the cell nucleus.</a:t>
            </a:r>
            <a:br>
              <a:rPr lang="en-US" sz="3200"/>
            </a:br>
            <a:br>
              <a:rPr lang="en-US" sz="3200"/>
            </a:br>
            <a:r>
              <a:rPr lang="en-US" sz="3200">
                <a:solidFill>
                  <a:srgbClr val="FF00FF"/>
                </a:solidFill>
              </a:rPr>
              <a:t>The nucleus, after all, contains not only DNA, but also an approximately equal weight of highly-positively charged basic protein, which would surely exert some sort of effect on the conformation of the DNA.</a:t>
            </a:r>
          </a:p>
        </p:txBody>
      </p:sp>
      <p:pic>
        <p:nvPicPr>
          <p:cNvPr id="671747" name="slide_2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28600" y="6324600"/>
            <a:ext cx="304800" cy="304800"/>
          </a:xfrm>
          <a:prstGeom prst="rect">
            <a:avLst/>
          </a:prstGeom>
          <a:noFill/>
          <a:ln w="9525">
            <a:noFill/>
            <a:miter lim="800000"/>
            <a:headEnd/>
            <a:tailEnd/>
          </a:ln>
        </p:spPr>
      </p:pic>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66" fill="hold"/>
                                        <p:tgtEl>
                                          <p:spTgt spid="6717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671747"/>
                </p:tgtEl>
              </p:cMediaNode>
            </p:audio>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6" name="Picture 2" descr="C:\Program Files\Amira-3.1.1\data\nucleosome files\AAA FINAL STRUCTURE\Animations_notahelix\Picture Files\Mt_Everst_start-hi_res.jpg"/>
          <p:cNvPicPr>
            <a:picLocks noChangeAspect="1" noChangeArrowheads="1"/>
          </p:cNvPicPr>
          <p:nvPr/>
        </p:nvPicPr>
        <p:blipFill>
          <a:blip r:embed="rId5" cstate="print"/>
          <a:srcRect/>
          <a:stretch>
            <a:fillRect/>
          </a:stretch>
        </p:blipFill>
        <p:spPr bwMode="auto">
          <a:xfrm>
            <a:off x="2019300" y="1600200"/>
            <a:ext cx="5105400" cy="3657600"/>
          </a:xfrm>
          <a:prstGeom prst="rect">
            <a:avLst/>
          </a:prstGeom>
          <a:noFill/>
          <a:ln w="9525">
            <a:noFill/>
            <a:miter lim="800000"/>
            <a:headEnd/>
            <a:tailEnd/>
          </a:ln>
        </p:spPr>
      </p:pic>
      <p:sp>
        <p:nvSpPr>
          <p:cNvPr id="267267" name="Text Box 3"/>
          <p:cNvSpPr txBox="1">
            <a:spLocks noChangeArrowheads="1"/>
          </p:cNvSpPr>
          <p:nvPr/>
        </p:nvSpPr>
        <p:spPr bwMode="auto">
          <a:xfrm>
            <a:off x="2362200" y="3858161"/>
            <a:ext cx="4495800" cy="1323439"/>
          </a:xfrm>
          <a:prstGeom prst="rect">
            <a:avLst/>
          </a:prstGeom>
          <a:noFill/>
          <a:ln w="9525">
            <a:noFill/>
            <a:miter lim="800000"/>
            <a:headEnd/>
            <a:tailEnd/>
          </a:ln>
        </p:spPr>
        <p:txBody>
          <a:bodyPr wrap="square">
            <a:spAutoFit/>
          </a:bodyPr>
          <a:lstStyle/>
          <a:p>
            <a:pPr>
              <a:spcBef>
                <a:spcPct val="50000"/>
              </a:spcBef>
            </a:pPr>
            <a:r>
              <a:rPr lang="en-US" sz="3200" b="1" dirty="0">
                <a:solidFill>
                  <a:srgbClr val="66FF33"/>
                </a:solidFill>
              </a:rPr>
              <a:t>     Watson-Crick</a:t>
            </a:r>
          </a:p>
          <a:p>
            <a:pPr>
              <a:spcBef>
                <a:spcPct val="50000"/>
              </a:spcBef>
            </a:pPr>
            <a:r>
              <a:rPr lang="en-US" sz="3200" b="1" dirty="0">
                <a:solidFill>
                  <a:srgbClr val="66FF33"/>
                </a:solidFill>
              </a:rPr>
              <a:t>“Mountain of Evidence”</a:t>
            </a:r>
          </a:p>
        </p:txBody>
      </p:sp>
      <p:pic>
        <p:nvPicPr>
          <p:cNvPr id="510980" name="slide_26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67269" name="Text Box 5"/>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69" fill="hold"/>
                                        <p:tgtEl>
                                          <p:spTgt spid="5109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510980"/>
                </p:tgtEl>
              </p:cMediaNode>
            </p:audio>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858" name="mt_everest.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017713" y="1600200"/>
            <a:ext cx="5105400" cy="3657600"/>
          </a:xfrm>
          <a:prstGeom prst="rect">
            <a:avLst/>
          </a:prstGeom>
          <a:noFill/>
          <a:ln w="9525">
            <a:noFill/>
            <a:miter lim="800000"/>
            <a:headEnd/>
            <a:tailEnd/>
          </a:ln>
        </p:spPr>
      </p:pic>
      <p:sp>
        <p:nvSpPr>
          <p:cNvPr id="268291" name="Text Box 4"/>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66" fill="hold"/>
                                        <p:tgtEl>
                                          <p:spTgt spid="50585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05858"/>
                </p:tgtEl>
              </p:cMediaNode>
            </p:video>
            <p:seq concurrent="1" nextAc="seek">
              <p:cTn id="8" restart="whenNotActive" fill="hold" evtFilter="cancelBubble" nodeType="interactiveSeq">
                <p:stCondLst>
                  <p:cond evt="onClick" delay="0">
                    <p:tgtEl>
                      <p:spTgt spid="50585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05858"/>
                                        </p:tgtEl>
                                      </p:cBhvr>
                                    </p:cmd>
                                  </p:childTnLst>
                                </p:cTn>
                              </p:par>
                            </p:childTnLst>
                          </p:cTn>
                        </p:par>
                      </p:childTnLst>
                    </p:cTn>
                  </p:par>
                </p:childTnLst>
              </p:cTn>
              <p:nextCondLst>
                <p:cond evt="onClick" delay="0">
                  <p:tgtEl>
                    <p:spTgt spid="505858"/>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3" descr="C:\Program Files\Amira-3.1.1\data\nucleosome files\AAA FINAL STRUCTURE\Animations_notahelix\Picture Files\Mt_Everest5_hi-res.jpg"/>
          <p:cNvPicPr>
            <a:picLocks noChangeAspect="1" noChangeArrowheads="1"/>
          </p:cNvPicPr>
          <p:nvPr/>
        </p:nvPicPr>
        <p:blipFill>
          <a:blip r:embed="rId5" cstate="print"/>
          <a:srcRect/>
          <a:stretch>
            <a:fillRect/>
          </a:stretch>
        </p:blipFill>
        <p:spPr bwMode="auto">
          <a:xfrm>
            <a:off x="2019300" y="1600200"/>
            <a:ext cx="5105400" cy="3657600"/>
          </a:xfrm>
          <a:prstGeom prst="rect">
            <a:avLst/>
          </a:prstGeom>
          <a:noFill/>
          <a:ln w="9525">
            <a:noFill/>
            <a:miter lim="800000"/>
            <a:headEnd/>
            <a:tailEnd/>
          </a:ln>
        </p:spPr>
      </p:pic>
      <p:sp>
        <p:nvSpPr>
          <p:cNvPr id="269315" name="Text Box 4"/>
          <p:cNvSpPr txBox="1">
            <a:spLocks noChangeArrowheads="1"/>
          </p:cNvSpPr>
          <p:nvPr/>
        </p:nvSpPr>
        <p:spPr bwMode="auto">
          <a:xfrm>
            <a:off x="228600" y="304800"/>
            <a:ext cx="8686800" cy="2659063"/>
          </a:xfrm>
          <a:prstGeom prst="rect">
            <a:avLst/>
          </a:prstGeom>
          <a:noFill/>
          <a:ln w="9525">
            <a:noFill/>
            <a:miter lim="800000"/>
            <a:headEnd/>
            <a:tailEnd/>
          </a:ln>
        </p:spPr>
        <p:txBody>
          <a:bodyPr>
            <a:spAutoFit/>
          </a:bodyPr>
          <a:lstStyle/>
          <a:p>
            <a:pPr marL="457200" indent="-457200" algn="just">
              <a:spcBef>
                <a:spcPct val="50000"/>
              </a:spcBef>
              <a:buFontTx/>
              <a:buAutoNum type="arabicPeriod"/>
            </a:pPr>
            <a:r>
              <a:rPr lang="en-US" sz="1600">
                <a:latin typeface="Arial" charset="0"/>
                <a:cs typeface="Arial" charset="0"/>
              </a:rPr>
              <a:t>Sebring, E.D., T.J. Kelly Jr., M.M. Thoren &amp; N.P Salzman (1971).  Structure of replicating Simian Virus 40 deoxyribonucleic acid molecules.  J. Virol. 8, 478-490.</a:t>
            </a:r>
            <a:endParaRPr lang="en-US" sz="1600">
              <a:latin typeface="Arial Unicode MS" pitchFamily="34" charset="-128"/>
              <a:ea typeface="Arial Unicode MS" pitchFamily="34" charset="-128"/>
              <a:cs typeface="Arial Unicode MS" pitchFamily="34" charset="-128"/>
            </a:endParaRPr>
          </a:p>
          <a:p>
            <a:pPr marL="457200" indent="-457200" algn="just">
              <a:spcBef>
                <a:spcPct val="50000"/>
              </a:spcBef>
              <a:buFontTx/>
              <a:buAutoNum type="arabicPeriod"/>
            </a:pPr>
            <a:r>
              <a:rPr lang="en-US" sz="1600">
                <a:latin typeface="Arial" charset="0"/>
                <a:cs typeface="Arial" charset="0"/>
              </a:rPr>
              <a:t>Jaenisch, R.; Mayer, A. &amp; Levine, A. (1971). Replicating SV40 molecules containing closed circular template DNA strands. Nature New Biol. 233, 72-75. </a:t>
            </a:r>
            <a:endParaRPr lang="en-US" sz="1600">
              <a:latin typeface="Arial Unicode MS" pitchFamily="34" charset="-128"/>
              <a:ea typeface="Arial Unicode MS" pitchFamily="34" charset="-128"/>
              <a:cs typeface="Arial Unicode MS" pitchFamily="34" charset="-128"/>
            </a:endParaRPr>
          </a:p>
          <a:p>
            <a:pPr marL="457200" indent="-457200" algn="just">
              <a:spcBef>
                <a:spcPct val="50000"/>
              </a:spcBef>
              <a:buFontTx/>
              <a:buAutoNum type="arabicPeriod"/>
            </a:pPr>
            <a:r>
              <a:rPr lang="en-US" sz="1600">
                <a:latin typeface="Arial" charset="0"/>
                <a:cs typeface="Arial" charset="0"/>
              </a:rPr>
              <a:t>Crick, F.H.C., J.C. Wang and W.R. Bauer (1979).  Is DNA really a double helix?  J. Mol. Biol. 129, 449-461.</a:t>
            </a:r>
            <a:endParaRPr lang="en-US" sz="1600">
              <a:latin typeface="Arial Unicode MS" pitchFamily="34" charset="-128"/>
              <a:ea typeface="Arial Unicode MS" pitchFamily="34" charset="-128"/>
              <a:cs typeface="Arial Unicode MS" pitchFamily="34" charset="-128"/>
            </a:endParaRPr>
          </a:p>
          <a:p>
            <a:pPr marL="457200" indent="-457200" algn="just">
              <a:spcBef>
                <a:spcPct val="50000"/>
              </a:spcBef>
              <a:buFontTx/>
              <a:buAutoNum type="arabicPeriod"/>
            </a:pPr>
            <a:r>
              <a:rPr lang="en-US" sz="1600">
                <a:latin typeface="Arial" charset="0"/>
              </a:rPr>
              <a:t>Stettler, U.H., H. Weber, T. Koller and Ch. Weissmann (1979). Preparation and characterization of form V DNA, the duplex DNA resulting from association of complementary, circular single-stranded DNA.  J. Mol. Biol. 131, 21-40. </a:t>
            </a:r>
          </a:p>
        </p:txBody>
      </p:sp>
      <p:pic>
        <p:nvPicPr>
          <p:cNvPr id="514053" name="slide_26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69317" name="Text Box 6"/>
          <p:cNvSpPr txBox="1">
            <a:spLocks noChangeArrowheads="1"/>
          </p:cNvSpPr>
          <p:nvPr/>
        </p:nvSpPr>
        <p:spPr bwMode="auto">
          <a:xfrm>
            <a:off x="7620000"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025" fill="hold"/>
                                        <p:tgtEl>
                                          <p:spTgt spid="5140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514053"/>
                </p:tgtEl>
              </p:cMediaNode>
            </p:audio>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38" name="Chromosomes" descr="C:\Program Files\Amira-3.1.1\data\nucleosome files\AAA FINAL STRUCTURE\Animations_notahelix\Picture Files\linking_number.jpg"/>
          <p:cNvPicPr>
            <a:picLocks noChangeAspect="1" noChangeArrowheads="1"/>
          </p:cNvPicPr>
          <p:nvPr/>
        </p:nvPicPr>
        <p:blipFill>
          <a:blip r:embed="rId5" cstate="print"/>
          <a:srcRect/>
          <a:stretch>
            <a:fillRect/>
          </a:stretch>
        </p:blipFill>
        <p:spPr bwMode="auto">
          <a:xfrm>
            <a:off x="2781300" y="58738"/>
            <a:ext cx="3619500" cy="3979862"/>
          </a:xfrm>
          <a:prstGeom prst="rect">
            <a:avLst/>
          </a:prstGeom>
          <a:noFill/>
          <a:ln w="9525">
            <a:noFill/>
            <a:miter lim="800000"/>
            <a:headEnd/>
            <a:tailEnd/>
          </a:ln>
        </p:spPr>
      </p:pic>
      <p:sp>
        <p:nvSpPr>
          <p:cNvPr id="519171" name="Topo equation"/>
          <p:cNvSpPr txBox="1">
            <a:spLocks noChangeArrowheads="1"/>
          </p:cNvSpPr>
          <p:nvPr/>
        </p:nvSpPr>
        <p:spPr bwMode="auto">
          <a:xfrm>
            <a:off x="228600" y="4114800"/>
            <a:ext cx="8686800" cy="2371725"/>
          </a:xfrm>
          <a:prstGeom prst="rect">
            <a:avLst/>
          </a:prstGeom>
          <a:noFill/>
          <a:ln w="9525">
            <a:noFill/>
            <a:miter lim="800000"/>
            <a:headEnd/>
            <a:tailEnd/>
          </a:ln>
        </p:spPr>
        <p:txBody>
          <a:bodyPr>
            <a:spAutoFit/>
          </a:bodyPr>
          <a:lstStyle/>
          <a:p>
            <a:pPr algn="ctr">
              <a:spcBef>
                <a:spcPct val="50000"/>
              </a:spcBef>
            </a:pPr>
            <a:r>
              <a:rPr lang="en-US" sz="4000"/>
              <a:t>The topology equation</a:t>
            </a:r>
          </a:p>
          <a:p>
            <a:pPr algn="ctr">
              <a:spcBef>
                <a:spcPct val="50000"/>
              </a:spcBef>
            </a:pPr>
            <a:endParaRPr lang="en-US" sz="900"/>
          </a:p>
          <a:p>
            <a:pPr algn="ctr">
              <a:spcBef>
                <a:spcPct val="50000"/>
              </a:spcBef>
            </a:pPr>
            <a:r>
              <a:rPr lang="en-US" sz="2800" b="1"/>
              <a:t>L</a:t>
            </a:r>
            <a:r>
              <a:rPr lang="en-US" sz="2800" b="1" baseline="-25000"/>
              <a:t>k</a:t>
            </a:r>
            <a:r>
              <a:rPr lang="en-US" sz="2800" b="1"/>
              <a:t> = T + W</a:t>
            </a:r>
          </a:p>
          <a:p>
            <a:pPr algn="ctr">
              <a:spcBef>
                <a:spcPct val="50000"/>
              </a:spcBef>
            </a:pPr>
            <a:endParaRPr lang="en-US" sz="1600" b="1"/>
          </a:p>
          <a:p>
            <a:pPr algn="ctr">
              <a:spcBef>
                <a:spcPct val="50000"/>
              </a:spcBef>
            </a:pPr>
            <a:r>
              <a:rPr lang="en-US" sz="2000"/>
              <a:t>{L</a:t>
            </a:r>
            <a:r>
              <a:rPr lang="en-US" sz="2000" baseline="-25000"/>
              <a:t>k</a:t>
            </a:r>
            <a:r>
              <a:rPr lang="en-US" sz="2000"/>
              <a:t> </a:t>
            </a:r>
            <a:r>
              <a:rPr lang="en-US" sz="2000">
                <a:sym typeface="Symbol" pitchFamily="18" charset="2"/>
              </a:rPr>
              <a:t> </a:t>
            </a:r>
            <a:r>
              <a:rPr lang="en-US" sz="2000"/>
              <a:t>linking number}          {T </a:t>
            </a:r>
            <a:r>
              <a:rPr lang="en-US" sz="2000">
                <a:sym typeface="Symbol" pitchFamily="18" charset="2"/>
              </a:rPr>
              <a:t> Twist}                  {W  Writhe}</a:t>
            </a:r>
            <a:endParaRPr lang="en-US" sz="2000"/>
          </a:p>
        </p:txBody>
      </p:sp>
      <p:sp>
        <p:nvSpPr>
          <p:cNvPr id="270340" name="Baffle1"/>
          <p:cNvSpPr txBox="1">
            <a:spLocks noChangeArrowheads="1"/>
          </p:cNvSpPr>
          <p:nvPr/>
        </p:nvSpPr>
        <p:spPr bwMode="auto">
          <a:xfrm>
            <a:off x="4343400" y="3657600"/>
            <a:ext cx="838200" cy="457200"/>
          </a:xfrm>
          <a:prstGeom prst="rect">
            <a:avLst/>
          </a:prstGeom>
          <a:noFill/>
          <a:ln w="9525">
            <a:noFill/>
            <a:miter lim="800000"/>
            <a:headEnd/>
            <a:tailEnd/>
          </a:ln>
        </p:spPr>
        <p:txBody>
          <a:bodyPr>
            <a:spAutoFit/>
          </a:bodyPr>
          <a:lstStyle/>
          <a:p>
            <a:pPr>
              <a:spcBef>
                <a:spcPct val="50000"/>
              </a:spcBef>
            </a:pPr>
            <a:endParaRPr lang="en-US"/>
          </a:p>
        </p:txBody>
      </p:sp>
      <p:sp>
        <p:nvSpPr>
          <p:cNvPr id="270341" name="Baffle2"/>
          <p:cNvSpPr txBox="1">
            <a:spLocks noChangeArrowheads="1"/>
          </p:cNvSpPr>
          <p:nvPr/>
        </p:nvSpPr>
        <p:spPr bwMode="auto">
          <a:xfrm>
            <a:off x="4267200" y="3733800"/>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270342" name="Baffle3"/>
          <p:cNvSpPr txBox="1">
            <a:spLocks noChangeArrowheads="1"/>
          </p:cNvSpPr>
          <p:nvPr/>
        </p:nvSpPr>
        <p:spPr bwMode="auto">
          <a:xfrm>
            <a:off x="4343400" y="3657600"/>
            <a:ext cx="9144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519175" name="slide_26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519176" name="Lk"/>
          <p:cNvSpPr txBox="1">
            <a:spLocks noChangeArrowheads="1"/>
          </p:cNvSpPr>
          <p:nvPr/>
        </p:nvSpPr>
        <p:spPr bwMode="auto">
          <a:xfrm>
            <a:off x="4591050" y="623888"/>
            <a:ext cx="533400" cy="336550"/>
          </a:xfrm>
          <a:prstGeom prst="rect">
            <a:avLst/>
          </a:prstGeom>
          <a:solidFill>
            <a:schemeClr val="bg1"/>
          </a:solidFill>
          <a:ln w="9525">
            <a:noFill/>
            <a:miter lim="800000"/>
            <a:headEnd/>
            <a:tailEnd/>
          </a:ln>
        </p:spPr>
        <p:txBody>
          <a:bodyPr>
            <a:spAutoFit/>
          </a:bodyPr>
          <a:lstStyle/>
          <a:p>
            <a:pPr>
              <a:spcBef>
                <a:spcPct val="50000"/>
              </a:spcBef>
            </a:pPr>
            <a:r>
              <a:rPr lang="en-US" sz="1600" b="1" dirty="0">
                <a:solidFill>
                  <a:srgbClr val="FF00FF"/>
                </a:solidFill>
              </a:rPr>
              <a:t>L</a:t>
            </a:r>
            <a:r>
              <a:rPr lang="en-US" sz="2000" b="1" baseline="-25000" dirty="0">
                <a:solidFill>
                  <a:srgbClr val="FF00FF"/>
                </a:solidFill>
              </a:rPr>
              <a:t>k</a:t>
            </a:r>
          </a:p>
        </p:txBody>
      </p:sp>
      <p:sp>
        <p:nvSpPr>
          <p:cNvPr id="519178" name="Arrow, purple"/>
          <p:cNvSpPr>
            <a:spLocks noChangeShapeType="1"/>
          </p:cNvSpPr>
          <p:nvPr/>
        </p:nvSpPr>
        <p:spPr bwMode="auto">
          <a:xfrm flipH="1">
            <a:off x="4332290" y="897462"/>
            <a:ext cx="442912" cy="304800"/>
          </a:xfrm>
          <a:prstGeom prst="line">
            <a:avLst/>
          </a:prstGeom>
          <a:noFill/>
          <a:ln w="38100">
            <a:solidFill>
              <a:srgbClr val="FF00FF"/>
            </a:solidFill>
            <a:round/>
            <a:headEnd/>
            <a:tailEnd type="triangle" w="med" len="med"/>
          </a:ln>
        </p:spPr>
        <p:txBody>
          <a:bodyPr/>
          <a:lstStyle/>
          <a:p>
            <a:endParaRPr lang="en-US"/>
          </a:p>
        </p:txBody>
      </p:sp>
      <p:sp>
        <p:nvSpPr>
          <p:cNvPr id="270346" name="Transit controls"/>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19175"/>
                                        </p:tgtEl>
                                      </p:cBhvr>
                                    </p:cmd>
                                  </p:childTnLst>
                                </p:cTn>
                              </p:par>
                              <p:par>
                                <p:cTn id="7" presetID="2" presetClass="entr" presetSubtype="8" fill="hold" grpId="0" nodeType="withEffect">
                                  <p:stCondLst>
                                    <p:cond delay="19000"/>
                                  </p:stCondLst>
                                  <p:childTnLst>
                                    <p:set>
                                      <p:cBhvr>
                                        <p:cTn id="8" dur="1" fill="hold">
                                          <p:stCondLst>
                                            <p:cond delay="0"/>
                                          </p:stCondLst>
                                        </p:cTn>
                                        <p:tgtEl>
                                          <p:spTgt spid="519171"/>
                                        </p:tgtEl>
                                        <p:attrNameLst>
                                          <p:attrName>style.visibility</p:attrName>
                                        </p:attrNameLst>
                                      </p:cBhvr>
                                      <p:to>
                                        <p:strVal val="visible"/>
                                      </p:to>
                                    </p:set>
                                    <p:anim calcmode="lin" valueType="num">
                                      <p:cBhvr additive="base">
                                        <p:cTn id="9" dur="500" fill="hold"/>
                                        <p:tgtEl>
                                          <p:spTgt spid="519171"/>
                                        </p:tgtEl>
                                        <p:attrNameLst>
                                          <p:attrName>ppt_x</p:attrName>
                                        </p:attrNameLst>
                                      </p:cBhvr>
                                      <p:tavLst>
                                        <p:tav tm="0">
                                          <p:val>
                                            <p:strVal val="0-#ppt_w/2"/>
                                          </p:val>
                                        </p:tav>
                                        <p:tav tm="100000">
                                          <p:val>
                                            <p:strVal val="#ppt_x"/>
                                          </p:val>
                                        </p:tav>
                                      </p:tavLst>
                                    </p:anim>
                                    <p:anim calcmode="lin" valueType="num">
                                      <p:cBhvr additive="base">
                                        <p:cTn id="10" dur="500" fill="hold"/>
                                        <p:tgtEl>
                                          <p:spTgt spid="519171"/>
                                        </p:tgtEl>
                                        <p:attrNameLst>
                                          <p:attrName>ppt_y</p:attrName>
                                        </p:attrNameLst>
                                      </p:cBhvr>
                                      <p:tavLst>
                                        <p:tav tm="0">
                                          <p:val>
                                            <p:strVal val="#ppt_y"/>
                                          </p:val>
                                        </p:tav>
                                        <p:tav tm="100000">
                                          <p:val>
                                            <p:strVal val="#ppt_y"/>
                                          </p:val>
                                        </p:tav>
                                      </p:tavLst>
                                    </p:anim>
                                  </p:childTnLst>
                                </p:cTn>
                              </p:par>
                            </p:childTnLst>
                          </p:cTn>
                        </p:par>
                        <p:par>
                          <p:cTn id="11" fill="hold">
                            <p:stCondLst>
                              <p:cond delay="19500"/>
                            </p:stCondLst>
                            <p:childTnLst>
                              <p:par>
                                <p:cTn id="12" presetID="2" presetClass="entr" presetSubtype="2" fill="hold" grpId="0" nodeType="afterEffect">
                                  <p:stCondLst>
                                    <p:cond delay="9000"/>
                                  </p:stCondLst>
                                  <p:childTnLst>
                                    <p:set>
                                      <p:cBhvr>
                                        <p:cTn id="13" dur="1" fill="hold">
                                          <p:stCondLst>
                                            <p:cond delay="0"/>
                                          </p:stCondLst>
                                        </p:cTn>
                                        <p:tgtEl>
                                          <p:spTgt spid="519176"/>
                                        </p:tgtEl>
                                        <p:attrNameLst>
                                          <p:attrName>style.visibility</p:attrName>
                                        </p:attrNameLst>
                                      </p:cBhvr>
                                      <p:to>
                                        <p:strVal val="visible"/>
                                      </p:to>
                                    </p:set>
                                    <p:anim calcmode="lin" valueType="num">
                                      <p:cBhvr additive="base">
                                        <p:cTn id="14" dur="500" fill="hold"/>
                                        <p:tgtEl>
                                          <p:spTgt spid="519176"/>
                                        </p:tgtEl>
                                        <p:attrNameLst>
                                          <p:attrName>ppt_x</p:attrName>
                                        </p:attrNameLst>
                                      </p:cBhvr>
                                      <p:tavLst>
                                        <p:tav tm="0">
                                          <p:val>
                                            <p:strVal val="1+#ppt_w/2"/>
                                          </p:val>
                                        </p:tav>
                                        <p:tav tm="100000">
                                          <p:val>
                                            <p:strVal val="#ppt_x"/>
                                          </p:val>
                                        </p:tav>
                                      </p:tavLst>
                                    </p:anim>
                                    <p:anim calcmode="lin" valueType="num">
                                      <p:cBhvr additive="base">
                                        <p:cTn id="15" dur="500" fill="hold"/>
                                        <p:tgtEl>
                                          <p:spTgt spid="519176"/>
                                        </p:tgtEl>
                                        <p:attrNameLst>
                                          <p:attrName>ppt_y</p:attrName>
                                        </p:attrNameLst>
                                      </p:cBhvr>
                                      <p:tavLst>
                                        <p:tav tm="0">
                                          <p:val>
                                            <p:strVal val="#ppt_y"/>
                                          </p:val>
                                        </p:tav>
                                        <p:tav tm="100000">
                                          <p:val>
                                            <p:strVal val="#ppt_y"/>
                                          </p:val>
                                        </p:tav>
                                      </p:tavLst>
                                    </p:anim>
                                  </p:childTnLst>
                                </p:cTn>
                              </p:par>
                            </p:childTnLst>
                          </p:cTn>
                        </p:par>
                        <p:par>
                          <p:cTn id="16" fill="hold">
                            <p:stCondLst>
                              <p:cond delay="29000"/>
                            </p:stCondLst>
                            <p:childTnLst>
                              <p:par>
                                <p:cTn id="17" presetID="2" presetClass="entr" presetSubtype="2" fill="hold" grpId="0" nodeType="afterEffect">
                                  <p:stCondLst>
                                    <p:cond delay="0"/>
                                  </p:stCondLst>
                                  <p:childTnLst>
                                    <p:set>
                                      <p:cBhvr>
                                        <p:cTn id="18" dur="1" fill="hold">
                                          <p:stCondLst>
                                            <p:cond delay="0"/>
                                          </p:stCondLst>
                                        </p:cTn>
                                        <p:tgtEl>
                                          <p:spTgt spid="519178"/>
                                        </p:tgtEl>
                                        <p:attrNameLst>
                                          <p:attrName>style.visibility</p:attrName>
                                        </p:attrNameLst>
                                      </p:cBhvr>
                                      <p:to>
                                        <p:strVal val="visible"/>
                                      </p:to>
                                    </p:set>
                                    <p:anim calcmode="lin" valueType="num">
                                      <p:cBhvr additive="base">
                                        <p:cTn id="19" dur="500" fill="hold"/>
                                        <p:tgtEl>
                                          <p:spTgt spid="519178"/>
                                        </p:tgtEl>
                                        <p:attrNameLst>
                                          <p:attrName>ppt_x</p:attrName>
                                        </p:attrNameLst>
                                      </p:cBhvr>
                                      <p:tavLst>
                                        <p:tav tm="0">
                                          <p:val>
                                            <p:strVal val="1+#ppt_w/2"/>
                                          </p:val>
                                        </p:tav>
                                        <p:tav tm="100000">
                                          <p:val>
                                            <p:strVal val="#ppt_x"/>
                                          </p:val>
                                        </p:tav>
                                      </p:tavLst>
                                    </p:anim>
                                    <p:anim calcmode="lin" valueType="num">
                                      <p:cBhvr additive="base">
                                        <p:cTn id="20" dur="500" fill="hold"/>
                                        <p:tgtEl>
                                          <p:spTgt spid="519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21" fill="hold" display="0">
                  <p:stCondLst>
                    <p:cond delay="indefinite"/>
                  </p:stCondLst>
                  <p:endCondLst>
                    <p:cond evt="onPrev" delay="0">
                      <p:tgtEl>
                        <p:sldTgt/>
                      </p:tgtEl>
                    </p:cond>
                    <p:cond evt="onStopAudio" delay="0">
                      <p:tgtEl>
                        <p:sldTgt/>
                      </p:tgtEl>
                    </p:cond>
                  </p:endCondLst>
                </p:cTn>
                <p:tgtEl>
                  <p:spTgt spid="519175"/>
                </p:tgtEl>
              </p:cMediaNode>
            </p:audio>
          </p:childTnLst>
        </p:cTn>
      </p:par>
    </p:tnLst>
    <p:bldLst>
      <p:bldP spid="519171" grpId="0" autoUpdateAnimBg="0"/>
      <p:bldP spid="519176" grpId="0" animBg="1" autoUpdateAnimBg="0"/>
      <p:bldP spid="519178"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Chromosomes" descr="C:\Program Files\Amira-3.1.1\data\nucleosome files\AAA FINAL STRUCTURE\Animations_notahelix\Picture Files\linking_number.jpg"/>
          <p:cNvPicPr>
            <a:picLocks noChangeAspect="1" noChangeArrowheads="1"/>
          </p:cNvPicPr>
          <p:nvPr/>
        </p:nvPicPr>
        <p:blipFill>
          <a:blip r:embed="rId5" cstate="print"/>
          <a:srcRect/>
          <a:stretch>
            <a:fillRect/>
          </a:stretch>
        </p:blipFill>
        <p:spPr bwMode="auto">
          <a:xfrm>
            <a:off x="2781300" y="58738"/>
            <a:ext cx="3619500" cy="3979862"/>
          </a:xfrm>
          <a:prstGeom prst="rect">
            <a:avLst/>
          </a:prstGeom>
          <a:noFill/>
          <a:ln w="9525">
            <a:noFill/>
            <a:miter lim="800000"/>
            <a:headEnd/>
            <a:tailEnd/>
          </a:ln>
        </p:spPr>
      </p:pic>
      <p:sp>
        <p:nvSpPr>
          <p:cNvPr id="271363" name="Topo equation"/>
          <p:cNvSpPr txBox="1">
            <a:spLocks noChangeArrowheads="1"/>
          </p:cNvSpPr>
          <p:nvPr/>
        </p:nvSpPr>
        <p:spPr bwMode="auto">
          <a:xfrm>
            <a:off x="228600" y="4114800"/>
            <a:ext cx="8686800" cy="2371725"/>
          </a:xfrm>
          <a:prstGeom prst="rect">
            <a:avLst/>
          </a:prstGeom>
          <a:noFill/>
          <a:ln w="9525">
            <a:noFill/>
            <a:miter lim="800000"/>
            <a:headEnd/>
            <a:tailEnd/>
          </a:ln>
        </p:spPr>
        <p:txBody>
          <a:bodyPr>
            <a:spAutoFit/>
          </a:bodyPr>
          <a:lstStyle/>
          <a:p>
            <a:pPr algn="ctr">
              <a:spcBef>
                <a:spcPct val="50000"/>
              </a:spcBef>
            </a:pPr>
            <a:r>
              <a:rPr lang="en-US" sz="4000"/>
              <a:t>The topology equation</a:t>
            </a:r>
          </a:p>
          <a:p>
            <a:pPr algn="ctr">
              <a:spcBef>
                <a:spcPct val="50000"/>
              </a:spcBef>
            </a:pPr>
            <a:endParaRPr lang="en-US" sz="900"/>
          </a:p>
          <a:p>
            <a:pPr algn="ctr">
              <a:spcBef>
                <a:spcPct val="50000"/>
              </a:spcBef>
            </a:pPr>
            <a:r>
              <a:rPr lang="en-US" sz="2800" b="1"/>
              <a:t>L</a:t>
            </a:r>
            <a:r>
              <a:rPr lang="en-US" sz="2800" b="1" baseline="-25000"/>
              <a:t>k</a:t>
            </a:r>
            <a:r>
              <a:rPr lang="en-US" sz="2800" b="1"/>
              <a:t> = T + W</a:t>
            </a:r>
          </a:p>
          <a:p>
            <a:pPr algn="ctr">
              <a:spcBef>
                <a:spcPct val="50000"/>
              </a:spcBef>
            </a:pPr>
            <a:endParaRPr lang="en-US" sz="1600" b="1"/>
          </a:p>
          <a:p>
            <a:pPr algn="ctr">
              <a:spcBef>
                <a:spcPct val="50000"/>
              </a:spcBef>
            </a:pPr>
            <a:r>
              <a:rPr lang="en-US" sz="2000"/>
              <a:t>{L</a:t>
            </a:r>
            <a:r>
              <a:rPr lang="en-US" sz="2000" baseline="-25000"/>
              <a:t>k</a:t>
            </a:r>
            <a:r>
              <a:rPr lang="en-US" sz="2000"/>
              <a:t> </a:t>
            </a:r>
            <a:r>
              <a:rPr lang="en-US" sz="2000">
                <a:sym typeface="Symbol" pitchFamily="18" charset="2"/>
              </a:rPr>
              <a:t> </a:t>
            </a:r>
            <a:r>
              <a:rPr lang="en-US" sz="2000"/>
              <a:t>linking number}          {T </a:t>
            </a:r>
            <a:r>
              <a:rPr lang="en-US" sz="2000">
                <a:sym typeface="Symbol" pitchFamily="18" charset="2"/>
              </a:rPr>
              <a:t> Twist}                  {W  Writhe}</a:t>
            </a:r>
            <a:endParaRPr lang="en-US" sz="2000"/>
          </a:p>
        </p:txBody>
      </p:sp>
      <p:sp>
        <p:nvSpPr>
          <p:cNvPr id="271364" name="Baffle 1"/>
          <p:cNvSpPr txBox="1">
            <a:spLocks noChangeArrowheads="1"/>
          </p:cNvSpPr>
          <p:nvPr/>
        </p:nvSpPr>
        <p:spPr bwMode="auto">
          <a:xfrm>
            <a:off x="4343400" y="3657600"/>
            <a:ext cx="838200" cy="457200"/>
          </a:xfrm>
          <a:prstGeom prst="rect">
            <a:avLst/>
          </a:prstGeom>
          <a:noFill/>
          <a:ln w="9525">
            <a:noFill/>
            <a:miter lim="800000"/>
            <a:headEnd/>
            <a:tailEnd/>
          </a:ln>
        </p:spPr>
        <p:txBody>
          <a:bodyPr>
            <a:spAutoFit/>
          </a:bodyPr>
          <a:lstStyle/>
          <a:p>
            <a:pPr>
              <a:spcBef>
                <a:spcPct val="50000"/>
              </a:spcBef>
            </a:pPr>
            <a:endParaRPr lang="en-US"/>
          </a:p>
        </p:txBody>
      </p:sp>
      <p:sp>
        <p:nvSpPr>
          <p:cNvPr id="271365" name="Baffle2"/>
          <p:cNvSpPr txBox="1">
            <a:spLocks noChangeArrowheads="1"/>
          </p:cNvSpPr>
          <p:nvPr/>
        </p:nvSpPr>
        <p:spPr bwMode="auto">
          <a:xfrm>
            <a:off x="4267200" y="3733800"/>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271366" name="Baffle3"/>
          <p:cNvSpPr txBox="1">
            <a:spLocks noChangeArrowheads="1"/>
          </p:cNvSpPr>
          <p:nvPr/>
        </p:nvSpPr>
        <p:spPr bwMode="auto">
          <a:xfrm>
            <a:off x="4343400" y="3657600"/>
            <a:ext cx="9144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806920" name="slide_26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06921" name="Arrow pink large"/>
          <p:cNvSpPr>
            <a:spLocks noChangeShapeType="1"/>
          </p:cNvSpPr>
          <p:nvPr/>
        </p:nvSpPr>
        <p:spPr bwMode="auto">
          <a:xfrm>
            <a:off x="4648200" y="2286000"/>
            <a:ext cx="609600" cy="0"/>
          </a:xfrm>
          <a:prstGeom prst="line">
            <a:avLst/>
          </a:prstGeom>
          <a:noFill/>
          <a:ln w="76200">
            <a:solidFill>
              <a:srgbClr val="FF00FF"/>
            </a:solidFill>
            <a:round/>
            <a:headEnd/>
            <a:tailEnd type="triangle" w="med" len="med"/>
          </a:ln>
        </p:spPr>
        <p:txBody>
          <a:bodyPr/>
          <a:lstStyle/>
          <a:p>
            <a:endParaRPr lang="en-US"/>
          </a:p>
        </p:txBody>
      </p:sp>
      <p:sp>
        <p:nvSpPr>
          <p:cNvPr id="806922" name="Letter 'T'"/>
          <p:cNvSpPr txBox="1">
            <a:spLocks noChangeArrowheads="1"/>
          </p:cNvSpPr>
          <p:nvPr/>
        </p:nvSpPr>
        <p:spPr bwMode="auto">
          <a:xfrm>
            <a:off x="5957888" y="471488"/>
            <a:ext cx="381000" cy="336550"/>
          </a:xfrm>
          <a:prstGeom prst="rect">
            <a:avLst/>
          </a:prstGeom>
          <a:solidFill>
            <a:schemeClr val="bg1"/>
          </a:solidFill>
          <a:ln w="9525">
            <a:noFill/>
            <a:miter lim="800000"/>
            <a:headEnd/>
            <a:tailEnd/>
          </a:ln>
        </p:spPr>
        <p:txBody>
          <a:bodyPr>
            <a:spAutoFit/>
          </a:bodyPr>
          <a:lstStyle/>
          <a:p>
            <a:pPr>
              <a:spcBef>
                <a:spcPct val="50000"/>
              </a:spcBef>
            </a:pPr>
            <a:r>
              <a:rPr lang="en-US" sz="1600" b="1">
                <a:solidFill>
                  <a:srgbClr val="FF00FF"/>
                </a:solidFill>
              </a:rPr>
              <a:t>T</a:t>
            </a:r>
          </a:p>
        </p:txBody>
      </p:sp>
      <p:sp>
        <p:nvSpPr>
          <p:cNvPr id="806923" name="T arrow"/>
          <p:cNvSpPr>
            <a:spLocks noChangeShapeType="1"/>
          </p:cNvSpPr>
          <p:nvPr/>
        </p:nvSpPr>
        <p:spPr bwMode="auto">
          <a:xfrm flipH="1">
            <a:off x="5715000" y="685800"/>
            <a:ext cx="304800" cy="228600"/>
          </a:xfrm>
          <a:prstGeom prst="line">
            <a:avLst/>
          </a:prstGeom>
          <a:noFill/>
          <a:ln w="38100">
            <a:solidFill>
              <a:srgbClr val="FF00FF"/>
            </a:solidFill>
            <a:round/>
            <a:headEnd/>
            <a:tailEnd type="triangle" w="med" len="med"/>
          </a:ln>
        </p:spPr>
        <p:txBody>
          <a:bodyPr/>
          <a:lstStyle/>
          <a:p>
            <a:endParaRPr lang="en-US"/>
          </a:p>
        </p:txBody>
      </p:sp>
      <p:sp>
        <p:nvSpPr>
          <p:cNvPr id="806924" name="Letter 'W'"/>
          <p:cNvSpPr txBox="1">
            <a:spLocks noChangeArrowheads="1"/>
          </p:cNvSpPr>
          <p:nvPr/>
        </p:nvSpPr>
        <p:spPr bwMode="auto">
          <a:xfrm>
            <a:off x="6048375" y="1416050"/>
            <a:ext cx="457200" cy="336550"/>
          </a:xfrm>
          <a:prstGeom prst="rect">
            <a:avLst/>
          </a:prstGeom>
          <a:solidFill>
            <a:schemeClr val="bg1"/>
          </a:solidFill>
          <a:ln w="9525">
            <a:noFill/>
            <a:miter lim="800000"/>
            <a:headEnd/>
            <a:tailEnd/>
          </a:ln>
        </p:spPr>
        <p:txBody>
          <a:bodyPr>
            <a:spAutoFit/>
          </a:bodyPr>
          <a:lstStyle/>
          <a:p>
            <a:pPr>
              <a:spcBef>
                <a:spcPct val="50000"/>
              </a:spcBef>
            </a:pPr>
            <a:r>
              <a:rPr lang="en-US" sz="1600" b="1">
                <a:solidFill>
                  <a:srgbClr val="FF00FF"/>
                </a:solidFill>
              </a:rPr>
              <a:t>W</a:t>
            </a:r>
          </a:p>
        </p:txBody>
      </p:sp>
      <p:sp>
        <p:nvSpPr>
          <p:cNvPr id="806925" name="W arrow"/>
          <p:cNvSpPr>
            <a:spLocks noChangeShapeType="1"/>
          </p:cNvSpPr>
          <p:nvPr/>
        </p:nvSpPr>
        <p:spPr bwMode="auto">
          <a:xfrm flipH="1">
            <a:off x="5730240" y="1600200"/>
            <a:ext cx="381000" cy="0"/>
          </a:xfrm>
          <a:prstGeom prst="line">
            <a:avLst/>
          </a:prstGeom>
          <a:noFill/>
          <a:ln w="38100">
            <a:solidFill>
              <a:srgbClr val="FF00FF"/>
            </a:solidFill>
            <a:round/>
            <a:headEnd/>
            <a:tailEnd type="triangle" w="med" len="med"/>
          </a:ln>
        </p:spPr>
        <p:txBody>
          <a:bodyPr/>
          <a:lstStyle/>
          <a:p>
            <a:endParaRPr lang="en-US"/>
          </a:p>
        </p:txBody>
      </p:sp>
      <p:sp>
        <p:nvSpPr>
          <p:cNvPr id="271373" name="TRansit controls"/>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806927" name="1 full helical twist"/>
          <p:cNvSpPr txBox="1">
            <a:spLocks noChangeArrowheads="1"/>
          </p:cNvSpPr>
          <p:nvPr/>
        </p:nvSpPr>
        <p:spPr bwMode="auto">
          <a:xfrm>
            <a:off x="6324600" y="304800"/>
            <a:ext cx="2514600" cy="650875"/>
          </a:xfrm>
          <a:prstGeom prst="rect">
            <a:avLst/>
          </a:prstGeom>
          <a:noFill/>
          <a:ln w="9525">
            <a:solidFill>
              <a:srgbClr val="FF00FF"/>
            </a:solidFill>
            <a:miter lim="800000"/>
            <a:headEnd/>
            <a:tailEnd/>
          </a:ln>
        </p:spPr>
        <p:txBody>
          <a:bodyPr>
            <a:spAutoFit/>
          </a:bodyPr>
          <a:lstStyle/>
          <a:p>
            <a:pPr>
              <a:spcBef>
                <a:spcPct val="50000"/>
              </a:spcBef>
            </a:pPr>
            <a:r>
              <a:rPr lang="en-US" sz="1800" b="1">
                <a:solidFill>
                  <a:srgbClr val="FF00FF"/>
                </a:solidFill>
              </a:rPr>
              <a:t>(1 full helical twist per 34 Å of length).</a:t>
            </a:r>
          </a:p>
        </p:txBody>
      </p:sp>
    </p:spTree>
  </p:cSld>
  <p:clrMapOvr>
    <a:masterClrMapping/>
  </p:clrMapOvr>
  <p:transition advClick="0" advTm="6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06920"/>
                                        </p:tgtEl>
                                      </p:cBhvr>
                                    </p:cmd>
                                  </p:childTnLst>
                                </p:cTn>
                              </p:par>
                              <p:par>
                                <p:cTn id="7" presetID="2" presetClass="entr" presetSubtype="8" fill="hold" grpId="0" nodeType="withEffect">
                                  <p:stCondLst>
                                    <p:cond delay="4000"/>
                                  </p:stCondLst>
                                  <p:childTnLst>
                                    <p:set>
                                      <p:cBhvr>
                                        <p:cTn id="8" dur="1" fill="hold">
                                          <p:stCondLst>
                                            <p:cond delay="0"/>
                                          </p:stCondLst>
                                        </p:cTn>
                                        <p:tgtEl>
                                          <p:spTgt spid="806921"/>
                                        </p:tgtEl>
                                        <p:attrNameLst>
                                          <p:attrName>style.visibility</p:attrName>
                                        </p:attrNameLst>
                                      </p:cBhvr>
                                      <p:to>
                                        <p:strVal val="visible"/>
                                      </p:to>
                                    </p:set>
                                    <p:anim calcmode="lin" valueType="num">
                                      <p:cBhvr additive="base">
                                        <p:cTn id="9" dur="500" fill="hold"/>
                                        <p:tgtEl>
                                          <p:spTgt spid="806921"/>
                                        </p:tgtEl>
                                        <p:attrNameLst>
                                          <p:attrName>ppt_x</p:attrName>
                                        </p:attrNameLst>
                                      </p:cBhvr>
                                      <p:tavLst>
                                        <p:tav tm="0">
                                          <p:val>
                                            <p:strVal val="0-#ppt_w/2"/>
                                          </p:val>
                                        </p:tav>
                                        <p:tav tm="100000">
                                          <p:val>
                                            <p:strVal val="#ppt_x"/>
                                          </p:val>
                                        </p:tav>
                                      </p:tavLst>
                                    </p:anim>
                                    <p:anim calcmode="lin" valueType="num">
                                      <p:cBhvr additive="base">
                                        <p:cTn id="10" dur="500" fill="hold"/>
                                        <p:tgtEl>
                                          <p:spTgt spid="806921"/>
                                        </p:tgtEl>
                                        <p:attrNameLst>
                                          <p:attrName>ppt_y</p:attrName>
                                        </p:attrNameLst>
                                      </p:cBhvr>
                                      <p:tavLst>
                                        <p:tav tm="0">
                                          <p:val>
                                            <p:strVal val="#ppt_y"/>
                                          </p:val>
                                        </p:tav>
                                        <p:tav tm="100000">
                                          <p:val>
                                            <p:strVal val="#ppt_y"/>
                                          </p:val>
                                        </p:tav>
                                      </p:tavLst>
                                    </p:anim>
                                  </p:childTnLst>
                                </p:cTn>
                              </p:par>
                            </p:childTnLst>
                          </p:cTn>
                        </p:par>
                        <p:par>
                          <p:cTn id="11" fill="hold">
                            <p:stCondLst>
                              <p:cond delay="4500"/>
                            </p:stCondLst>
                            <p:childTnLst>
                              <p:par>
                                <p:cTn id="12" presetID="2" presetClass="entr" presetSubtype="2" fill="hold" grpId="0" nodeType="afterEffect">
                                  <p:stCondLst>
                                    <p:cond delay="16000"/>
                                  </p:stCondLst>
                                  <p:childTnLst>
                                    <p:set>
                                      <p:cBhvr>
                                        <p:cTn id="13" dur="1" fill="hold">
                                          <p:stCondLst>
                                            <p:cond delay="0"/>
                                          </p:stCondLst>
                                        </p:cTn>
                                        <p:tgtEl>
                                          <p:spTgt spid="806922"/>
                                        </p:tgtEl>
                                        <p:attrNameLst>
                                          <p:attrName>style.visibility</p:attrName>
                                        </p:attrNameLst>
                                      </p:cBhvr>
                                      <p:to>
                                        <p:strVal val="visible"/>
                                      </p:to>
                                    </p:set>
                                    <p:anim calcmode="lin" valueType="num">
                                      <p:cBhvr additive="base">
                                        <p:cTn id="14" dur="500" fill="hold"/>
                                        <p:tgtEl>
                                          <p:spTgt spid="806922"/>
                                        </p:tgtEl>
                                        <p:attrNameLst>
                                          <p:attrName>ppt_x</p:attrName>
                                        </p:attrNameLst>
                                      </p:cBhvr>
                                      <p:tavLst>
                                        <p:tav tm="0">
                                          <p:val>
                                            <p:strVal val="1+#ppt_w/2"/>
                                          </p:val>
                                        </p:tav>
                                        <p:tav tm="100000">
                                          <p:val>
                                            <p:strVal val="#ppt_x"/>
                                          </p:val>
                                        </p:tav>
                                      </p:tavLst>
                                    </p:anim>
                                    <p:anim calcmode="lin" valueType="num">
                                      <p:cBhvr additive="base">
                                        <p:cTn id="15" dur="500" fill="hold"/>
                                        <p:tgtEl>
                                          <p:spTgt spid="806922"/>
                                        </p:tgtEl>
                                        <p:attrNameLst>
                                          <p:attrName>ppt_y</p:attrName>
                                        </p:attrNameLst>
                                      </p:cBhvr>
                                      <p:tavLst>
                                        <p:tav tm="0">
                                          <p:val>
                                            <p:strVal val="#ppt_y"/>
                                          </p:val>
                                        </p:tav>
                                        <p:tav tm="100000">
                                          <p:val>
                                            <p:strVal val="#ppt_y"/>
                                          </p:val>
                                        </p:tav>
                                      </p:tavLst>
                                    </p:anim>
                                  </p:childTnLst>
                                </p:cTn>
                              </p:par>
                            </p:childTnLst>
                          </p:cTn>
                        </p:par>
                        <p:par>
                          <p:cTn id="16" fill="hold">
                            <p:stCondLst>
                              <p:cond delay="21000"/>
                            </p:stCondLst>
                            <p:childTnLst>
                              <p:par>
                                <p:cTn id="17" presetID="2" presetClass="entr" presetSubtype="2" fill="hold" grpId="0" nodeType="afterEffect">
                                  <p:stCondLst>
                                    <p:cond delay="0"/>
                                  </p:stCondLst>
                                  <p:childTnLst>
                                    <p:set>
                                      <p:cBhvr>
                                        <p:cTn id="18" dur="1" fill="hold">
                                          <p:stCondLst>
                                            <p:cond delay="0"/>
                                          </p:stCondLst>
                                        </p:cTn>
                                        <p:tgtEl>
                                          <p:spTgt spid="806923"/>
                                        </p:tgtEl>
                                        <p:attrNameLst>
                                          <p:attrName>style.visibility</p:attrName>
                                        </p:attrNameLst>
                                      </p:cBhvr>
                                      <p:to>
                                        <p:strVal val="visible"/>
                                      </p:to>
                                    </p:set>
                                    <p:anim calcmode="lin" valueType="num">
                                      <p:cBhvr additive="base">
                                        <p:cTn id="19" dur="500" fill="hold"/>
                                        <p:tgtEl>
                                          <p:spTgt spid="806923"/>
                                        </p:tgtEl>
                                        <p:attrNameLst>
                                          <p:attrName>ppt_x</p:attrName>
                                        </p:attrNameLst>
                                      </p:cBhvr>
                                      <p:tavLst>
                                        <p:tav tm="0">
                                          <p:val>
                                            <p:strVal val="1+#ppt_w/2"/>
                                          </p:val>
                                        </p:tav>
                                        <p:tav tm="100000">
                                          <p:val>
                                            <p:strVal val="#ppt_x"/>
                                          </p:val>
                                        </p:tav>
                                      </p:tavLst>
                                    </p:anim>
                                    <p:anim calcmode="lin" valueType="num">
                                      <p:cBhvr additive="base">
                                        <p:cTn id="20" dur="500" fill="hold"/>
                                        <p:tgtEl>
                                          <p:spTgt spid="806923"/>
                                        </p:tgtEl>
                                        <p:attrNameLst>
                                          <p:attrName>ppt_y</p:attrName>
                                        </p:attrNameLst>
                                      </p:cBhvr>
                                      <p:tavLst>
                                        <p:tav tm="0">
                                          <p:val>
                                            <p:strVal val="#ppt_y"/>
                                          </p:val>
                                        </p:tav>
                                        <p:tav tm="100000">
                                          <p:val>
                                            <p:strVal val="#ppt_y"/>
                                          </p:val>
                                        </p:tav>
                                      </p:tavLst>
                                    </p:anim>
                                  </p:childTnLst>
                                </p:cTn>
                              </p:par>
                            </p:childTnLst>
                          </p:cTn>
                        </p:par>
                        <p:par>
                          <p:cTn id="21" fill="hold">
                            <p:stCondLst>
                              <p:cond delay="21500"/>
                            </p:stCondLst>
                            <p:childTnLst>
                              <p:par>
                                <p:cTn id="22" presetID="2" presetClass="entr" presetSubtype="2" fill="hold" grpId="0" nodeType="afterEffect">
                                  <p:stCondLst>
                                    <p:cond delay="16000"/>
                                  </p:stCondLst>
                                  <p:childTnLst>
                                    <p:set>
                                      <p:cBhvr>
                                        <p:cTn id="23" dur="1" fill="hold">
                                          <p:stCondLst>
                                            <p:cond delay="0"/>
                                          </p:stCondLst>
                                        </p:cTn>
                                        <p:tgtEl>
                                          <p:spTgt spid="806927"/>
                                        </p:tgtEl>
                                        <p:attrNameLst>
                                          <p:attrName>style.visibility</p:attrName>
                                        </p:attrNameLst>
                                      </p:cBhvr>
                                      <p:to>
                                        <p:strVal val="visible"/>
                                      </p:to>
                                    </p:set>
                                    <p:anim calcmode="lin" valueType="num">
                                      <p:cBhvr additive="base">
                                        <p:cTn id="24" dur="500" fill="hold"/>
                                        <p:tgtEl>
                                          <p:spTgt spid="806927"/>
                                        </p:tgtEl>
                                        <p:attrNameLst>
                                          <p:attrName>ppt_x</p:attrName>
                                        </p:attrNameLst>
                                      </p:cBhvr>
                                      <p:tavLst>
                                        <p:tav tm="0">
                                          <p:val>
                                            <p:strVal val="1+#ppt_w/2"/>
                                          </p:val>
                                        </p:tav>
                                        <p:tav tm="100000">
                                          <p:val>
                                            <p:strVal val="#ppt_x"/>
                                          </p:val>
                                        </p:tav>
                                      </p:tavLst>
                                    </p:anim>
                                    <p:anim calcmode="lin" valueType="num">
                                      <p:cBhvr additive="base">
                                        <p:cTn id="25" dur="500" fill="hold"/>
                                        <p:tgtEl>
                                          <p:spTgt spid="806927"/>
                                        </p:tgtEl>
                                        <p:attrNameLst>
                                          <p:attrName>ppt_y</p:attrName>
                                        </p:attrNameLst>
                                      </p:cBhvr>
                                      <p:tavLst>
                                        <p:tav tm="0">
                                          <p:val>
                                            <p:strVal val="#ppt_y"/>
                                          </p:val>
                                        </p:tav>
                                        <p:tav tm="100000">
                                          <p:val>
                                            <p:strVal val="#ppt_y"/>
                                          </p:val>
                                        </p:tav>
                                      </p:tavLst>
                                    </p:anim>
                                  </p:childTnLst>
                                </p:cTn>
                              </p:par>
                            </p:childTnLst>
                          </p:cTn>
                        </p:par>
                        <p:par>
                          <p:cTn id="26" fill="hold">
                            <p:stCondLst>
                              <p:cond delay="38000"/>
                            </p:stCondLst>
                            <p:childTnLst>
                              <p:par>
                                <p:cTn id="27" presetID="2" presetClass="entr" presetSubtype="2" fill="hold" grpId="0" nodeType="afterEffect">
                                  <p:stCondLst>
                                    <p:cond delay="19000"/>
                                  </p:stCondLst>
                                  <p:childTnLst>
                                    <p:set>
                                      <p:cBhvr>
                                        <p:cTn id="28" dur="1" fill="hold">
                                          <p:stCondLst>
                                            <p:cond delay="0"/>
                                          </p:stCondLst>
                                        </p:cTn>
                                        <p:tgtEl>
                                          <p:spTgt spid="806924"/>
                                        </p:tgtEl>
                                        <p:attrNameLst>
                                          <p:attrName>style.visibility</p:attrName>
                                        </p:attrNameLst>
                                      </p:cBhvr>
                                      <p:to>
                                        <p:strVal val="visible"/>
                                      </p:to>
                                    </p:set>
                                    <p:anim calcmode="lin" valueType="num">
                                      <p:cBhvr additive="base">
                                        <p:cTn id="29" dur="500" fill="hold"/>
                                        <p:tgtEl>
                                          <p:spTgt spid="806924"/>
                                        </p:tgtEl>
                                        <p:attrNameLst>
                                          <p:attrName>ppt_x</p:attrName>
                                        </p:attrNameLst>
                                      </p:cBhvr>
                                      <p:tavLst>
                                        <p:tav tm="0">
                                          <p:val>
                                            <p:strVal val="1+#ppt_w/2"/>
                                          </p:val>
                                        </p:tav>
                                        <p:tav tm="100000">
                                          <p:val>
                                            <p:strVal val="#ppt_x"/>
                                          </p:val>
                                        </p:tav>
                                      </p:tavLst>
                                    </p:anim>
                                    <p:anim calcmode="lin" valueType="num">
                                      <p:cBhvr additive="base">
                                        <p:cTn id="30" dur="500" fill="hold"/>
                                        <p:tgtEl>
                                          <p:spTgt spid="806924"/>
                                        </p:tgtEl>
                                        <p:attrNameLst>
                                          <p:attrName>ppt_y</p:attrName>
                                        </p:attrNameLst>
                                      </p:cBhvr>
                                      <p:tavLst>
                                        <p:tav tm="0">
                                          <p:val>
                                            <p:strVal val="#ppt_y"/>
                                          </p:val>
                                        </p:tav>
                                        <p:tav tm="100000">
                                          <p:val>
                                            <p:strVal val="#ppt_y"/>
                                          </p:val>
                                        </p:tav>
                                      </p:tavLst>
                                    </p:anim>
                                  </p:childTnLst>
                                </p:cTn>
                              </p:par>
                            </p:childTnLst>
                          </p:cTn>
                        </p:par>
                        <p:par>
                          <p:cTn id="31" fill="hold">
                            <p:stCondLst>
                              <p:cond delay="57500"/>
                            </p:stCondLst>
                            <p:childTnLst>
                              <p:par>
                                <p:cTn id="32" presetID="2" presetClass="entr" presetSubtype="2" fill="hold" grpId="0" nodeType="afterEffect">
                                  <p:stCondLst>
                                    <p:cond delay="0"/>
                                  </p:stCondLst>
                                  <p:childTnLst>
                                    <p:set>
                                      <p:cBhvr>
                                        <p:cTn id="33" dur="1" fill="hold">
                                          <p:stCondLst>
                                            <p:cond delay="0"/>
                                          </p:stCondLst>
                                        </p:cTn>
                                        <p:tgtEl>
                                          <p:spTgt spid="806925"/>
                                        </p:tgtEl>
                                        <p:attrNameLst>
                                          <p:attrName>style.visibility</p:attrName>
                                        </p:attrNameLst>
                                      </p:cBhvr>
                                      <p:to>
                                        <p:strVal val="visible"/>
                                      </p:to>
                                    </p:set>
                                    <p:anim calcmode="lin" valueType="num">
                                      <p:cBhvr additive="base">
                                        <p:cTn id="34" dur="500" fill="hold"/>
                                        <p:tgtEl>
                                          <p:spTgt spid="806925"/>
                                        </p:tgtEl>
                                        <p:attrNameLst>
                                          <p:attrName>ppt_x</p:attrName>
                                        </p:attrNameLst>
                                      </p:cBhvr>
                                      <p:tavLst>
                                        <p:tav tm="0">
                                          <p:val>
                                            <p:strVal val="1+#ppt_w/2"/>
                                          </p:val>
                                        </p:tav>
                                        <p:tav tm="100000">
                                          <p:val>
                                            <p:strVal val="#ppt_x"/>
                                          </p:val>
                                        </p:tav>
                                      </p:tavLst>
                                    </p:anim>
                                    <p:anim calcmode="lin" valueType="num">
                                      <p:cBhvr additive="base">
                                        <p:cTn id="35" dur="500" fill="hold"/>
                                        <p:tgtEl>
                                          <p:spTgt spid="8069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36" fill="hold" display="0">
                  <p:stCondLst>
                    <p:cond delay="indefinite"/>
                  </p:stCondLst>
                  <p:endCondLst>
                    <p:cond evt="onPrev" delay="0">
                      <p:tgtEl>
                        <p:sldTgt/>
                      </p:tgtEl>
                    </p:cond>
                    <p:cond evt="onStopAudio" delay="0">
                      <p:tgtEl>
                        <p:sldTgt/>
                      </p:tgtEl>
                    </p:cond>
                  </p:endCondLst>
                </p:cTn>
                <p:tgtEl>
                  <p:spTgt spid="806920"/>
                </p:tgtEl>
              </p:cMediaNode>
            </p:audio>
          </p:childTnLst>
        </p:cTn>
      </p:par>
    </p:tnLst>
    <p:bldLst>
      <p:bldP spid="806921" grpId="0" animBg="1"/>
      <p:bldP spid="806922" grpId="0" animBg="1" autoUpdateAnimBg="0"/>
      <p:bldP spid="806923" grpId="0" animBg="1"/>
      <p:bldP spid="806924" grpId="0" animBg="1" autoUpdateAnimBg="0"/>
      <p:bldP spid="806925" grpId="0" animBg="1"/>
      <p:bldP spid="806927" grpId="0" animBg="1" autoUpdateAnimBg="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6" name="Picture 1026" descr="C:\Program Files\Amira-3.1.1\data\nucleosome files\AAA FINAL STRUCTURE\Animations_notahelix\Picture Files\linking_number.jpg"/>
          <p:cNvPicPr>
            <a:picLocks noChangeAspect="1" noChangeArrowheads="1"/>
          </p:cNvPicPr>
          <p:nvPr/>
        </p:nvPicPr>
        <p:blipFill>
          <a:blip r:embed="rId5" cstate="print"/>
          <a:srcRect/>
          <a:stretch>
            <a:fillRect/>
          </a:stretch>
        </p:blipFill>
        <p:spPr bwMode="auto">
          <a:xfrm>
            <a:off x="2781300" y="58738"/>
            <a:ext cx="3619500" cy="3979862"/>
          </a:xfrm>
          <a:prstGeom prst="rect">
            <a:avLst/>
          </a:prstGeom>
          <a:noFill/>
          <a:ln w="9525">
            <a:noFill/>
            <a:miter lim="800000"/>
            <a:headEnd/>
            <a:tailEnd/>
          </a:ln>
        </p:spPr>
      </p:pic>
      <p:sp>
        <p:nvSpPr>
          <p:cNvPr id="272387" name="Text Box 1027"/>
          <p:cNvSpPr txBox="1">
            <a:spLocks noChangeArrowheads="1"/>
          </p:cNvSpPr>
          <p:nvPr/>
        </p:nvSpPr>
        <p:spPr bwMode="auto">
          <a:xfrm>
            <a:off x="228600" y="4114800"/>
            <a:ext cx="8686800" cy="2371725"/>
          </a:xfrm>
          <a:prstGeom prst="rect">
            <a:avLst/>
          </a:prstGeom>
          <a:noFill/>
          <a:ln w="9525">
            <a:noFill/>
            <a:miter lim="800000"/>
            <a:headEnd/>
            <a:tailEnd/>
          </a:ln>
        </p:spPr>
        <p:txBody>
          <a:bodyPr>
            <a:spAutoFit/>
          </a:bodyPr>
          <a:lstStyle/>
          <a:p>
            <a:pPr algn="ctr">
              <a:spcBef>
                <a:spcPct val="50000"/>
              </a:spcBef>
            </a:pPr>
            <a:r>
              <a:rPr lang="en-US" sz="4000"/>
              <a:t>The topology equation</a:t>
            </a:r>
          </a:p>
          <a:p>
            <a:pPr algn="ctr">
              <a:spcBef>
                <a:spcPct val="50000"/>
              </a:spcBef>
            </a:pPr>
            <a:endParaRPr lang="en-US" sz="900"/>
          </a:p>
          <a:p>
            <a:pPr algn="ctr">
              <a:spcBef>
                <a:spcPct val="50000"/>
              </a:spcBef>
            </a:pPr>
            <a:r>
              <a:rPr lang="en-US" sz="2800" b="1"/>
              <a:t>L</a:t>
            </a:r>
            <a:r>
              <a:rPr lang="en-US" sz="2800" b="1" baseline="-25000"/>
              <a:t>k</a:t>
            </a:r>
            <a:r>
              <a:rPr lang="en-US" sz="2800" b="1"/>
              <a:t> = T + W</a:t>
            </a:r>
          </a:p>
          <a:p>
            <a:pPr algn="ctr">
              <a:spcBef>
                <a:spcPct val="50000"/>
              </a:spcBef>
            </a:pPr>
            <a:endParaRPr lang="en-US" sz="1600" b="1"/>
          </a:p>
          <a:p>
            <a:pPr algn="ctr">
              <a:spcBef>
                <a:spcPct val="50000"/>
              </a:spcBef>
            </a:pPr>
            <a:r>
              <a:rPr lang="en-US" sz="2000"/>
              <a:t>{L</a:t>
            </a:r>
            <a:r>
              <a:rPr lang="en-US" sz="2000" baseline="-25000"/>
              <a:t>k</a:t>
            </a:r>
            <a:r>
              <a:rPr lang="en-US" sz="2000"/>
              <a:t> </a:t>
            </a:r>
            <a:r>
              <a:rPr lang="en-US" sz="2000">
                <a:sym typeface="Symbol" pitchFamily="18" charset="2"/>
              </a:rPr>
              <a:t> </a:t>
            </a:r>
            <a:r>
              <a:rPr lang="en-US" sz="2000"/>
              <a:t>linking number}          {T </a:t>
            </a:r>
            <a:r>
              <a:rPr lang="en-US" sz="2000">
                <a:sym typeface="Symbol" pitchFamily="18" charset="2"/>
              </a:rPr>
              <a:t> Twist}                  {W  Writhe}</a:t>
            </a:r>
            <a:endParaRPr lang="en-US" sz="2000"/>
          </a:p>
        </p:txBody>
      </p:sp>
      <p:sp>
        <p:nvSpPr>
          <p:cNvPr id="272388" name="Text Box 1028"/>
          <p:cNvSpPr txBox="1">
            <a:spLocks noChangeArrowheads="1"/>
          </p:cNvSpPr>
          <p:nvPr/>
        </p:nvSpPr>
        <p:spPr bwMode="auto">
          <a:xfrm>
            <a:off x="4343400" y="3657600"/>
            <a:ext cx="838200" cy="457200"/>
          </a:xfrm>
          <a:prstGeom prst="rect">
            <a:avLst/>
          </a:prstGeom>
          <a:noFill/>
          <a:ln w="9525">
            <a:noFill/>
            <a:miter lim="800000"/>
            <a:headEnd/>
            <a:tailEnd/>
          </a:ln>
        </p:spPr>
        <p:txBody>
          <a:bodyPr>
            <a:spAutoFit/>
          </a:bodyPr>
          <a:lstStyle/>
          <a:p>
            <a:pPr>
              <a:spcBef>
                <a:spcPct val="50000"/>
              </a:spcBef>
            </a:pPr>
            <a:endParaRPr lang="en-US"/>
          </a:p>
        </p:txBody>
      </p:sp>
      <p:sp>
        <p:nvSpPr>
          <p:cNvPr id="272389" name="Text Box 1029"/>
          <p:cNvSpPr txBox="1">
            <a:spLocks noChangeArrowheads="1"/>
          </p:cNvSpPr>
          <p:nvPr/>
        </p:nvSpPr>
        <p:spPr bwMode="auto">
          <a:xfrm>
            <a:off x="4267200" y="3733800"/>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272390" name="Text Box 1030"/>
          <p:cNvSpPr txBox="1">
            <a:spLocks noChangeArrowheads="1"/>
          </p:cNvSpPr>
          <p:nvPr/>
        </p:nvSpPr>
        <p:spPr bwMode="auto">
          <a:xfrm>
            <a:off x="4343400" y="3657600"/>
            <a:ext cx="9144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808967" name="slide_26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08968" name="Text Box 1032"/>
          <p:cNvSpPr txBox="1">
            <a:spLocks noChangeArrowheads="1"/>
          </p:cNvSpPr>
          <p:nvPr/>
        </p:nvSpPr>
        <p:spPr bwMode="auto">
          <a:xfrm>
            <a:off x="3657600" y="5149850"/>
            <a:ext cx="1981200" cy="488950"/>
          </a:xfrm>
          <a:prstGeom prst="rect">
            <a:avLst/>
          </a:prstGeom>
          <a:solidFill>
            <a:schemeClr val="bg1"/>
          </a:solidFill>
          <a:ln w="9525">
            <a:noFill/>
            <a:miter lim="800000"/>
            <a:headEnd/>
            <a:tailEnd/>
          </a:ln>
        </p:spPr>
        <p:txBody>
          <a:bodyPr>
            <a:spAutoFit/>
          </a:bodyPr>
          <a:lstStyle/>
          <a:p>
            <a:pPr>
              <a:spcBef>
                <a:spcPct val="50000"/>
              </a:spcBef>
            </a:pPr>
            <a:r>
              <a:rPr lang="en-US" sz="2600" b="1">
                <a:solidFill>
                  <a:srgbClr val="FF00FF"/>
                </a:solidFill>
              </a:rPr>
              <a:t>L</a:t>
            </a:r>
            <a:r>
              <a:rPr lang="en-US" sz="3000" b="1" baseline="-25000">
                <a:solidFill>
                  <a:srgbClr val="FF00FF"/>
                </a:solidFill>
              </a:rPr>
              <a:t>k</a:t>
            </a:r>
            <a:r>
              <a:rPr lang="en-US" sz="2600" b="1">
                <a:solidFill>
                  <a:srgbClr val="FF00FF"/>
                </a:solidFill>
              </a:rPr>
              <a:t> = T + W</a:t>
            </a:r>
          </a:p>
        </p:txBody>
      </p:sp>
      <p:sp>
        <p:nvSpPr>
          <p:cNvPr id="808969" name="Text Box 1033"/>
          <p:cNvSpPr txBox="1">
            <a:spLocks noChangeArrowheads="1"/>
          </p:cNvSpPr>
          <p:nvPr/>
        </p:nvSpPr>
        <p:spPr bwMode="auto">
          <a:xfrm>
            <a:off x="6705600" y="1981200"/>
            <a:ext cx="1981200" cy="952500"/>
          </a:xfrm>
          <a:prstGeom prst="rect">
            <a:avLst/>
          </a:prstGeom>
          <a:noFill/>
          <a:ln w="9525">
            <a:solidFill>
              <a:srgbClr val="FF00FF"/>
            </a:solidFill>
            <a:miter lim="800000"/>
            <a:headEnd/>
            <a:tailEnd/>
          </a:ln>
        </p:spPr>
        <p:txBody>
          <a:bodyPr>
            <a:spAutoFit/>
          </a:bodyPr>
          <a:lstStyle/>
          <a:p>
            <a:pPr>
              <a:spcBef>
                <a:spcPct val="50000"/>
              </a:spcBef>
            </a:pPr>
            <a:r>
              <a:rPr lang="en-US" sz="1400" b="1">
                <a:solidFill>
                  <a:srgbClr val="FF00FF"/>
                </a:solidFill>
              </a:rPr>
              <a:t>Right-handed supertwists, such as these, are defined as being </a:t>
            </a:r>
            <a:r>
              <a:rPr lang="en-US" sz="1400" b="1" i="1">
                <a:solidFill>
                  <a:srgbClr val="FF00FF"/>
                </a:solidFill>
              </a:rPr>
              <a:t>negative </a:t>
            </a:r>
            <a:r>
              <a:rPr lang="en-US" sz="1400" b="1">
                <a:solidFill>
                  <a:srgbClr val="FF00FF"/>
                </a:solidFill>
              </a:rPr>
              <a:t>in value.</a:t>
            </a:r>
          </a:p>
        </p:txBody>
      </p:sp>
      <p:sp>
        <p:nvSpPr>
          <p:cNvPr id="808970" name="Line 1034"/>
          <p:cNvSpPr>
            <a:spLocks noChangeShapeType="1"/>
          </p:cNvSpPr>
          <p:nvPr/>
        </p:nvSpPr>
        <p:spPr bwMode="auto">
          <a:xfrm flipH="1" flipV="1">
            <a:off x="5943600" y="1828800"/>
            <a:ext cx="762000" cy="609600"/>
          </a:xfrm>
          <a:prstGeom prst="line">
            <a:avLst/>
          </a:prstGeom>
          <a:noFill/>
          <a:ln w="25400">
            <a:solidFill>
              <a:srgbClr val="FF00FF"/>
            </a:solidFill>
            <a:round/>
            <a:headEnd/>
            <a:tailEnd type="triangle" w="med" len="med"/>
          </a:ln>
        </p:spPr>
        <p:txBody>
          <a:bodyPr/>
          <a:lstStyle/>
          <a:p>
            <a:endParaRPr lang="en-US"/>
          </a:p>
        </p:txBody>
      </p:sp>
      <p:sp>
        <p:nvSpPr>
          <p:cNvPr id="808971" name="Line 1035"/>
          <p:cNvSpPr>
            <a:spLocks noChangeShapeType="1"/>
          </p:cNvSpPr>
          <p:nvPr/>
        </p:nvSpPr>
        <p:spPr bwMode="auto">
          <a:xfrm flipH="1" flipV="1">
            <a:off x="5791200" y="2286000"/>
            <a:ext cx="914400" cy="152400"/>
          </a:xfrm>
          <a:prstGeom prst="line">
            <a:avLst/>
          </a:prstGeom>
          <a:noFill/>
          <a:ln w="25400">
            <a:solidFill>
              <a:srgbClr val="FF00FF"/>
            </a:solidFill>
            <a:round/>
            <a:headEnd/>
            <a:tailEnd type="triangle" w="med" len="med"/>
          </a:ln>
        </p:spPr>
        <p:txBody>
          <a:bodyPr/>
          <a:lstStyle/>
          <a:p>
            <a:endParaRPr lang="en-US"/>
          </a:p>
        </p:txBody>
      </p:sp>
      <p:sp>
        <p:nvSpPr>
          <p:cNvPr id="808973" name="Line 1037"/>
          <p:cNvSpPr>
            <a:spLocks noChangeShapeType="1"/>
          </p:cNvSpPr>
          <p:nvPr/>
        </p:nvSpPr>
        <p:spPr bwMode="auto">
          <a:xfrm flipH="1">
            <a:off x="6019800" y="2438400"/>
            <a:ext cx="685800" cy="457200"/>
          </a:xfrm>
          <a:prstGeom prst="line">
            <a:avLst/>
          </a:prstGeom>
          <a:noFill/>
          <a:ln w="25400">
            <a:solidFill>
              <a:srgbClr val="FF00FF"/>
            </a:solidFill>
            <a:round/>
            <a:headEnd/>
            <a:tailEnd type="triangle" w="med" len="med"/>
          </a:ln>
        </p:spPr>
        <p:txBody>
          <a:bodyPr/>
          <a:lstStyle/>
          <a:p>
            <a:endParaRPr lang="en-US"/>
          </a:p>
        </p:txBody>
      </p:sp>
      <p:sp>
        <p:nvSpPr>
          <p:cNvPr id="808975" name="Text Box 1039"/>
          <p:cNvSpPr txBox="1">
            <a:spLocks noChangeArrowheads="1"/>
          </p:cNvSpPr>
          <p:nvPr/>
        </p:nvSpPr>
        <p:spPr bwMode="auto">
          <a:xfrm>
            <a:off x="5715000" y="457200"/>
            <a:ext cx="609600" cy="457200"/>
          </a:xfrm>
          <a:prstGeom prst="rect">
            <a:avLst/>
          </a:prstGeom>
          <a:solidFill>
            <a:schemeClr val="bg1"/>
          </a:solidFill>
          <a:ln w="9525">
            <a:noFill/>
            <a:miter lim="800000"/>
            <a:headEnd/>
            <a:tailEnd/>
          </a:ln>
        </p:spPr>
        <p:txBody>
          <a:bodyPr>
            <a:spAutoFit/>
          </a:bodyPr>
          <a:lstStyle/>
          <a:p>
            <a:pPr>
              <a:spcBef>
                <a:spcPct val="50000"/>
              </a:spcBef>
            </a:pPr>
            <a:endParaRPr lang="en-US"/>
          </a:p>
        </p:txBody>
      </p:sp>
      <p:sp>
        <p:nvSpPr>
          <p:cNvPr id="808976" name="Text Box 1040"/>
          <p:cNvSpPr txBox="1">
            <a:spLocks noChangeArrowheads="1"/>
          </p:cNvSpPr>
          <p:nvPr/>
        </p:nvSpPr>
        <p:spPr bwMode="auto">
          <a:xfrm>
            <a:off x="5748338" y="1476375"/>
            <a:ext cx="838200" cy="184150"/>
          </a:xfrm>
          <a:prstGeom prst="rect">
            <a:avLst/>
          </a:prstGeom>
          <a:solidFill>
            <a:schemeClr val="bg1"/>
          </a:solidFill>
          <a:ln w="9525">
            <a:noFill/>
            <a:miter lim="800000"/>
            <a:headEnd/>
            <a:tailEnd/>
          </a:ln>
        </p:spPr>
        <p:txBody>
          <a:bodyPr>
            <a:spAutoFit/>
          </a:bodyPr>
          <a:lstStyle/>
          <a:p>
            <a:pPr>
              <a:spcBef>
                <a:spcPct val="50000"/>
              </a:spcBef>
            </a:pPr>
            <a:r>
              <a:rPr lang="en-US" sz="600"/>
              <a:t>    </a:t>
            </a:r>
          </a:p>
        </p:txBody>
      </p:sp>
      <p:sp>
        <p:nvSpPr>
          <p:cNvPr id="272399" name="Text Box 1041"/>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08967"/>
                                        </p:tgtEl>
                                      </p:cBhvr>
                                    </p:cmd>
                                  </p:childTnLst>
                                </p:cTn>
                              </p:par>
                              <p:par>
                                <p:cTn id="7" presetID="2" presetClass="entr" presetSubtype="8" fill="hold" grpId="0" nodeType="withEffect">
                                  <p:stCondLst>
                                    <p:cond delay="13000"/>
                                  </p:stCondLst>
                                  <p:childTnLst>
                                    <p:set>
                                      <p:cBhvr>
                                        <p:cTn id="8" dur="1" fill="hold">
                                          <p:stCondLst>
                                            <p:cond delay="0"/>
                                          </p:stCondLst>
                                        </p:cTn>
                                        <p:tgtEl>
                                          <p:spTgt spid="808968"/>
                                        </p:tgtEl>
                                        <p:attrNameLst>
                                          <p:attrName>style.visibility</p:attrName>
                                        </p:attrNameLst>
                                      </p:cBhvr>
                                      <p:to>
                                        <p:strVal val="visible"/>
                                      </p:to>
                                    </p:set>
                                    <p:anim calcmode="lin" valueType="num">
                                      <p:cBhvr additive="base">
                                        <p:cTn id="9" dur="500" fill="hold"/>
                                        <p:tgtEl>
                                          <p:spTgt spid="808968"/>
                                        </p:tgtEl>
                                        <p:attrNameLst>
                                          <p:attrName>ppt_x</p:attrName>
                                        </p:attrNameLst>
                                      </p:cBhvr>
                                      <p:tavLst>
                                        <p:tav tm="0">
                                          <p:val>
                                            <p:strVal val="0-#ppt_w/2"/>
                                          </p:val>
                                        </p:tav>
                                        <p:tav tm="100000">
                                          <p:val>
                                            <p:strVal val="#ppt_x"/>
                                          </p:val>
                                        </p:tav>
                                      </p:tavLst>
                                    </p:anim>
                                    <p:anim calcmode="lin" valueType="num">
                                      <p:cBhvr additive="base">
                                        <p:cTn id="10" dur="500" fill="hold"/>
                                        <p:tgtEl>
                                          <p:spTgt spid="808968"/>
                                        </p:tgtEl>
                                        <p:attrNameLst>
                                          <p:attrName>ppt_y</p:attrName>
                                        </p:attrNameLst>
                                      </p:cBhvr>
                                      <p:tavLst>
                                        <p:tav tm="0">
                                          <p:val>
                                            <p:strVal val="#ppt_y"/>
                                          </p:val>
                                        </p:tav>
                                        <p:tav tm="100000">
                                          <p:val>
                                            <p:strVal val="#ppt_y"/>
                                          </p:val>
                                        </p:tav>
                                      </p:tavLst>
                                    </p:anim>
                                  </p:childTnLst>
                                </p:cTn>
                              </p:par>
                            </p:childTnLst>
                          </p:cTn>
                        </p:par>
                        <p:par>
                          <p:cTn id="11" fill="hold">
                            <p:stCondLst>
                              <p:cond delay="13500"/>
                            </p:stCondLst>
                            <p:childTnLst>
                              <p:par>
                                <p:cTn id="12" presetID="2" presetClass="entr" presetSubtype="2" fill="hold" grpId="0" nodeType="afterEffect">
                                  <p:stCondLst>
                                    <p:cond delay="13000"/>
                                  </p:stCondLst>
                                  <p:childTnLst>
                                    <p:set>
                                      <p:cBhvr>
                                        <p:cTn id="13" dur="1" fill="hold">
                                          <p:stCondLst>
                                            <p:cond delay="0"/>
                                          </p:stCondLst>
                                        </p:cTn>
                                        <p:tgtEl>
                                          <p:spTgt spid="808969"/>
                                        </p:tgtEl>
                                        <p:attrNameLst>
                                          <p:attrName>style.visibility</p:attrName>
                                        </p:attrNameLst>
                                      </p:cBhvr>
                                      <p:to>
                                        <p:strVal val="visible"/>
                                      </p:to>
                                    </p:set>
                                    <p:anim calcmode="lin" valueType="num">
                                      <p:cBhvr additive="base">
                                        <p:cTn id="14" dur="500" fill="hold"/>
                                        <p:tgtEl>
                                          <p:spTgt spid="808969"/>
                                        </p:tgtEl>
                                        <p:attrNameLst>
                                          <p:attrName>ppt_x</p:attrName>
                                        </p:attrNameLst>
                                      </p:cBhvr>
                                      <p:tavLst>
                                        <p:tav tm="0">
                                          <p:val>
                                            <p:strVal val="1+#ppt_w/2"/>
                                          </p:val>
                                        </p:tav>
                                        <p:tav tm="100000">
                                          <p:val>
                                            <p:strVal val="#ppt_x"/>
                                          </p:val>
                                        </p:tav>
                                      </p:tavLst>
                                    </p:anim>
                                    <p:anim calcmode="lin" valueType="num">
                                      <p:cBhvr additive="base">
                                        <p:cTn id="15" dur="500" fill="hold"/>
                                        <p:tgtEl>
                                          <p:spTgt spid="808969"/>
                                        </p:tgtEl>
                                        <p:attrNameLst>
                                          <p:attrName>ppt_y</p:attrName>
                                        </p:attrNameLst>
                                      </p:cBhvr>
                                      <p:tavLst>
                                        <p:tav tm="0">
                                          <p:val>
                                            <p:strVal val="#ppt_y"/>
                                          </p:val>
                                        </p:tav>
                                        <p:tav tm="100000">
                                          <p:val>
                                            <p:strVal val="#ppt_y"/>
                                          </p:val>
                                        </p:tav>
                                      </p:tavLst>
                                    </p:anim>
                                  </p:childTnLst>
                                </p:cTn>
                              </p:par>
                            </p:childTnLst>
                          </p:cTn>
                        </p:par>
                        <p:par>
                          <p:cTn id="16" fill="hold">
                            <p:stCondLst>
                              <p:cond delay="27000"/>
                            </p:stCondLst>
                            <p:childTnLst>
                              <p:par>
                                <p:cTn id="17" presetID="2" presetClass="entr" presetSubtype="2" fill="hold" grpId="0" nodeType="afterEffect">
                                  <p:stCondLst>
                                    <p:cond delay="0"/>
                                  </p:stCondLst>
                                  <p:childTnLst>
                                    <p:set>
                                      <p:cBhvr>
                                        <p:cTn id="18" dur="1" fill="hold">
                                          <p:stCondLst>
                                            <p:cond delay="0"/>
                                          </p:stCondLst>
                                        </p:cTn>
                                        <p:tgtEl>
                                          <p:spTgt spid="808970"/>
                                        </p:tgtEl>
                                        <p:attrNameLst>
                                          <p:attrName>style.visibility</p:attrName>
                                        </p:attrNameLst>
                                      </p:cBhvr>
                                      <p:to>
                                        <p:strVal val="visible"/>
                                      </p:to>
                                    </p:set>
                                    <p:anim calcmode="lin" valueType="num">
                                      <p:cBhvr additive="base">
                                        <p:cTn id="19" dur="500" fill="hold"/>
                                        <p:tgtEl>
                                          <p:spTgt spid="808970"/>
                                        </p:tgtEl>
                                        <p:attrNameLst>
                                          <p:attrName>ppt_x</p:attrName>
                                        </p:attrNameLst>
                                      </p:cBhvr>
                                      <p:tavLst>
                                        <p:tav tm="0">
                                          <p:val>
                                            <p:strVal val="1+#ppt_w/2"/>
                                          </p:val>
                                        </p:tav>
                                        <p:tav tm="100000">
                                          <p:val>
                                            <p:strVal val="#ppt_x"/>
                                          </p:val>
                                        </p:tav>
                                      </p:tavLst>
                                    </p:anim>
                                    <p:anim calcmode="lin" valueType="num">
                                      <p:cBhvr additive="base">
                                        <p:cTn id="20" dur="500" fill="hold"/>
                                        <p:tgtEl>
                                          <p:spTgt spid="808970"/>
                                        </p:tgtEl>
                                        <p:attrNameLst>
                                          <p:attrName>ppt_y</p:attrName>
                                        </p:attrNameLst>
                                      </p:cBhvr>
                                      <p:tavLst>
                                        <p:tav tm="0">
                                          <p:val>
                                            <p:strVal val="#ppt_y"/>
                                          </p:val>
                                        </p:tav>
                                        <p:tav tm="100000">
                                          <p:val>
                                            <p:strVal val="#ppt_y"/>
                                          </p:val>
                                        </p:tav>
                                      </p:tavLst>
                                    </p:anim>
                                  </p:childTnLst>
                                </p:cTn>
                              </p:par>
                            </p:childTnLst>
                          </p:cTn>
                        </p:par>
                        <p:par>
                          <p:cTn id="21" fill="hold">
                            <p:stCondLst>
                              <p:cond delay="27500"/>
                            </p:stCondLst>
                            <p:childTnLst>
                              <p:par>
                                <p:cTn id="22" presetID="2" presetClass="entr" presetSubtype="2" fill="hold" grpId="0" nodeType="afterEffect">
                                  <p:stCondLst>
                                    <p:cond delay="0"/>
                                  </p:stCondLst>
                                  <p:childTnLst>
                                    <p:set>
                                      <p:cBhvr>
                                        <p:cTn id="23" dur="1" fill="hold">
                                          <p:stCondLst>
                                            <p:cond delay="0"/>
                                          </p:stCondLst>
                                        </p:cTn>
                                        <p:tgtEl>
                                          <p:spTgt spid="808971"/>
                                        </p:tgtEl>
                                        <p:attrNameLst>
                                          <p:attrName>style.visibility</p:attrName>
                                        </p:attrNameLst>
                                      </p:cBhvr>
                                      <p:to>
                                        <p:strVal val="visible"/>
                                      </p:to>
                                    </p:set>
                                    <p:anim calcmode="lin" valueType="num">
                                      <p:cBhvr additive="base">
                                        <p:cTn id="24" dur="500" fill="hold"/>
                                        <p:tgtEl>
                                          <p:spTgt spid="808971"/>
                                        </p:tgtEl>
                                        <p:attrNameLst>
                                          <p:attrName>ppt_x</p:attrName>
                                        </p:attrNameLst>
                                      </p:cBhvr>
                                      <p:tavLst>
                                        <p:tav tm="0">
                                          <p:val>
                                            <p:strVal val="1+#ppt_w/2"/>
                                          </p:val>
                                        </p:tav>
                                        <p:tav tm="100000">
                                          <p:val>
                                            <p:strVal val="#ppt_x"/>
                                          </p:val>
                                        </p:tav>
                                      </p:tavLst>
                                    </p:anim>
                                    <p:anim calcmode="lin" valueType="num">
                                      <p:cBhvr additive="base">
                                        <p:cTn id="25" dur="500" fill="hold"/>
                                        <p:tgtEl>
                                          <p:spTgt spid="808971"/>
                                        </p:tgtEl>
                                        <p:attrNameLst>
                                          <p:attrName>ppt_y</p:attrName>
                                        </p:attrNameLst>
                                      </p:cBhvr>
                                      <p:tavLst>
                                        <p:tav tm="0">
                                          <p:val>
                                            <p:strVal val="#ppt_y"/>
                                          </p:val>
                                        </p:tav>
                                        <p:tav tm="100000">
                                          <p:val>
                                            <p:strVal val="#ppt_y"/>
                                          </p:val>
                                        </p:tav>
                                      </p:tavLst>
                                    </p:anim>
                                  </p:childTnLst>
                                </p:cTn>
                              </p:par>
                            </p:childTnLst>
                          </p:cTn>
                        </p:par>
                        <p:par>
                          <p:cTn id="26" fill="hold">
                            <p:stCondLst>
                              <p:cond delay="28000"/>
                            </p:stCondLst>
                            <p:childTnLst>
                              <p:par>
                                <p:cTn id="27" presetID="2" presetClass="entr" presetSubtype="2" fill="hold" grpId="0" nodeType="afterEffect">
                                  <p:stCondLst>
                                    <p:cond delay="0"/>
                                  </p:stCondLst>
                                  <p:childTnLst>
                                    <p:set>
                                      <p:cBhvr>
                                        <p:cTn id="28" dur="1" fill="hold">
                                          <p:stCondLst>
                                            <p:cond delay="0"/>
                                          </p:stCondLst>
                                        </p:cTn>
                                        <p:tgtEl>
                                          <p:spTgt spid="808973"/>
                                        </p:tgtEl>
                                        <p:attrNameLst>
                                          <p:attrName>style.visibility</p:attrName>
                                        </p:attrNameLst>
                                      </p:cBhvr>
                                      <p:to>
                                        <p:strVal val="visible"/>
                                      </p:to>
                                    </p:set>
                                    <p:anim calcmode="lin" valueType="num">
                                      <p:cBhvr additive="base">
                                        <p:cTn id="29" dur="500" fill="hold"/>
                                        <p:tgtEl>
                                          <p:spTgt spid="808973"/>
                                        </p:tgtEl>
                                        <p:attrNameLst>
                                          <p:attrName>ppt_x</p:attrName>
                                        </p:attrNameLst>
                                      </p:cBhvr>
                                      <p:tavLst>
                                        <p:tav tm="0">
                                          <p:val>
                                            <p:strVal val="1+#ppt_w/2"/>
                                          </p:val>
                                        </p:tav>
                                        <p:tav tm="100000">
                                          <p:val>
                                            <p:strVal val="#ppt_x"/>
                                          </p:val>
                                        </p:tav>
                                      </p:tavLst>
                                    </p:anim>
                                    <p:anim calcmode="lin" valueType="num">
                                      <p:cBhvr additive="base">
                                        <p:cTn id="30" dur="500" fill="hold"/>
                                        <p:tgtEl>
                                          <p:spTgt spid="808973"/>
                                        </p:tgtEl>
                                        <p:attrNameLst>
                                          <p:attrName>ppt_y</p:attrName>
                                        </p:attrNameLst>
                                      </p:cBhvr>
                                      <p:tavLst>
                                        <p:tav tm="0">
                                          <p:val>
                                            <p:strVal val="#ppt_y"/>
                                          </p:val>
                                        </p:tav>
                                        <p:tav tm="100000">
                                          <p:val>
                                            <p:strVal val="#ppt_y"/>
                                          </p:val>
                                        </p:tav>
                                      </p:tavLst>
                                    </p:anim>
                                  </p:childTnLst>
                                </p:cTn>
                              </p:par>
                            </p:childTnLst>
                          </p:cTn>
                        </p:par>
                        <p:par>
                          <p:cTn id="31" fill="hold">
                            <p:stCondLst>
                              <p:cond delay="28500"/>
                            </p:stCondLst>
                            <p:childTnLst>
                              <p:par>
                                <p:cTn id="32" presetID="1" presetClass="entr" presetSubtype="0" fill="hold" grpId="0" nodeType="afterEffect">
                                  <p:stCondLst>
                                    <p:cond delay="0"/>
                                  </p:stCondLst>
                                  <p:childTnLst>
                                    <p:set>
                                      <p:cBhvr>
                                        <p:cTn id="33" dur="1" fill="hold">
                                          <p:stCondLst>
                                            <p:cond delay="499"/>
                                          </p:stCondLst>
                                        </p:cTn>
                                        <p:tgtEl>
                                          <p:spTgt spid="808975"/>
                                        </p:tgtEl>
                                        <p:attrNameLst>
                                          <p:attrName>style.visibility</p:attrName>
                                        </p:attrNameLst>
                                      </p:cBhvr>
                                      <p:to>
                                        <p:strVal val="visible"/>
                                      </p:to>
                                    </p:set>
                                  </p:childTnLst>
                                </p:cTn>
                              </p:par>
                            </p:childTnLst>
                          </p:cTn>
                        </p:par>
                        <p:par>
                          <p:cTn id="34" fill="hold">
                            <p:stCondLst>
                              <p:cond delay="29000"/>
                            </p:stCondLst>
                            <p:childTnLst>
                              <p:par>
                                <p:cTn id="35" presetID="1" presetClass="entr" presetSubtype="0" fill="hold" grpId="0" nodeType="afterEffect">
                                  <p:stCondLst>
                                    <p:cond delay="0"/>
                                  </p:stCondLst>
                                  <p:childTnLst>
                                    <p:set>
                                      <p:cBhvr>
                                        <p:cTn id="36" dur="1" fill="hold">
                                          <p:stCondLst>
                                            <p:cond delay="499"/>
                                          </p:stCondLst>
                                        </p:cTn>
                                        <p:tgtEl>
                                          <p:spTgt spid="8089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2927">
                <p:cTn id="37" fill="hold" display="0">
                  <p:stCondLst>
                    <p:cond delay="indefinite"/>
                  </p:stCondLst>
                  <p:endCondLst>
                    <p:cond evt="onPrev" delay="0">
                      <p:tgtEl>
                        <p:sldTgt/>
                      </p:tgtEl>
                    </p:cond>
                    <p:cond evt="onStopAudio" delay="0">
                      <p:tgtEl>
                        <p:sldTgt/>
                      </p:tgtEl>
                    </p:cond>
                  </p:endCondLst>
                </p:cTn>
                <p:tgtEl>
                  <p:spTgt spid="808967"/>
                </p:tgtEl>
              </p:cMediaNode>
            </p:audio>
          </p:childTnLst>
        </p:cTn>
      </p:par>
    </p:tnLst>
    <p:bldLst>
      <p:bldP spid="808968" grpId="0" animBg="1" autoUpdateAnimBg="0"/>
      <p:bldP spid="808969" grpId="0" animBg="1" autoUpdateAnimBg="0"/>
      <p:bldP spid="808970" grpId="0" animBg="1"/>
      <p:bldP spid="808971" grpId="0" animBg="1"/>
      <p:bldP spid="808973" grpId="0" animBg="1"/>
      <p:bldP spid="808975" grpId="0" animBg="1" autoUpdateAnimBg="0"/>
      <p:bldP spid="808976" grpId="0" animBg="1" autoUpdateAnimBg="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C:\Program Files\Amira-3.1.1\data\nucleosome files\AAA FINAL STRUCTURE\Animations_notahelix\Picture Files\linking_number.jpg"/>
          <p:cNvPicPr>
            <a:picLocks noChangeAspect="1" noChangeArrowheads="1"/>
          </p:cNvPicPr>
          <p:nvPr/>
        </p:nvPicPr>
        <p:blipFill>
          <a:blip r:embed="rId5" cstate="print"/>
          <a:srcRect/>
          <a:stretch>
            <a:fillRect/>
          </a:stretch>
        </p:blipFill>
        <p:spPr bwMode="auto">
          <a:xfrm>
            <a:off x="2781300" y="58738"/>
            <a:ext cx="3619500" cy="3979862"/>
          </a:xfrm>
          <a:prstGeom prst="rect">
            <a:avLst/>
          </a:prstGeom>
          <a:noFill/>
          <a:ln w="9525">
            <a:noFill/>
            <a:miter lim="800000"/>
            <a:headEnd/>
            <a:tailEnd/>
          </a:ln>
        </p:spPr>
      </p:pic>
      <p:sp>
        <p:nvSpPr>
          <p:cNvPr id="273411" name="Text Box 4"/>
          <p:cNvSpPr txBox="1">
            <a:spLocks noChangeArrowheads="1"/>
          </p:cNvSpPr>
          <p:nvPr/>
        </p:nvSpPr>
        <p:spPr bwMode="auto">
          <a:xfrm>
            <a:off x="4343400" y="3657600"/>
            <a:ext cx="838200" cy="457200"/>
          </a:xfrm>
          <a:prstGeom prst="rect">
            <a:avLst/>
          </a:prstGeom>
          <a:noFill/>
          <a:ln w="9525">
            <a:noFill/>
            <a:miter lim="800000"/>
            <a:headEnd/>
            <a:tailEnd/>
          </a:ln>
        </p:spPr>
        <p:txBody>
          <a:bodyPr>
            <a:spAutoFit/>
          </a:bodyPr>
          <a:lstStyle/>
          <a:p>
            <a:pPr>
              <a:spcBef>
                <a:spcPct val="50000"/>
              </a:spcBef>
            </a:pPr>
            <a:endParaRPr lang="en-US"/>
          </a:p>
        </p:txBody>
      </p:sp>
      <p:sp>
        <p:nvSpPr>
          <p:cNvPr id="273412" name="Text Box 5"/>
          <p:cNvSpPr txBox="1">
            <a:spLocks noChangeArrowheads="1"/>
          </p:cNvSpPr>
          <p:nvPr/>
        </p:nvSpPr>
        <p:spPr bwMode="auto">
          <a:xfrm>
            <a:off x="4267200" y="3733800"/>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521222" name="Text Box 6"/>
          <p:cNvSpPr txBox="1">
            <a:spLocks noChangeArrowheads="1"/>
          </p:cNvSpPr>
          <p:nvPr/>
        </p:nvSpPr>
        <p:spPr bwMode="auto">
          <a:xfrm>
            <a:off x="228600" y="4224338"/>
            <a:ext cx="8686800" cy="2465387"/>
          </a:xfrm>
          <a:prstGeom prst="rect">
            <a:avLst/>
          </a:prstGeom>
          <a:noFill/>
          <a:ln w="9525">
            <a:noFill/>
            <a:miter lim="800000"/>
            <a:headEnd/>
            <a:tailEnd/>
          </a:ln>
        </p:spPr>
        <p:txBody>
          <a:bodyPr>
            <a:spAutoFit/>
          </a:bodyPr>
          <a:lstStyle/>
          <a:p>
            <a:pPr algn="ctr">
              <a:spcBef>
                <a:spcPct val="50000"/>
              </a:spcBef>
            </a:pPr>
            <a:r>
              <a:rPr lang="en-US" u="sng"/>
              <a:t>Sample calculation assuming the Watson-Crick Structure</a:t>
            </a:r>
            <a:br>
              <a:rPr lang="en-US" u="sng"/>
            </a:br>
            <a:r>
              <a:rPr lang="en-US"/>
              <a:t>Known length (for </a:t>
            </a:r>
            <a:r>
              <a:rPr lang="en-US">
                <a:sym typeface="Symbol" pitchFamily="18" charset="2"/>
              </a:rPr>
              <a:t></a:t>
            </a:r>
            <a:r>
              <a:rPr lang="en-US"/>
              <a:t>x174 RF) : </a:t>
            </a:r>
            <a:r>
              <a:rPr lang="en-US" b="1"/>
              <a:t>5000</a:t>
            </a:r>
            <a:r>
              <a:rPr lang="en-US"/>
              <a:t>  base-pairs </a:t>
            </a:r>
            <a:br>
              <a:rPr lang="en-US"/>
            </a:br>
            <a:r>
              <a:rPr lang="en-US"/>
              <a:t>Presumed “T” value (@ 10 base-pairs/W-C twist): </a:t>
            </a:r>
            <a:r>
              <a:rPr lang="en-US" b="1"/>
              <a:t>500</a:t>
            </a:r>
          </a:p>
          <a:p>
            <a:pPr>
              <a:spcBef>
                <a:spcPct val="50000"/>
              </a:spcBef>
            </a:pPr>
            <a:r>
              <a:rPr lang="en-US" b="1">
                <a:latin typeface="Courier New" pitchFamily="49" charset="0"/>
                <a:cs typeface="Courier New" pitchFamily="49" charset="0"/>
              </a:rPr>
              <a:t>			   L</a:t>
            </a:r>
            <a:r>
              <a:rPr lang="en-US" b="1" baseline="-30000">
                <a:latin typeface="Courier New" pitchFamily="49" charset="0"/>
                <a:cs typeface="Courier New" pitchFamily="49" charset="0"/>
              </a:rPr>
              <a:t>k</a:t>
            </a:r>
            <a:r>
              <a:rPr lang="en-US" b="1">
                <a:latin typeface="Courier New" pitchFamily="49" charset="0"/>
                <a:cs typeface="Courier New" pitchFamily="49" charset="0"/>
              </a:rPr>
              <a:t> =  T  + W</a:t>
            </a:r>
            <a:br>
              <a:rPr lang="en-US" b="1">
                <a:latin typeface="Courier New" pitchFamily="49" charset="0"/>
                <a:cs typeface="Courier New" pitchFamily="49" charset="0"/>
              </a:rPr>
            </a:br>
            <a:r>
              <a:rPr lang="en-US" b="1">
                <a:latin typeface="Courier New" pitchFamily="49" charset="0"/>
                <a:cs typeface="Courier New" pitchFamily="49" charset="0"/>
              </a:rPr>
              <a:t>			    </a:t>
            </a:r>
            <a:r>
              <a:rPr lang="en-US" b="1" baseline="-30000">
                <a:latin typeface="Courier New" pitchFamily="49" charset="0"/>
                <a:cs typeface="Courier New" pitchFamily="49" charset="0"/>
              </a:rPr>
              <a:t> </a:t>
            </a:r>
            <a:r>
              <a:rPr lang="en-US" b="1">
                <a:latin typeface="Courier New" pitchFamily="49" charset="0"/>
                <a:cs typeface="Courier New" pitchFamily="49" charset="0"/>
              </a:rPr>
              <a:t> = 500 </a:t>
            </a:r>
            <a:r>
              <a:rPr lang="en-US" b="1">
                <a:cs typeface="Courier New" pitchFamily="49" charset="0"/>
              </a:rPr>
              <a:t>–</a:t>
            </a:r>
            <a:r>
              <a:rPr lang="en-US" b="1">
                <a:latin typeface="Courier New" pitchFamily="49" charset="0"/>
                <a:cs typeface="Courier New" pitchFamily="49" charset="0"/>
              </a:rPr>
              <a:t> 25</a:t>
            </a:r>
            <a:br>
              <a:rPr lang="en-US" b="1">
                <a:latin typeface="Courier New" pitchFamily="49" charset="0"/>
                <a:cs typeface="Courier New" pitchFamily="49" charset="0"/>
              </a:rPr>
            </a:br>
            <a:r>
              <a:rPr lang="en-US" b="1">
                <a:latin typeface="Courier New" pitchFamily="49" charset="0"/>
                <a:cs typeface="Courier New" pitchFamily="49" charset="0"/>
              </a:rPr>
              <a:t>			    </a:t>
            </a:r>
            <a:r>
              <a:rPr lang="en-US" b="1" baseline="-30000">
                <a:latin typeface="Courier New" pitchFamily="49" charset="0"/>
                <a:cs typeface="Courier New" pitchFamily="49" charset="0"/>
              </a:rPr>
              <a:t> </a:t>
            </a:r>
            <a:r>
              <a:rPr lang="en-US" b="1">
                <a:latin typeface="Courier New" pitchFamily="49" charset="0"/>
                <a:cs typeface="Courier New" pitchFamily="49" charset="0"/>
              </a:rPr>
              <a:t> = 475</a:t>
            </a:r>
          </a:p>
        </p:txBody>
      </p:sp>
      <p:sp>
        <p:nvSpPr>
          <p:cNvPr id="273414" name="Text Box 7"/>
          <p:cNvSpPr txBox="1">
            <a:spLocks noChangeArrowheads="1"/>
          </p:cNvSpPr>
          <p:nvPr/>
        </p:nvSpPr>
        <p:spPr bwMode="auto">
          <a:xfrm>
            <a:off x="4343400" y="3657600"/>
            <a:ext cx="9144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521224" name="slide_26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521225" name="Text Box 9"/>
          <p:cNvSpPr txBox="1">
            <a:spLocks noChangeArrowheads="1"/>
          </p:cNvSpPr>
          <p:nvPr/>
        </p:nvSpPr>
        <p:spPr bwMode="auto">
          <a:xfrm>
            <a:off x="7381875" y="4953000"/>
            <a:ext cx="6858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rPr>
              <a:t>500</a:t>
            </a:r>
          </a:p>
        </p:txBody>
      </p:sp>
      <p:sp>
        <p:nvSpPr>
          <p:cNvPr id="521226" name="Text Box 10"/>
          <p:cNvSpPr txBox="1">
            <a:spLocks noChangeArrowheads="1"/>
          </p:cNvSpPr>
          <p:nvPr/>
        </p:nvSpPr>
        <p:spPr bwMode="auto">
          <a:xfrm>
            <a:off x="3505200" y="5486400"/>
            <a:ext cx="25908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rPr>
              <a:t>L</a:t>
            </a:r>
            <a:r>
              <a:rPr lang="en-US" b="1" baseline="-25000">
                <a:solidFill>
                  <a:srgbClr val="FF00FF"/>
                </a:solidFill>
                <a:latin typeface="Courier New" pitchFamily="49" charset="0"/>
              </a:rPr>
              <a:t>k</a:t>
            </a:r>
            <a:r>
              <a:rPr lang="en-US" b="1">
                <a:solidFill>
                  <a:srgbClr val="FF00FF"/>
                </a:solidFill>
                <a:latin typeface="Courier New" pitchFamily="49" charset="0"/>
              </a:rPr>
              <a:t> =  T  + W</a:t>
            </a:r>
          </a:p>
        </p:txBody>
      </p:sp>
      <p:sp>
        <p:nvSpPr>
          <p:cNvPr id="521227" name="Text Box 11"/>
          <p:cNvSpPr txBox="1">
            <a:spLocks noChangeArrowheads="1"/>
          </p:cNvSpPr>
          <p:nvPr/>
        </p:nvSpPr>
        <p:spPr bwMode="auto">
          <a:xfrm>
            <a:off x="3981450" y="5881688"/>
            <a:ext cx="22098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rPr>
              <a:t>= 500 - 25</a:t>
            </a:r>
          </a:p>
        </p:txBody>
      </p:sp>
      <p:sp>
        <p:nvSpPr>
          <p:cNvPr id="521228" name="Text Box 12"/>
          <p:cNvSpPr txBox="1">
            <a:spLocks noChangeArrowheads="1"/>
          </p:cNvSpPr>
          <p:nvPr/>
        </p:nvSpPr>
        <p:spPr bwMode="auto">
          <a:xfrm>
            <a:off x="4010025" y="6234113"/>
            <a:ext cx="22098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rPr>
              <a:t>= 475</a:t>
            </a:r>
          </a:p>
        </p:txBody>
      </p:sp>
      <p:sp>
        <p:nvSpPr>
          <p:cNvPr id="521230" name="Line 14"/>
          <p:cNvSpPr>
            <a:spLocks noChangeShapeType="1"/>
          </p:cNvSpPr>
          <p:nvPr/>
        </p:nvSpPr>
        <p:spPr bwMode="auto">
          <a:xfrm flipV="1">
            <a:off x="5133975" y="5453063"/>
            <a:ext cx="2362200" cy="990600"/>
          </a:xfrm>
          <a:prstGeom prst="line">
            <a:avLst/>
          </a:prstGeom>
          <a:noFill/>
          <a:ln w="76200">
            <a:solidFill>
              <a:srgbClr val="0000FF"/>
            </a:solidFill>
            <a:round/>
            <a:headEnd type="triangle" w="med" len="med"/>
            <a:tailEnd type="triangle" w="med" len="med"/>
          </a:ln>
        </p:spPr>
        <p:txBody>
          <a:bodyPr/>
          <a:lstStyle/>
          <a:p>
            <a:endParaRPr lang="en-US"/>
          </a:p>
        </p:txBody>
      </p:sp>
      <p:sp>
        <p:nvSpPr>
          <p:cNvPr id="273421" name="Text Box 15"/>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21222"/>
                                        </p:tgtEl>
                                        <p:attrNameLst>
                                          <p:attrName>style.visibility</p:attrName>
                                        </p:attrNameLst>
                                      </p:cBhvr>
                                      <p:to>
                                        <p:strVal val="visible"/>
                                      </p:to>
                                    </p:set>
                                    <p:anim calcmode="lin" valueType="num">
                                      <p:cBhvr additive="base">
                                        <p:cTn id="7" dur="500" fill="hold"/>
                                        <p:tgtEl>
                                          <p:spTgt spid="521222"/>
                                        </p:tgtEl>
                                        <p:attrNameLst>
                                          <p:attrName>ppt_x</p:attrName>
                                        </p:attrNameLst>
                                      </p:cBhvr>
                                      <p:tavLst>
                                        <p:tav tm="0">
                                          <p:val>
                                            <p:strVal val="0-#ppt_w/2"/>
                                          </p:val>
                                        </p:tav>
                                        <p:tav tm="100000">
                                          <p:val>
                                            <p:strVal val="#ppt_x"/>
                                          </p:val>
                                        </p:tav>
                                      </p:tavLst>
                                    </p:anim>
                                    <p:anim calcmode="lin" valueType="num">
                                      <p:cBhvr additive="base">
                                        <p:cTn id="8" dur="500" fill="hold"/>
                                        <p:tgtEl>
                                          <p:spTgt spid="5212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 fill="hold"/>
                                        <p:tgtEl>
                                          <p:spTgt spid="521224"/>
                                        </p:tgtEl>
                                      </p:cBhvr>
                                    </p:cmd>
                                  </p:childTnLst>
                                </p:cTn>
                              </p:par>
                              <p:par>
                                <p:cTn id="12" presetID="2" presetClass="entr" presetSubtype="8" fill="hold" grpId="0" nodeType="withEffect">
                                  <p:stCondLst>
                                    <p:cond delay="22000"/>
                                  </p:stCondLst>
                                  <p:childTnLst>
                                    <p:set>
                                      <p:cBhvr>
                                        <p:cTn id="13" dur="1" fill="hold">
                                          <p:stCondLst>
                                            <p:cond delay="0"/>
                                          </p:stCondLst>
                                        </p:cTn>
                                        <p:tgtEl>
                                          <p:spTgt spid="521225"/>
                                        </p:tgtEl>
                                        <p:attrNameLst>
                                          <p:attrName>style.visibility</p:attrName>
                                        </p:attrNameLst>
                                      </p:cBhvr>
                                      <p:to>
                                        <p:strVal val="visible"/>
                                      </p:to>
                                    </p:set>
                                    <p:anim calcmode="lin" valueType="num">
                                      <p:cBhvr additive="base">
                                        <p:cTn id="14" dur="500" fill="hold"/>
                                        <p:tgtEl>
                                          <p:spTgt spid="521225"/>
                                        </p:tgtEl>
                                        <p:attrNameLst>
                                          <p:attrName>ppt_x</p:attrName>
                                        </p:attrNameLst>
                                      </p:cBhvr>
                                      <p:tavLst>
                                        <p:tav tm="0">
                                          <p:val>
                                            <p:strVal val="0-#ppt_w/2"/>
                                          </p:val>
                                        </p:tav>
                                        <p:tav tm="100000">
                                          <p:val>
                                            <p:strVal val="#ppt_x"/>
                                          </p:val>
                                        </p:tav>
                                      </p:tavLst>
                                    </p:anim>
                                    <p:anim calcmode="lin" valueType="num">
                                      <p:cBhvr additive="base">
                                        <p:cTn id="15" dur="500" fill="hold"/>
                                        <p:tgtEl>
                                          <p:spTgt spid="521225"/>
                                        </p:tgtEl>
                                        <p:attrNameLst>
                                          <p:attrName>ppt_y</p:attrName>
                                        </p:attrNameLst>
                                      </p:cBhvr>
                                      <p:tavLst>
                                        <p:tav tm="0">
                                          <p:val>
                                            <p:strVal val="#ppt_y"/>
                                          </p:val>
                                        </p:tav>
                                        <p:tav tm="100000">
                                          <p:val>
                                            <p:strVal val="#ppt_y"/>
                                          </p:val>
                                        </p:tav>
                                      </p:tavLst>
                                    </p:anim>
                                  </p:childTnLst>
                                </p:cTn>
                              </p:par>
                            </p:childTnLst>
                          </p:cTn>
                        </p:par>
                        <p:par>
                          <p:cTn id="16" fill="hold">
                            <p:stCondLst>
                              <p:cond delay="23000"/>
                            </p:stCondLst>
                            <p:childTnLst>
                              <p:par>
                                <p:cTn id="17" presetID="2" presetClass="entr" presetSubtype="8" fill="hold" grpId="0" nodeType="afterEffect">
                                  <p:stCondLst>
                                    <p:cond delay="51000"/>
                                  </p:stCondLst>
                                  <p:childTnLst>
                                    <p:set>
                                      <p:cBhvr>
                                        <p:cTn id="18" dur="1" fill="hold">
                                          <p:stCondLst>
                                            <p:cond delay="0"/>
                                          </p:stCondLst>
                                        </p:cTn>
                                        <p:tgtEl>
                                          <p:spTgt spid="521226"/>
                                        </p:tgtEl>
                                        <p:attrNameLst>
                                          <p:attrName>style.visibility</p:attrName>
                                        </p:attrNameLst>
                                      </p:cBhvr>
                                      <p:to>
                                        <p:strVal val="visible"/>
                                      </p:to>
                                    </p:set>
                                    <p:anim calcmode="lin" valueType="num">
                                      <p:cBhvr additive="base">
                                        <p:cTn id="19" dur="500" fill="hold"/>
                                        <p:tgtEl>
                                          <p:spTgt spid="521226"/>
                                        </p:tgtEl>
                                        <p:attrNameLst>
                                          <p:attrName>ppt_x</p:attrName>
                                        </p:attrNameLst>
                                      </p:cBhvr>
                                      <p:tavLst>
                                        <p:tav tm="0">
                                          <p:val>
                                            <p:strVal val="0-#ppt_w/2"/>
                                          </p:val>
                                        </p:tav>
                                        <p:tav tm="100000">
                                          <p:val>
                                            <p:strVal val="#ppt_x"/>
                                          </p:val>
                                        </p:tav>
                                      </p:tavLst>
                                    </p:anim>
                                    <p:anim calcmode="lin" valueType="num">
                                      <p:cBhvr additive="base">
                                        <p:cTn id="20" dur="500" fill="hold"/>
                                        <p:tgtEl>
                                          <p:spTgt spid="521226"/>
                                        </p:tgtEl>
                                        <p:attrNameLst>
                                          <p:attrName>ppt_y</p:attrName>
                                        </p:attrNameLst>
                                      </p:cBhvr>
                                      <p:tavLst>
                                        <p:tav tm="0">
                                          <p:val>
                                            <p:strVal val="#ppt_y"/>
                                          </p:val>
                                        </p:tav>
                                        <p:tav tm="100000">
                                          <p:val>
                                            <p:strVal val="#ppt_y"/>
                                          </p:val>
                                        </p:tav>
                                      </p:tavLst>
                                    </p:anim>
                                  </p:childTnLst>
                                </p:cTn>
                              </p:par>
                            </p:childTnLst>
                          </p:cTn>
                        </p:par>
                        <p:par>
                          <p:cTn id="21" fill="hold">
                            <p:stCondLst>
                              <p:cond delay="74500"/>
                            </p:stCondLst>
                            <p:childTnLst>
                              <p:par>
                                <p:cTn id="22" presetID="2" presetClass="entr" presetSubtype="8" fill="hold" grpId="0" nodeType="afterEffect">
                                  <p:stCondLst>
                                    <p:cond delay="3000"/>
                                  </p:stCondLst>
                                  <p:childTnLst>
                                    <p:set>
                                      <p:cBhvr>
                                        <p:cTn id="23" dur="1" fill="hold">
                                          <p:stCondLst>
                                            <p:cond delay="0"/>
                                          </p:stCondLst>
                                        </p:cTn>
                                        <p:tgtEl>
                                          <p:spTgt spid="521227"/>
                                        </p:tgtEl>
                                        <p:attrNameLst>
                                          <p:attrName>style.visibility</p:attrName>
                                        </p:attrNameLst>
                                      </p:cBhvr>
                                      <p:to>
                                        <p:strVal val="visible"/>
                                      </p:to>
                                    </p:set>
                                    <p:anim calcmode="lin" valueType="num">
                                      <p:cBhvr additive="base">
                                        <p:cTn id="24" dur="500" fill="hold"/>
                                        <p:tgtEl>
                                          <p:spTgt spid="521227"/>
                                        </p:tgtEl>
                                        <p:attrNameLst>
                                          <p:attrName>ppt_x</p:attrName>
                                        </p:attrNameLst>
                                      </p:cBhvr>
                                      <p:tavLst>
                                        <p:tav tm="0">
                                          <p:val>
                                            <p:strVal val="0-#ppt_w/2"/>
                                          </p:val>
                                        </p:tav>
                                        <p:tav tm="100000">
                                          <p:val>
                                            <p:strVal val="#ppt_x"/>
                                          </p:val>
                                        </p:tav>
                                      </p:tavLst>
                                    </p:anim>
                                    <p:anim calcmode="lin" valueType="num">
                                      <p:cBhvr additive="base">
                                        <p:cTn id="25" dur="500" fill="hold"/>
                                        <p:tgtEl>
                                          <p:spTgt spid="521227"/>
                                        </p:tgtEl>
                                        <p:attrNameLst>
                                          <p:attrName>ppt_y</p:attrName>
                                        </p:attrNameLst>
                                      </p:cBhvr>
                                      <p:tavLst>
                                        <p:tav tm="0">
                                          <p:val>
                                            <p:strVal val="#ppt_y"/>
                                          </p:val>
                                        </p:tav>
                                        <p:tav tm="100000">
                                          <p:val>
                                            <p:strVal val="#ppt_y"/>
                                          </p:val>
                                        </p:tav>
                                      </p:tavLst>
                                    </p:anim>
                                  </p:childTnLst>
                                </p:cTn>
                              </p:par>
                            </p:childTnLst>
                          </p:cTn>
                        </p:par>
                        <p:par>
                          <p:cTn id="26" fill="hold">
                            <p:stCondLst>
                              <p:cond delay="78000"/>
                            </p:stCondLst>
                            <p:childTnLst>
                              <p:par>
                                <p:cTn id="27" presetID="2" presetClass="entr" presetSubtype="8" fill="hold" grpId="0" nodeType="afterEffect">
                                  <p:stCondLst>
                                    <p:cond delay="3000"/>
                                  </p:stCondLst>
                                  <p:childTnLst>
                                    <p:set>
                                      <p:cBhvr>
                                        <p:cTn id="28" dur="1" fill="hold">
                                          <p:stCondLst>
                                            <p:cond delay="0"/>
                                          </p:stCondLst>
                                        </p:cTn>
                                        <p:tgtEl>
                                          <p:spTgt spid="521228"/>
                                        </p:tgtEl>
                                        <p:attrNameLst>
                                          <p:attrName>style.visibility</p:attrName>
                                        </p:attrNameLst>
                                      </p:cBhvr>
                                      <p:to>
                                        <p:strVal val="visible"/>
                                      </p:to>
                                    </p:set>
                                    <p:anim calcmode="lin" valueType="num">
                                      <p:cBhvr additive="base">
                                        <p:cTn id="29" dur="500" fill="hold"/>
                                        <p:tgtEl>
                                          <p:spTgt spid="521228"/>
                                        </p:tgtEl>
                                        <p:attrNameLst>
                                          <p:attrName>ppt_x</p:attrName>
                                        </p:attrNameLst>
                                      </p:cBhvr>
                                      <p:tavLst>
                                        <p:tav tm="0">
                                          <p:val>
                                            <p:strVal val="0-#ppt_w/2"/>
                                          </p:val>
                                        </p:tav>
                                        <p:tav tm="100000">
                                          <p:val>
                                            <p:strVal val="#ppt_x"/>
                                          </p:val>
                                        </p:tav>
                                      </p:tavLst>
                                    </p:anim>
                                    <p:anim calcmode="lin" valueType="num">
                                      <p:cBhvr additive="base">
                                        <p:cTn id="30" dur="500" fill="hold"/>
                                        <p:tgtEl>
                                          <p:spTgt spid="521228"/>
                                        </p:tgtEl>
                                        <p:attrNameLst>
                                          <p:attrName>ppt_y</p:attrName>
                                        </p:attrNameLst>
                                      </p:cBhvr>
                                      <p:tavLst>
                                        <p:tav tm="0">
                                          <p:val>
                                            <p:strVal val="#ppt_y"/>
                                          </p:val>
                                        </p:tav>
                                        <p:tav tm="100000">
                                          <p:val>
                                            <p:strVal val="#ppt_y"/>
                                          </p:val>
                                        </p:tav>
                                      </p:tavLst>
                                    </p:anim>
                                  </p:childTnLst>
                                </p:cTn>
                              </p:par>
                            </p:childTnLst>
                          </p:cTn>
                        </p:par>
                        <p:par>
                          <p:cTn id="31" fill="hold">
                            <p:stCondLst>
                              <p:cond delay="81500"/>
                            </p:stCondLst>
                            <p:childTnLst>
                              <p:par>
                                <p:cTn id="32" presetID="2" presetClass="entr" presetSubtype="8" fill="hold" grpId="0" nodeType="afterEffect">
                                  <p:stCondLst>
                                    <p:cond delay="5000"/>
                                  </p:stCondLst>
                                  <p:childTnLst>
                                    <p:set>
                                      <p:cBhvr>
                                        <p:cTn id="33" dur="1" fill="hold">
                                          <p:stCondLst>
                                            <p:cond delay="0"/>
                                          </p:stCondLst>
                                        </p:cTn>
                                        <p:tgtEl>
                                          <p:spTgt spid="521230"/>
                                        </p:tgtEl>
                                        <p:attrNameLst>
                                          <p:attrName>style.visibility</p:attrName>
                                        </p:attrNameLst>
                                      </p:cBhvr>
                                      <p:to>
                                        <p:strVal val="visible"/>
                                      </p:to>
                                    </p:set>
                                    <p:anim calcmode="lin" valueType="num">
                                      <p:cBhvr additive="base">
                                        <p:cTn id="34" dur="500" fill="hold"/>
                                        <p:tgtEl>
                                          <p:spTgt spid="521230"/>
                                        </p:tgtEl>
                                        <p:attrNameLst>
                                          <p:attrName>ppt_x</p:attrName>
                                        </p:attrNameLst>
                                      </p:cBhvr>
                                      <p:tavLst>
                                        <p:tav tm="0">
                                          <p:val>
                                            <p:strVal val="0-#ppt_w/2"/>
                                          </p:val>
                                        </p:tav>
                                        <p:tav tm="100000">
                                          <p:val>
                                            <p:strVal val="#ppt_x"/>
                                          </p:val>
                                        </p:tav>
                                      </p:tavLst>
                                    </p:anim>
                                    <p:anim calcmode="lin" valueType="num">
                                      <p:cBhvr additive="base">
                                        <p:cTn id="35" dur="500" fill="hold"/>
                                        <p:tgtEl>
                                          <p:spTgt spid="521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5610">
                <p:cTn id="36" fill="hold" display="0">
                  <p:stCondLst>
                    <p:cond delay="indefinite"/>
                  </p:stCondLst>
                  <p:endCondLst>
                    <p:cond evt="onPrev" delay="0">
                      <p:tgtEl>
                        <p:sldTgt/>
                      </p:tgtEl>
                    </p:cond>
                    <p:cond evt="onStopAudio" delay="0">
                      <p:tgtEl>
                        <p:sldTgt/>
                      </p:tgtEl>
                    </p:cond>
                  </p:endCondLst>
                </p:cTn>
                <p:tgtEl>
                  <p:spTgt spid="521224"/>
                </p:tgtEl>
              </p:cMediaNode>
            </p:audio>
          </p:childTnLst>
        </p:cTn>
      </p:par>
    </p:tnLst>
    <p:bldLst>
      <p:bldP spid="521222" grpId="0" autoUpdateAnimBg="0"/>
      <p:bldP spid="521225" grpId="0" animBg="1" autoUpdateAnimBg="0"/>
      <p:bldP spid="521226" grpId="0" animBg="1" autoUpdateAnimBg="0"/>
      <p:bldP spid="521227" grpId="0" animBg="1" autoUpdateAnimBg="0"/>
      <p:bldP spid="521228" grpId="0" animBg="1" autoUpdateAnimBg="0"/>
      <p:bldP spid="521230" grpId="0" animBg="1"/>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1026"/>
          <p:cNvSpPr>
            <a:spLocks noGrp="1" noChangeArrowheads="1"/>
          </p:cNvSpPr>
          <p:nvPr>
            <p:ph type="title" idx="4294967295"/>
          </p:nvPr>
        </p:nvSpPr>
        <p:spPr>
          <a:xfrm>
            <a:off x="685800" y="2590800"/>
            <a:ext cx="7772400" cy="1143000"/>
          </a:xfrm>
        </p:spPr>
        <p:txBody>
          <a:bodyPr/>
          <a:lstStyle/>
          <a:p>
            <a:pPr algn="l" eaLnBrk="1" hangingPunct="1"/>
            <a:r>
              <a:rPr lang="en-US" sz="3600"/>
              <a:t>What if the chromosome is actually in the TN (Topologically-Nonlinked) conformation?</a:t>
            </a:r>
            <a:br>
              <a:rPr lang="en-US" sz="3600"/>
            </a:br>
            <a:br>
              <a:rPr lang="en-US" sz="3600"/>
            </a:br>
            <a:r>
              <a:rPr lang="en-US" sz="3600"/>
              <a:t>What becomes of the Topology Equation? </a:t>
            </a:r>
          </a:p>
        </p:txBody>
      </p:sp>
      <p:pic>
        <p:nvPicPr>
          <p:cNvPr id="811011" name="slide_26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74436" name="Text Box 102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708" fill="hold"/>
                                        <p:tgtEl>
                                          <p:spTgt spid="8110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811011"/>
                </p:tgtEl>
              </p:cMediaNode>
            </p:audio>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Baffle1"/>
          <p:cNvSpPr txBox="1">
            <a:spLocks noChangeArrowheads="1"/>
          </p:cNvSpPr>
          <p:nvPr/>
        </p:nvSpPr>
        <p:spPr bwMode="auto">
          <a:xfrm>
            <a:off x="4343400" y="3657600"/>
            <a:ext cx="838200" cy="457200"/>
          </a:xfrm>
          <a:prstGeom prst="rect">
            <a:avLst/>
          </a:prstGeom>
          <a:noFill/>
          <a:ln w="9525">
            <a:noFill/>
            <a:miter lim="800000"/>
            <a:headEnd/>
            <a:tailEnd/>
          </a:ln>
        </p:spPr>
        <p:txBody>
          <a:bodyPr>
            <a:spAutoFit/>
          </a:bodyPr>
          <a:lstStyle/>
          <a:p>
            <a:pPr>
              <a:spcBef>
                <a:spcPct val="50000"/>
              </a:spcBef>
            </a:pPr>
            <a:endParaRPr lang="en-US"/>
          </a:p>
        </p:txBody>
      </p:sp>
      <p:sp>
        <p:nvSpPr>
          <p:cNvPr id="275459" name="Baffle2"/>
          <p:cNvSpPr txBox="1">
            <a:spLocks noChangeArrowheads="1"/>
          </p:cNvSpPr>
          <p:nvPr/>
        </p:nvSpPr>
        <p:spPr bwMode="auto">
          <a:xfrm>
            <a:off x="4267200" y="3733800"/>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275460" name="Topo equation"/>
          <p:cNvSpPr txBox="1">
            <a:spLocks noChangeArrowheads="1"/>
          </p:cNvSpPr>
          <p:nvPr/>
        </p:nvSpPr>
        <p:spPr bwMode="auto">
          <a:xfrm>
            <a:off x="228600" y="3873500"/>
            <a:ext cx="8686800" cy="2832100"/>
          </a:xfrm>
          <a:prstGeom prst="rect">
            <a:avLst/>
          </a:prstGeom>
          <a:noFill/>
          <a:ln w="9525">
            <a:noFill/>
            <a:miter lim="800000"/>
            <a:headEnd/>
            <a:tailEnd/>
          </a:ln>
        </p:spPr>
        <p:txBody>
          <a:bodyPr>
            <a:spAutoFit/>
          </a:bodyPr>
          <a:lstStyle/>
          <a:p>
            <a:pPr>
              <a:spcBef>
                <a:spcPct val="50000"/>
              </a:spcBef>
            </a:pPr>
            <a:r>
              <a:rPr lang="en-US" sz="3400" b="1">
                <a:latin typeface="Courier New" pitchFamily="49" charset="0"/>
                <a:cs typeface="Courier New" pitchFamily="49" charset="0"/>
              </a:rPr>
              <a:t>            </a:t>
            </a:r>
            <a:r>
              <a:rPr lang="en-US" sz="3200" b="1">
                <a:solidFill>
                  <a:srgbClr val="0000FF"/>
                </a:solidFill>
                <a:latin typeface="Courier New" pitchFamily="49" charset="0"/>
                <a:cs typeface="Courier New" pitchFamily="49" charset="0"/>
              </a:rPr>
              <a:t>L</a:t>
            </a:r>
            <a:r>
              <a:rPr lang="en-US" sz="3200" b="1" baseline="-30000">
                <a:solidFill>
                  <a:srgbClr val="0000FF"/>
                </a:solidFill>
                <a:latin typeface="Courier New" pitchFamily="49" charset="0"/>
                <a:cs typeface="Courier New" pitchFamily="49" charset="0"/>
              </a:rPr>
              <a:t>k</a:t>
            </a:r>
            <a:r>
              <a:rPr lang="en-US" sz="4000" b="1">
                <a:solidFill>
                  <a:srgbClr val="0000FF"/>
                </a:solidFill>
                <a:latin typeface="Courier New" pitchFamily="49" charset="0"/>
                <a:cs typeface="Courier New" pitchFamily="49" charset="0"/>
              </a:rPr>
              <a:t> </a:t>
            </a:r>
            <a:r>
              <a:rPr lang="en-US" sz="3200" b="1">
                <a:solidFill>
                  <a:srgbClr val="0000FF"/>
                </a:solidFill>
                <a:latin typeface="Courier New" pitchFamily="49" charset="0"/>
                <a:cs typeface="Courier New" pitchFamily="49" charset="0"/>
              </a:rPr>
              <a:t>= T + W</a:t>
            </a:r>
            <a:br>
              <a:rPr lang="en-US" sz="3200" b="1">
                <a:latin typeface="Courier New" pitchFamily="49" charset="0"/>
                <a:cs typeface="Courier New" pitchFamily="49" charset="0"/>
              </a:rPr>
            </a:br>
            <a:endParaRPr lang="en-US" sz="800" b="1">
              <a:latin typeface="Courier New" pitchFamily="49" charset="0"/>
              <a:cs typeface="Courier New" pitchFamily="49" charset="0"/>
            </a:endParaRPr>
          </a:p>
          <a:p>
            <a:pPr>
              <a:spcBef>
                <a:spcPct val="50000"/>
              </a:spcBef>
            </a:pPr>
            <a:r>
              <a:rPr lang="en-US" b="1">
                <a:latin typeface="Courier New" pitchFamily="49" charset="0"/>
                <a:cs typeface="Courier New" pitchFamily="49" charset="0"/>
              </a:rPr>
              <a:t>Old values:      475 = 500 </a:t>
            </a:r>
            <a:r>
              <a:rPr lang="en-US" b="1">
                <a:cs typeface="Courier New" pitchFamily="49" charset="0"/>
              </a:rPr>
              <a:t>–</a:t>
            </a:r>
            <a:r>
              <a:rPr lang="en-US" b="1">
                <a:latin typeface="Courier New" pitchFamily="49" charset="0"/>
                <a:cs typeface="Courier New" pitchFamily="49" charset="0"/>
              </a:rPr>
              <a:t> 25</a:t>
            </a:r>
          </a:p>
          <a:p>
            <a:pPr>
              <a:spcBef>
                <a:spcPct val="50000"/>
              </a:spcBef>
            </a:pPr>
            <a:r>
              <a:rPr lang="en-US" b="1">
                <a:latin typeface="Courier New" pitchFamily="49" charset="0"/>
                <a:cs typeface="Courier New" pitchFamily="49" charset="0"/>
              </a:rPr>
              <a:t>Subtract 475:   -475  -475</a:t>
            </a:r>
            <a:br>
              <a:rPr lang="en-US" b="1">
                <a:latin typeface="Courier New" pitchFamily="49" charset="0"/>
                <a:cs typeface="Courier New" pitchFamily="49" charset="0"/>
              </a:rPr>
            </a:br>
            <a:r>
              <a:rPr lang="en-US" b="1">
                <a:latin typeface="Courier New" pitchFamily="49" charset="0"/>
                <a:cs typeface="Courier New" pitchFamily="49" charset="0"/>
              </a:rPr>
              <a:t>                 _______________</a:t>
            </a:r>
          </a:p>
          <a:p>
            <a:pPr>
              <a:spcBef>
                <a:spcPct val="50000"/>
              </a:spcBef>
            </a:pPr>
            <a:r>
              <a:rPr lang="en-US" b="1">
                <a:latin typeface="Courier New" pitchFamily="49" charset="0"/>
                <a:cs typeface="Courier New" pitchFamily="49" charset="0"/>
              </a:rPr>
              <a:t>New values:        0 =  25 </a:t>
            </a:r>
            <a:r>
              <a:rPr lang="en-US" b="1">
                <a:cs typeface="Courier New" pitchFamily="49" charset="0"/>
              </a:rPr>
              <a:t>–</a:t>
            </a:r>
            <a:r>
              <a:rPr lang="en-US" b="1">
                <a:latin typeface="Courier New" pitchFamily="49" charset="0"/>
                <a:cs typeface="Courier New" pitchFamily="49" charset="0"/>
              </a:rPr>
              <a:t> 25</a:t>
            </a:r>
          </a:p>
        </p:txBody>
      </p:sp>
      <p:sp>
        <p:nvSpPr>
          <p:cNvPr id="275461" name="Baffle3"/>
          <p:cNvSpPr txBox="1">
            <a:spLocks noChangeArrowheads="1"/>
          </p:cNvSpPr>
          <p:nvPr/>
        </p:nvSpPr>
        <p:spPr bwMode="auto">
          <a:xfrm>
            <a:off x="4343400" y="3657600"/>
            <a:ext cx="9144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pic>
        <p:nvPicPr>
          <p:cNvPr id="540679" name="slide_26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pic>
        <p:nvPicPr>
          <p:cNvPr id="275463" name="Chromosomes" descr="C:\Program Files\Amira-3.1.1\data\nucleosome files\AAA FINAL STRUCTURE\Animations_notahelix\Picture Files\linking_number_TN.jpg"/>
          <p:cNvPicPr>
            <a:picLocks noChangeAspect="1" noChangeArrowheads="1"/>
          </p:cNvPicPr>
          <p:nvPr/>
        </p:nvPicPr>
        <p:blipFill>
          <a:blip r:embed="rId6" cstate="print"/>
          <a:srcRect/>
          <a:stretch>
            <a:fillRect/>
          </a:stretch>
        </p:blipFill>
        <p:spPr bwMode="auto">
          <a:xfrm>
            <a:off x="3200400" y="206375"/>
            <a:ext cx="2500313" cy="3451225"/>
          </a:xfrm>
          <a:prstGeom prst="rect">
            <a:avLst/>
          </a:prstGeom>
          <a:noFill/>
          <a:ln w="9525">
            <a:noFill/>
            <a:miter lim="800000"/>
            <a:headEnd/>
            <a:tailEnd/>
          </a:ln>
        </p:spPr>
      </p:pic>
      <p:sp>
        <p:nvSpPr>
          <p:cNvPr id="540681" name="LK"/>
          <p:cNvSpPr txBox="1">
            <a:spLocks noChangeArrowheads="1"/>
          </p:cNvSpPr>
          <p:nvPr/>
        </p:nvSpPr>
        <p:spPr bwMode="auto">
          <a:xfrm>
            <a:off x="4505325" y="366713"/>
            <a:ext cx="533400" cy="336550"/>
          </a:xfrm>
          <a:prstGeom prst="rect">
            <a:avLst/>
          </a:prstGeom>
          <a:solidFill>
            <a:schemeClr val="bg1"/>
          </a:solidFill>
          <a:ln w="9525">
            <a:noFill/>
            <a:miter lim="800000"/>
            <a:headEnd/>
            <a:tailEnd/>
          </a:ln>
        </p:spPr>
        <p:txBody>
          <a:bodyPr>
            <a:spAutoFit/>
          </a:bodyPr>
          <a:lstStyle/>
          <a:p>
            <a:pPr>
              <a:spcBef>
                <a:spcPct val="50000"/>
              </a:spcBef>
            </a:pPr>
            <a:r>
              <a:rPr lang="en-US" sz="1600" b="1">
                <a:solidFill>
                  <a:srgbClr val="FF00FF"/>
                </a:solidFill>
              </a:rPr>
              <a:t>L</a:t>
            </a:r>
            <a:r>
              <a:rPr lang="en-US" sz="2000" b="1" baseline="-25000">
                <a:solidFill>
                  <a:srgbClr val="FF00FF"/>
                </a:solidFill>
              </a:rPr>
              <a:t>k</a:t>
            </a:r>
          </a:p>
        </p:txBody>
      </p:sp>
      <p:sp>
        <p:nvSpPr>
          <p:cNvPr id="540682" name="Lk arrow1"/>
          <p:cNvSpPr>
            <a:spLocks noChangeShapeType="1"/>
          </p:cNvSpPr>
          <p:nvPr/>
        </p:nvSpPr>
        <p:spPr bwMode="auto">
          <a:xfrm flipH="1">
            <a:off x="4195763" y="671513"/>
            <a:ext cx="442912" cy="304800"/>
          </a:xfrm>
          <a:prstGeom prst="line">
            <a:avLst/>
          </a:prstGeom>
          <a:noFill/>
          <a:ln w="38100">
            <a:solidFill>
              <a:srgbClr val="FF00FF"/>
            </a:solidFill>
            <a:round/>
            <a:headEnd/>
            <a:tailEnd type="triangle" w="med" len="med"/>
          </a:ln>
        </p:spPr>
        <p:txBody>
          <a:bodyPr/>
          <a:lstStyle/>
          <a:p>
            <a:endParaRPr lang="en-US"/>
          </a:p>
        </p:txBody>
      </p:sp>
      <p:sp>
        <p:nvSpPr>
          <p:cNvPr id="540683" name="T"/>
          <p:cNvSpPr txBox="1">
            <a:spLocks noChangeArrowheads="1"/>
          </p:cNvSpPr>
          <p:nvPr/>
        </p:nvSpPr>
        <p:spPr bwMode="auto">
          <a:xfrm>
            <a:off x="5748338" y="366713"/>
            <a:ext cx="381000" cy="336550"/>
          </a:xfrm>
          <a:prstGeom prst="rect">
            <a:avLst/>
          </a:prstGeom>
          <a:solidFill>
            <a:schemeClr val="bg1"/>
          </a:solidFill>
          <a:ln w="9525">
            <a:noFill/>
            <a:miter lim="800000"/>
            <a:headEnd/>
            <a:tailEnd/>
          </a:ln>
        </p:spPr>
        <p:txBody>
          <a:bodyPr>
            <a:spAutoFit/>
          </a:bodyPr>
          <a:lstStyle/>
          <a:p>
            <a:pPr>
              <a:spcBef>
                <a:spcPct val="50000"/>
              </a:spcBef>
            </a:pPr>
            <a:r>
              <a:rPr lang="en-US" sz="1600" b="1">
                <a:solidFill>
                  <a:srgbClr val="FF00FF"/>
                </a:solidFill>
              </a:rPr>
              <a:t>T</a:t>
            </a:r>
          </a:p>
        </p:txBody>
      </p:sp>
      <p:sp>
        <p:nvSpPr>
          <p:cNvPr id="540684" name="T arrow"/>
          <p:cNvSpPr>
            <a:spLocks noChangeShapeType="1"/>
          </p:cNvSpPr>
          <p:nvPr/>
        </p:nvSpPr>
        <p:spPr bwMode="auto">
          <a:xfrm flipH="1">
            <a:off x="5505450" y="581025"/>
            <a:ext cx="304800" cy="228600"/>
          </a:xfrm>
          <a:prstGeom prst="line">
            <a:avLst/>
          </a:prstGeom>
          <a:noFill/>
          <a:ln w="38100">
            <a:solidFill>
              <a:srgbClr val="FF00FF"/>
            </a:solidFill>
            <a:round/>
            <a:headEnd/>
            <a:tailEnd type="triangle" w="med" len="med"/>
          </a:ln>
        </p:spPr>
        <p:txBody>
          <a:bodyPr/>
          <a:lstStyle/>
          <a:p>
            <a:endParaRPr lang="en-US"/>
          </a:p>
        </p:txBody>
      </p:sp>
      <p:sp>
        <p:nvSpPr>
          <p:cNvPr id="540688" name="W1 arrow"/>
          <p:cNvSpPr>
            <a:spLocks noChangeShapeType="1"/>
          </p:cNvSpPr>
          <p:nvPr/>
        </p:nvSpPr>
        <p:spPr bwMode="auto">
          <a:xfrm flipH="1" flipV="1">
            <a:off x="5529263" y="2100263"/>
            <a:ext cx="1143000" cy="180975"/>
          </a:xfrm>
          <a:prstGeom prst="line">
            <a:avLst/>
          </a:prstGeom>
          <a:noFill/>
          <a:ln w="25400">
            <a:solidFill>
              <a:srgbClr val="FF00FF"/>
            </a:solidFill>
            <a:round/>
            <a:headEnd/>
            <a:tailEnd type="triangle" w="med" len="med"/>
          </a:ln>
        </p:spPr>
        <p:txBody>
          <a:bodyPr/>
          <a:lstStyle/>
          <a:p>
            <a:endParaRPr lang="en-US"/>
          </a:p>
        </p:txBody>
      </p:sp>
      <p:sp>
        <p:nvSpPr>
          <p:cNvPr id="540690" name="W"/>
          <p:cNvSpPr txBox="1">
            <a:spLocks noChangeArrowheads="1"/>
          </p:cNvSpPr>
          <p:nvPr/>
        </p:nvSpPr>
        <p:spPr bwMode="auto">
          <a:xfrm>
            <a:off x="6586538" y="2100263"/>
            <a:ext cx="457200" cy="336550"/>
          </a:xfrm>
          <a:prstGeom prst="rect">
            <a:avLst/>
          </a:prstGeom>
          <a:solidFill>
            <a:schemeClr val="bg1"/>
          </a:solidFill>
          <a:ln w="9525">
            <a:noFill/>
            <a:miter lim="800000"/>
            <a:headEnd/>
            <a:tailEnd/>
          </a:ln>
        </p:spPr>
        <p:txBody>
          <a:bodyPr>
            <a:spAutoFit/>
          </a:bodyPr>
          <a:lstStyle/>
          <a:p>
            <a:pPr>
              <a:spcBef>
                <a:spcPct val="50000"/>
              </a:spcBef>
            </a:pPr>
            <a:r>
              <a:rPr lang="en-US" sz="1600" b="1">
                <a:solidFill>
                  <a:srgbClr val="FF00FF"/>
                </a:solidFill>
              </a:rPr>
              <a:t>W</a:t>
            </a:r>
          </a:p>
        </p:txBody>
      </p:sp>
      <p:sp>
        <p:nvSpPr>
          <p:cNvPr id="540691" name="W2 arrow"/>
          <p:cNvSpPr>
            <a:spLocks noChangeShapeType="1"/>
          </p:cNvSpPr>
          <p:nvPr/>
        </p:nvSpPr>
        <p:spPr bwMode="auto">
          <a:xfrm flipH="1" flipV="1">
            <a:off x="5486400" y="1447800"/>
            <a:ext cx="1143000" cy="838200"/>
          </a:xfrm>
          <a:prstGeom prst="line">
            <a:avLst/>
          </a:prstGeom>
          <a:noFill/>
          <a:ln w="25400">
            <a:solidFill>
              <a:srgbClr val="FF00FF"/>
            </a:solidFill>
            <a:round/>
            <a:headEnd/>
            <a:tailEnd type="triangle" w="med" len="med"/>
          </a:ln>
        </p:spPr>
        <p:txBody>
          <a:bodyPr/>
          <a:lstStyle/>
          <a:p>
            <a:endParaRPr lang="en-US"/>
          </a:p>
        </p:txBody>
      </p:sp>
      <p:sp>
        <p:nvSpPr>
          <p:cNvPr id="540693" name="W3 arrow"/>
          <p:cNvSpPr>
            <a:spLocks noChangeShapeType="1"/>
          </p:cNvSpPr>
          <p:nvPr/>
        </p:nvSpPr>
        <p:spPr bwMode="auto">
          <a:xfrm flipH="1">
            <a:off x="5486400" y="2286000"/>
            <a:ext cx="1143000" cy="457200"/>
          </a:xfrm>
          <a:prstGeom prst="line">
            <a:avLst/>
          </a:prstGeom>
          <a:noFill/>
          <a:ln w="25400">
            <a:solidFill>
              <a:srgbClr val="FF00FF"/>
            </a:solidFill>
            <a:round/>
            <a:headEnd/>
            <a:tailEnd type="triangle" w="med" len="med"/>
          </a:ln>
        </p:spPr>
        <p:txBody>
          <a:bodyPr/>
          <a:lstStyle/>
          <a:p>
            <a:endParaRPr lang="en-US"/>
          </a:p>
        </p:txBody>
      </p:sp>
      <p:sp>
        <p:nvSpPr>
          <p:cNvPr id="540696" name="NOTE LH side"/>
          <p:cNvSpPr txBox="1">
            <a:spLocks noChangeArrowheads="1"/>
          </p:cNvSpPr>
          <p:nvPr/>
        </p:nvSpPr>
        <p:spPr bwMode="auto">
          <a:xfrm>
            <a:off x="304800" y="765175"/>
            <a:ext cx="2743200" cy="1216025"/>
          </a:xfrm>
          <a:prstGeom prst="rect">
            <a:avLst/>
          </a:prstGeom>
          <a:noFill/>
          <a:ln w="25400">
            <a:solidFill>
              <a:srgbClr val="FF00FF"/>
            </a:solidFill>
            <a:miter lim="800000"/>
            <a:headEnd/>
            <a:tailEnd/>
          </a:ln>
        </p:spPr>
        <p:txBody>
          <a:bodyPr>
            <a:spAutoFit/>
          </a:bodyPr>
          <a:lstStyle/>
          <a:p>
            <a:pPr>
              <a:spcBef>
                <a:spcPct val="50000"/>
              </a:spcBef>
            </a:pPr>
            <a:r>
              <a:rPr lang="en-US" sz="1800" b="1">
                <a:solidFill>
                  <a:srgbClr val="FF00FF"/>
                </a:solidFill>
              </a:rPr>
              <a:t>NOTE:  No attempt has been made to indicate the secondary winding in either drawing.</a:t>
            </a:r>
          </a:p>
        </p:txBody>
      </p:sp>
      <p:sp>
        <p:nvSpPr>
          <p:cNvPr id="540700" name="TOPO1 highlight"/>
          <p:cNvSpPr txBox="1">
            <a:spLocks noChangeArrowheads="1"/>
          </p:cNvSpPr>
          <p:nvPr/>
        </p:nvSpPr>
        <p:spPr bwMode="auto">
          <a:xfrm>
            <a:off x="3338513" y="4786313"/>
            <a:ext cx="28194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cs typeface="Courier New" pitchFamily="49" charset="0"/>
              </a:rPr>
              <a:t>475 = 500 </a:t>
            </a:r>
            <a:r>
              <a:rPr lang="en-US" b="1">
                <a:solidFill>
                  <a:srgbClr val="FF00FF"/>
                </a:solidFill>
                <a:cs typeface="Courier New" pitchFamily="49" charset="0"/>
              </a:rPr>
              <a:t>–</a:t>
            </a:r>
            <a:r>
              <a:rPr lang="en-US" b="1">
                <a:solidFill>
                  <a:srgbClr val="FF00FF"/>
                </a:solidFill>
                <a:latin typeface="Courier New" pitchFamily="49" charset="0"/>
                <a:cs typeface="Courier New" pitchFamily="49" charset="0"/>
              </a:rPr>
              <a:t> 25</a:t>
            </a:r>
          </a:p>
        </p:txBody>
      </p:sp>
      <p:sp>
        <p:nvSpPr>
          <p:cNvPr id="540701" name="TOPO2 highlight"/>
          <p:cNvSpPr txBox="1">
            <a:spLocks noChangeArrowheads="1"/>
          </p:cNvSpPr>
          <p:nvPr/>
        </p:nvSpPr>
        <p:spPr bwMode="auto">
          <a:xfrm>
            <a:off x="3138488" y="5334000"/>
            <a:ext cx="22098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cs typeface="Courier New" pitchFamily="49" charset="0"/>
              </a:rPr>
              <a:t>-475  -475</a:t>
            </a:r>
          </a:p>
        </p:txBody>
      </p:sp>
      <p:sp>
        <p:nvSpPr>
          <p:cNvPr id="540702" name="TOPO3 highlight"/>
          <p:cNvSpPr txBox="1">
            <a:spLocks noChangeArrowheads="1"/>
          </p:cNvSpPr>
          <p:nvPr/>
        </p:nvSpPr>
        <p:spPr bwMode="auto">
          <a:xfrm>
            <a:off x="3700463" y="6248400"/>
            <a:ext cx="2362200" cy="457200"/>
          </a:xfrm>
          <a:prstGeom prst="rect">
            <a:avLst/>
          </a:prstGeom>
          <a:solidFill>
            <a:schemeClr val="bg1"/>
          </a:solidFill>
          <a:ln w="9525">
            <a:noFill/>
            <a:miter lim="800000"/>
            <a:headEnd/>
            <a:tailEnd/>
          </a:ln>
        </p:spPr>
        <p:txBody>
          <a:bodyPr>
            <a:spAutoFit/>
          </a:bodyPr>
          <a:lstStyle/>
          <a:p>
            <a:pPr>
              <a:spcBef>
                <a:spcPct val="50000"/>
              </a:spcBef>
            </a:pPr>
            <a:r>
              <a:rPr lang="en-US" b="1">
                <a:solidFill>
                  <a:srgbClr val="FF00FF"/>
                </a:solidFill>
                <a:latin typeface="Courier New" pitchFamily="49" charset="0"/>
                <a:cs typeface="Courier New" pitchFamily="49" charset="0"/>
              </a:rPr>
              <a:t>0 =  25 </a:t>
            </a:r>
            <a:r>
              <a:rPr lang="en-US" b="1">
                <a:solidFill>
                  <a:srgbClr val="FF00FF"/>
                </a:solidFill>
                <a:cs typeface="Courier New" pitchFamily="49" charset="0"/>
              </a:rPr>
              <a:t>–</a:t>
            </a:r>
            <a:r>
              <a:rPr lang="en-US" b="1">
                <a:solidFill>
                  <a:srgbClr val="FF00FF"/>
                </a:solidFill>
                <a:latin typeface="Courier New" pitchFamily="49" charset="0"/>
                <a:cs typeface="Courier New" pitchFamily="49" charset="0"/>
              </a:rPr>
              <a:t> 25</a:t>
            </a:r>
          </a:p>
        </p:txBody>
      </p:sp>
      <p:sp>
        <p:nvSpPr>
          <p:cNvPr id="540703" name="NOTE RH side"/>
          <p:cNvSpPr txBox="1">
            <a:spLocks noChangeArrowheads="1"/>
          </p:cNvSpPr>
          <p:nvPr/>
        </p:nvSpPr>
        <p:spPr bwMode="auto">
          <a:xfrm>
            <a:off x="6172200" y="76200"/>
            <a:ext cx="2743200" cy="941388"/>
          </a:xfrm>
          <a:prstGeom prst="rect">
            <a:avLst/>
          </a:prstGeom>
          <a:noFill/>
          <a:ln w="25400">
            <a:solidFill>
              <a:srgbClr val="FF00FF"/>
            </a:solidFill>
            <a:miter lim="800000"/>
            <a:headEnd/>
            <a:tailEnd/>
          </a:ln>
        </p:spPr>
        <p:txBody>
          <a:bodyPr>
            <a:spAutoFit/>
          </a:bodyPr>
          <a:lstStyle/>
          <a:p>
            <a:pPr>
              <a:spcBef>
                <a:spcPct val="50000"/>
              </a:spcBef>
            </a:pPr>
            <a:r>
              <a:rPr lang="en-US" sz="1800" b="1">
                <a:solidFill>
                  <a:srgbClr val="FF00FF"/>
                </a:solidFill>
              </a:rPr>
              <a:t>NOTE:  No attempt has been made to indicate the secondary winding.</a:t>
            </a:r>
          </a:p>
        </p:txBody>
      </p:sp>
      <p:sp>
        <p:nvSpPr>
          <p:cNvPr id="540704" name="Baffle, L NOTE"/>
          <p:cNvSpPr txBox="1">
            <a:spLocks noChangeArrowheads="1"/>
          </p:cNvSpPr>
          <p:nvPr/>
        </p:nvSpPr>
        <p:spPr bwMode="auto">
          <a:xfrm>
            <a:off x="228600" y="533400"/>
            <a:ext cx="2895600" cy="1552575"/>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p:txBody>
      </p:sp>
      <p:sp>
        <p:nvSpPr>
          <p:cNvPr id="275478" name="Transit conttols"/>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519" fill="hold"/>
                                        <p:tgtEl>
                                          <p:spTgt spid="540679"/>
                                        </p:tgtEl>
                                      </p:cBhvr>
                                    </p:cmd>
                                  </p:childTnLst>
                                </p:cTn>
                              </p:par>
                              <p:par>
                                <p:cTn id="7" presetID="2" presetClass="entr" presetSubtype="2" fill="hold" grpId="0" nodeType="withEffect">
                                  <p:stCondLst>
                                    <p:cond delay="15000"/>
                                  </p:stCondLst>
                                  <p:childTnLst>
                                    <p:set>
                                      <p:cBhvr>
                                        <p:cTn id="8" dur="1" fill="hold">
                                          <p:stCondLst>
                                            <p:cond delay="0"/>
                                          </p:stCondLst>
                                        </p:cTn>
                                        <p:tgtEl>
                                          <p:spTgt spid="540681"/>
                                        </p:tgtEl>
                                        <p:attrNameLst>
                                          <p:attrName>style.visibility</p:attrName>
                                        </p:attrNameLst>
                                      </p:cBhvr>
                                      <p:to>
                                        <p:strVal val="visible"/>
                                      </p:to>
                                    </p:set>
                                    <p:anim calcmode="lin" valueType="num">
                                      <p:cBhvr additive="base">
                                        <p:cTn id="9" dur="500" fill="hold"/>
                                        <p:tgtEl>
                                          <p:spTgt spid="540681"/>
                                        </p:tgtEl>
                                        <p:attrNameLst>
                                          <p:attrName>ppt_x</p:attrName>
                                        </p:attrNameLst>
                                      </p:cBhvr>
                                      <p:tavLst>
                                        <p:tav tm="0">
                                          <p:val>
                                            <p:strVal val="1+#ppt_w/2"/>
                                          </p:val>
                                        </p:tav>
                                        <p:tav tm="100000">
                                          <p:val>
                                            <p:strVal val="#ppt_x"/>
                                          </p:val>
                                        </p:tav>
                                      </p:tavLst>
                                    </p:anim>
                                    <p:anim calcmode="lin" valueType="num">
                                      <p:cBhvr additive="base">
                                        <p:cTn id="10" dur="500" fill="hold"/>
                                        <p:tgtEl>
                                          <p:spTgt spid="540681"/>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15000"/>
                                  </p:stCondLst>
                                  <p:childTnLst>
                                    <p:set>
                                      <p:cBhvr>
                                        <p:cTn id="12" dur="1" fill="hold">
                                          <p:stCondLst>
                                            <p:cond delay="0"/>
                                          </p:stCondLst>
                                        </p:cTn>
                                        <p:tgtEl>
                                          <p:spTgt spid="540682"/>
                                        </p:tgtEl>
                                        <p:attrNameLst>
                                          <p:attrName>style.visibility</p:attrName>
                                        </p:attrNameLst>
                                      </p:cBhvr>
                                      <p:to>
                                        <p:strVal val="visible"/>
                                      </p:to>
                                    </p:set>
                                    <p:anim calcmode="lin" valueType="num">
                                      <p:cBhvr additive="base">
                                        <p:cTn id="13" dur="500" fill="hold"/>
                                        <p:tgtEl>
                                          <p:spTgt spid="540682"/>
                                        </p:tgtEl>
                                        <p:attrNameLst>
                                          <p:attrName>ppt_x</p:attrName>
                                        </p:attrNameLst>
                                      </p:cBhvr>
                                      <p:tavLst>
                                        <p:tav tm="0">
                                          <p:val>
                                            <p:strVal val="1+#ppt_w/2"/>
                                          </p:val>
                                        </p:tav>
                                        <p:tav tm="100000">
                                          <p:val>
                                            <p:strVal val="#ppt_x"/>
                                          </p:val>
                                        </p:tav>
                                      </p:tavLst>
                                    </p:anim>
                                    <p:anim calcmode="lin" valueType="num">
                                      <p:cBhvr additive="base">
                                        <p:cTn id="14" dur="500" fill="hold"/>
                                        <p:tgtEl>
                                          <p:spTgt spid="54068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0"/>
                                  </p:stCondLst>
                                  <p:childTnLst>
                                    <p:set>
                                      <p:cBhvr>
                                        <p:cTn id="16" dur="1" fill="hold">
                                          <p:stCondLst>
                                            <p:cond delay="0"/>
                                          </p:stCondLst>
                                        </p:cTn>
                                        <p:tgtEl>
                                          <p:spTgt spid="540696"/>
                                        </p:tgtEl>
                                        <p:attrNameLst>
                                          <p:attrName>style.visibility</p:attrName>
                                        </p:attrNameLst>
                                      </p:cBhvr>
                                      <p:to>
                                        <p:strVal val="visible"/>
                                      </p:to>
                                    </p:set>
                                    <p:anim calcmode="lin" valueType="num">
                                      <p:cBhvr additive="base">
                                        <p:cTn id="17" dur="500" fill="hold"/>
                                        <p:tgtEl>
                                          <p:spTgt spid="540696"/>
                                        </p:tgtEl>
                                        <p:attrNameLst>
                                          <p:attrName>ppt_x</p:attrName>
                                        </p:attrNameLst>
                                      </p:cBhvr>
                                      <p:tavLst>
                                        <p:tav tm="0">
                                          <p:val>
                                            <p:strVal val="0-#ppt_w/2"/>
                                          </p:val>
                                        </p:tav>
                                        <p:tav tm="100000">
                                          <p:val>
                                            <p:strVal val="#ppt_x"/>
                                          </p:val>
                                        </p:tav>
                                      </p:tavLst>
                                    </p:anim>
                                    <p:anim calcmode="lin" valueType="num">
                                      <p:cBhvr additive="base">
                                        <p:cTn id="18" dur="500" fill="hold"/>
                                        <p:tgtEl>
                                          <p:spTgt spid="54069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6000"/>
                                  </p:stCondLst>
                                  <p:childTnLst>
                                    <p:set>
                                      <p:cBhvr>
                                        <p:cTn id="20" dur="1" fill="hold">
                                          <p:stCondLst>
                                            <p:cond delay="0"/>
                                          </p:stCondLst>
                                        </p:cTn>
                                        <p:tgtEl>
                                          <p:spTgt spid="540700"/>
                                        </p:tgtEl>
                                        <p:attrNameLst>
                                          <p:attrName>style.visibility</p:attrName>
                                        </p:attrNameLst>
                                      </p:cBhvr>
                                      <p:to>
                                        <p:strVal val="visible"/>
                                      </p:to>
                                    </p:set>
                                    <p:anim calcmode="lin" valueType="num">
                                      <p:cBhvr additive="base">
                                        <p:cTn id="21" dur="500" fill="hold"/>
                                        <p:tgtEl>
                                          <p:spTgt spid="540700"/>
                                        </p:tgtEl>
                                        <p:attrNameLst>
                                          <p:attrName>ppt_x</p:attrName>
                                        </p:attrNameLst>
                                      </p:cBhvr>
                                      <p:tavLst>
                                        <p:tav tm="0">
                                          <p:val>
                                            <p:strVal val="0-#ppt_w/2"/>
                                          </p:val>
                                        </p:tav>
                                        <p:tav tm="100000">
                                          <p:val>
                                            <p:strVal val="#ppt_x"/>
                                          </p:val>
                                        </p:tav>
                                      </p:tavLst>
                                    </p:anim>
                                    <p:anim calcmode="lin" valueType="num">
                                      <p:cBhvr additive="base">
                                        <p:cTn id="22" dur="500" fill="hold"/>
                                        <p:tgtEl>
                                          <p:spTgt spid="54070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0000"/>
                                  </p:stCondLst>
                                  <p:childTnLst>
                                    <p:set>
                                      <p:cBhvr>
                                        <p:cTn id="24" dur="1" fill="hold">
                                          <p:stCondLst>
                                            <p:cond delay="0"/>
                                          </p:stCondLst>
                                        </p:cTn>
                                        <p:tgtEl>
                                          <p:spTgt spid="540701"/>
                                        </p:tgtEl>
                                        <p:attrNameLst>
                                          <p:attrName>style.visibility</p:attrName>
                                        </p:attrNameLst>
                                      </p:cBhvr>
                                      <p:to>
                                        <p:strVal val="visible"/>
                                      </p:to>
                                    </p:set>
                                    <p:anim calcmode="lin" valueType="num">
                                      <p:cBhvr additive="base">
                                        <p:cTn id="25" dur="500" fill="hold"/>
                                        <p:tgtEl>
                                          <p:spTgt spid="540701"/>
                                        </p:tgtEl>
                                        <p:attrNameLst>
                                          <p:attrName>ppt_x</p:attrName>
                                        </p:attrNameLst>
                                      </p:cBhvr>
                                      <p:tavLst>
                                        <p:tav tm="0">
                                          <p:val>
                                            <p:strVal val="0-#ppt_w/2"/>
                                          </p:val>
                                        </p:tav>
                                        <p:tav tm="100000">
                                          <p:val>
                                            <p:strVal val="#ppt_x"/>
                                          </p:val>
                                        </p:tav>
                                      </p:tavLst>
                                    </p:anim>
                                    <p:anim calcmode="lin" valueType="num">
                                      <p:cBhvr additive="base">
                                        <p:cTn id="26" dur="500" fill="hold"/>
                                        <p:tgtEl>
                                          <p:spTgt spid="54070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2000"/>
                                  </p:stCondLst>
                                  <p:childTnLst>
                                    <p:set>
                                      <p:cBhvr>
                                        <p:cTn id="28" dur="1" fill="hold">
                                          <p:stCondLst>
                                            <p:cond delay="0"/>
                                          </p:stCondLst>
                                        </p:cTn>
                                        <p:tgtEl>
                                          <p:spTgt spid="540702"/>
                                        </p:tgtEl>
                                        <p:attrNameLst>
                                          <p:attrName>style.visibility</p:attrName>
                                        </p:attrNameLst>
                                      </p:cBhvr>
                                      <p:to>
                                        <p:strVal val="visible"/>
                                      </p:to>
                                    </p:set>
                                    <p:anim calcmode="lin" valueType="num">
                                      <p:cBhvr additive="base">
                                        <p:cTn id="29" dur="500" fill="hold"/>
                                        <p:tgtEl>
                                          <p:spTgt spid="540702"/>
                                        </p:tgtEl>
                                        <p:attrNameLst>
                                          <p:attrName>ppt_x</p:attrName>
                                        </p:attrNameLst>
                                      </p:cBhvr>
                                      <p:tavLst>
                                        <p:tav tm="0">
                                          <p:val>
                                            <p:strVal val="0-#ppt_w/2"/>
                                          </p:val>
                                        </p:tav>
                                        <p:tav tm="100000">
                                          <p:val>
                                            <p:strVal val="#ppt_x"/>
                                          </p:val>
                                        </p:tav>
                                      </p:tavLst>
                                    </p:anim>
                                    <p:anim calcmode="lin" valueType="num">
                                      <p:cBhvr additive="base">
                                        <p:cTn id="30" dur="500" fill="hold"/>
                                        <p:tgtEl>
                                          <p:spTgt spid="54070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71000"/>
                                  </p:stCondLst>
                                  <p:childTnLst>
                                    <p:set>
                                      <p:cBhvr>
                                        <p:cTn id="32" dur="1" fill="hold">
                                          <p:stCondLst>
                                            <p:cond delay="0"/>
                                          </p:stCondLst>
                                        </p:cTn>
                                        <p:tgtEl>
                                          <p:spTgt spid="540683"/>
                                        </p:tgtEl>
                                        <p:attrNameLst>
                                          <p:attrName>style.visibility</p:attrName>
                                        </p:attrNameLst>
                                      </p:cBhvr>
                                      <p:to>
                                        <p:strVal val="visible"/>
                                      </p:to>
                                    </p:set>
                                    <p:anim calcmode="lin" valueType="num">
                                      <p:cBhvr additive="base">
                                        <p:cTn id="33" dur="500" fill="hold"/>
                                        <p:tgtEl>
                                          <p:spTgt spid="540683"/>
                                        </p:tgtEl>
                                        <p:attrNameLst>
                                          <p:attrName>ppt_x</p:attrName>
                                        </p:attrNameLst>
                                      </p:cBhvr>
                                      <p:tavLst>
                                        <p:tav tm="0">
                                          <p:val>
                                            <p:strVal val="1+#ppt_w/2"/>
                                          </p:val>
                                        </p:tav>
                                        <p:tav tm="100000">
                                          <p:val>
                                            <p:strVal val="#ppt_x"/>
                                          </p:val>
                                        </p:tav>
                                      </p:tavLst>
                                    </p:anim>
                                    <p:anim calcmode="lin" valueType="num">
                                      <p:cBhvr additive="base">
                                        <p:cTn id="34" dur="500" fill="hold"/>
                                        <p:tgtEl>
                                          <p:spTgt spid="54068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71000"/>
                                  </p:stCondLst>
                                  <p:childTnLst>
                                    <p:set>
                                      <p:cBhvr>
                                        <p:cTn id="36" dur="1" fill="hold">
                                          <p:stCondLst>
                                            <p:cond delay="0"/>
                                          </p:stCondLst>
                                        </p:cTn>
                                        <p:tgtEl>
                                          <p:spTgt spid="540684"/>
                                        </p:tgtEl>
                                        <p:attrNameLst>
                                          <p:attrName>style.visibility</p:attrName>
                                        </p:attrNameLst>
                                      </p:cBhvr>
                                      <p:to>
                                        <p:strVal val="visible"/>
                                      </p:to>
                                    </p:set>
                                    <p:anim calcmode="lin" valueType="num">
                                      <p:cBhvr additive="base">
                                        <p:cTn id="37" dur="500" fill="hold"/>
                                        <p:tgtEl>
                                          <p:spTgt spid="540684"/>
                                        </p:tgtEl>
                                        <p:attrNameLst>
                                          <p:attrName>ppt_x</p:attrName>
                                        </p:attrNameLst>
                                      </p:cBhvr>
                                      <p:tavLst>
                                        <p:tav tm="0">
                                          <p:val>
                                            <p:strVal val="1+#ppt_w/2"/>
                                          </p:val>
                                        </p:tav>
                                        <p:tav tm="100000">
                                          <p:val>
                                            <p:strVal val="#ppt_x"/>
                                          </p:val>
                                        </p:tav>
                                      </p:tavLst>
                                    </p:anim>
                                    <p:anim calcmode="lin" valueType="num">
                                      <p:cBhvr additive="base">
                                        <p:cTn id="38" dur="500" fill="hold"/>
                                        <p:tgtEl>
                                          <p:spTgt spid="54068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71000"/>
                                  </p:stCondLst>
                                  <p:childTnLst>
                                    <p:set>
                                      <p:cBhvr>
                                        <p:cTn id="40" dur="1" fill="hold">
                                          <p:stCondLst>
                                            <p:cond delay="0"/>
                                          </p:stCondLst>
                                        </p:cTn>
                                        <p:tgtEl>
                                          <p:spTgt spid="540703"/>
                                        </p:tgtEl>
                                        <p:attrNameLst>
                                          <p:attrName>style.visibility</p:attrName>
                                        </p:attrNameLst>
                                      </p:cBhvr>
                                      <p:to>
                                        <p:strVal val="visible"/>
                                      </p:to>
                                    </p:set>
                                    <p:anim calcmode="lin" valueType="num">
                                      <p:cBhvr additive="base">
                                        <p:cTn id="41" dur="500" fill="hold"/>
                                        <p:tgtEl>
                                          <p:spTgt spid="540703"/>
                                        </p:tgtEl>
                                        <p:attrNameLst>
                                          <p:attrName>ppt_x</p:attrName>
                                        </p:attrNameLst>
                                      </p:cBhvr>
                                      <p:tavLst>
                                        <p:tav tm="0">
                                          <p:val>
                                            <p:strVal val="0-#ppt_w/2"/>
                                          </p:val>
                                        </p:tav>
                                        <p:tav tm="100000">
                                          <p:val>
                                            <p:strVal val="#ppt_x"/>
                                          </p:val>
                                        </p:tav>
                                      </p:tavLst>
                                    </p:anim>
                                    <p:anim calcmode="lin" valueType="num">
                                      <p:cBhvr additive="base">
                                        <p:cTn id="42" dur="500" fill="hold"/>
                                        <p:tgtEl>
                                          <p:spTgt spid="540703"/>
                                        </p:tgtEl>
                                        <p:attrNameLst>
                                          <p:attrName>ppt_y</p:attrName>
                                        </p:attrNameLst>
                                      </p:cBhvr>
                                      <p:tavLst>
                                        <p:tav tm="0">
                                          <p:val>
                                            <p:strVal val="#ppt_y"/>
                                          </p:val>
                                        </p:tav>
                                        <p:tav tm="100000">
                                          <p:val>
                                            <p:strVal val="#ppt_y"/>
                                          </p:val>
                                        </p:tav>
                                      </p:tavLst>
                                    </p:anim>
                                  </p:childTnLst>
                                </p:cTn>
                              </p:par>
                              <p:par>
                                <p:cTn id="43" presetID="9" presetClass="entr" presetSubtype="0" fill="hold" grpId="0" nodeType="withEffect">
                                  <p:stCondLst>
                                    <p:cond delay="71000"/>
                                  </p:stCondLst>
                                  <p:childTnLst>
                                    <p:set>
                                      <p:cBhvr>
                                        <p:cTn id="44" dur="1" fill="hold">
                                          <p:stCondLst>
                                            <p:cond delay="0"/>
                                          </p:stCondLst>
                                        </p:cTn>
                                        <p:tgtEl>
                                          <p:spTgt spid="540704"/>
                                        </p:tgtEl>
                                        <p:attrNameLst>
                                          <p:attrName>style.visibility</p:attrName>
                                        </p:attrNameLst>
                                      </p:cBhvr>
                                      <p:to>
                                        <p:strVal val="visible"/>
                                      </p:to>
                                    </p:set>
                                    <p:animEffect transition="in" filter="dissolve">
                                      <p:cBhvr>
                                        <p:cTn id="45" dur="500"/>
                                        <p:tgtEl>
                                          <p:spTgt spid="540704"/>
                                        </p:tgtEl>
                                      </p:cBhvr>
                                    </p:animEffect>
                                  </p:childTnLst>
                                </p:cTn>
                              </p:par>
                              <p:par>
                                <p:cTn id="46" presetID="2" presetClass="entr" presetSubtype="2" fill="hold" grpId="0" nodeType="withEffect">
                                  <p:stCondLst>
                                    <p:cond delay="82000"/>
                                  </p:stCondLst>
                                  <p:childTnLst>
                                    <p:set>
                                      <p:cBhvr>
                                        <p:cTn id="47" dur="1" fill="hold">
                                          <p:stCondLst>
                                            <p:cond delay="0"/>
                                          </p:stCondLst>
                                        </p:cTn>
                                        <p:tgtEl>
                                          <p:spTgt spid="540690"/>
                                        </p:tgtEl>
                                        <p:attrNameLst>
                                          <p:attrName>style.visibility</p:attrName>
                                        </p:attrNameLst>
                                      </p:cBhvr>
                                      <p:to>
                                        <p:strVal val="visible"/>
                                      </p:to>
                                    </p:set>
                                    <p:anim calcmode="lin" valueType="num">
                                      <p:cBhvr additive="base">
                                        <p:cTn id="48" dur="500" fill="hold"/>
                                        <p:tgtEl>
                                          <p:spTgt spid="540690"/>
                                        </p:tgtEl>
                                        <p:attrNameLst>
                                          <p:attrName>ppt_x</p:attrName>
                                        </p:attrNameLst>
                                      </p:cBhvr>
                                      <p:tavLst>
                                        <p:tav tm="0">
                                          <p:val>
                                            <p:strVal val="1+#ppt_w/2"/>
                                          </p:val>
                                        </p:tav>
                                        <p:tav tm="100000">
                                          <p:val>
                                            <p:strVal val="#ppt_x"/>
                                          </p:val>
                                        </p:tav>
                                      </p:tavLst>
                                    </p:anim>
                                    <p:anim calcmode="lin" valueType="num">
                                      <p:cBhvr additive="base">
                                        <p:cTn id="49" dur="500" fill="hold"/>
                                        <p:tgtEl>
                                          <p:spTgt spid="54069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82000"/>
                                  </p:stCondLst>
                                  <p:childTnLst>
                                    <p:set>
                                      <p:cBhvr>
                                        <p:cTn id="51" dur="1" fill="hold">
                                          <p:stCondLst>
                                            <p:cond delay="0"/>
                                          </p:stCondLst>
                                        </p:cTn>
                                        <p:tgtEl>
                                          <p:spTgt spid="540691"/>
                                        </p:tgtEl>
                                        <p:attrNameLst>
                                          <p:attrName>style.visibility</p:attrName>
                                        </p:attrNameLst>
                                      </p:cBhvr>
                                      <p:to>
                                        <p:strVal val="visible"/>
                                      </p:to>
                                    </p:set>
                                    <p:anim calcmode="lin" valueType="num">
                                      <p:cBhvr additive="base">
                                        <p:cTn id="52" dur="500" fill="hold"/>
                                        <p:tgtEl>
                                          <p:spTgt spid="540691"/>
                                        </p:tgtEl>
                                        <p:attrNameLst>
                                          <p:attrName>ppt_x</p:attrName>
                                        </p:attrNameLst>
                                      </p:cBhvr>
                                      <p:tavLst>
                                        <p:tav tm="0">
                                          <p:val>
                                            <p:strVal val="1+#ppt_w/2"/>
                                          </p:val>
                                        </p:tav>
                                        <p:tav tm="100000">
                                          <p:val>
                                            <p:strVal val="#ppt_x"/>
                                          </p:val>
                                        </p:tav>
                                      </p:tavLst>
                                    </p:anim>
                                    <p:anim calcmode="lin" valueType="num">
                                      <p:cBhvr additive="base">
                                        <p:cTn id="53" dur="500" fill="hold"/>
                                        <p:tgtEl>
                                          <p:spTgt spid="54069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82000"/>
                                  </p:stCondLst>
                                  <p:childTnLst>
                                    <p:set>
                                      <p:cBhvr>
                                        <p:cTn id="55" dur="1" fill="hold">
                                          <p:stCondLst>
                                            <p:cond delay="0"/>
                                          </p:stCondLst>
                                        </p:cTn>
                                        <p:tgtEl>
                                          <p:spTgt spid="540688"/>
                                        </p:tgtEl>
                                        <p:attrNameLst>
                                          <p:attrName>style.visibility</p:attrName>
                                        </p:attrNameLst>
                                      </p:cBhvr>
                                      <p:to>
                                        <p:strVal val="visible"/>
                                      </p:to>
                                    </p:set>
                                    <p:anim calcmode="lin" valueType="num">
                                      <p:cBhvr additive="base">
                                        <p:cTn id="56" dur="500" fill="hold"/>
                                        <p:tgtEl>
                                          <p:spTgt spid="540688"/>
                                        </p:tgtEl>
                                        <p:attrNameLst>
                                          <p:attrName>ppt_x</p:attrName>
                                        </p:attrNameLst>
                                      </p:cBhvr>
                                      <p:tavLst>
                                        <p:tav tm="0">
                                          <p:val>
                                            <p:strVal val="1+#ppt_w/2"/>
                                          </p:val>
                                        </p:tav>
                                        <p:tav tm="100000">
                                          <p:val>
                                            <p:strVal val="#ppt_x"/>
                                          </p:val>
                                        </p:tav>
                                      </p:tavLst>
                                    </p:anim>
                                    <p:anim calcmode="lin" valueType="num">
                                      <p:cBhvr additive="base">
                                        <p:cTn id="57" dur="500" fill="hold"/>
                                        <p:tgtEl>
                                          <p:spTgt spid="54068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82000"/>
                                  </p:stCondLst>
                                  <p:childTnLst>
                                    <p:set>
                                      <p:cBhvr>
                                        <p:cTn id="59" dur="1" fill="hold">
                                          <p:stCondLst>
                                            <p:cond delay="0"/>
                                          </p:stCondLst>
                                        </p:cTn>
                                        <p:tgtEl>
                                          <p:spTgt spid="540693"/>
                                        </p:tgtEl>
                                        <p:attrNameLst>
                                          <p:attrName>style.visibility</p:attrName>
                                        </p:attrNameLst>
                                      </p:cBhvr>
                                      <p:to>
                                        <p:strVal val="visible"/>
                                      </p:to>
                                    </p:set>
                                    <p:anim calcmode="lin" valueType="num">
                                      <p:cBhvr additive="base">
                                        <p:cTn id="60" dur="500" fill="hold"/>
                                        <p:tgtEl>
                                          <p:spTgt spid="540693"/>
                                        </p:tgtEl>
                                        <p:attrNameLst>
                                          <p:attrName>ppt_x</p:attrName>
                                        </p:attrNameLst>
                                      </p:cBhvr>
                                      <p:tavLst>
                                        <p:tav tm="0">
                                          <p:val>
                                            <p:strVal val="1+#ppt_w/2"/>
                                          </p:val>
                                        </p:tav>
                                        <p:tav tm="100000">
                                          <p:val>
                                            <p:strVal val="#ppt_x"/>
                                          </p:val>
                                        </p:tav>
                                      </p:tavLst>
                                    </p:anim>
                                    <p:anim calcmode="lin" valueType="num">
                                      <p:cBhvr additive="base">
                                        <p:cTn id="61" dur="500" fill="hold"/>
                                        <p:tgtEl>
                                          <p:spTgt spid="5406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62" fill="hold" display="0">
                  <p:stCondLst>
                    <p:cond delay="indefinite"/>
                  </p:stCondLst>
                  <p:endCondLst>
                    <p:cond evt="onPrev" delay="0">
                      <p:tgtEl>
                        <p:sldTgt/>
                      </p:tgtEl>
                    </p:cond>
                    <p:cond evt="onStopAudio" delay="0">
                      <p:tgtEl>
                        <p:sldTgt/>
                      </p:tgtEl>
                    </p:cond>
                  </p:endCondLst>
                </p:cTn>
                <p:tgtEl>
                  <p:spTgt spid="540679"/>
                </p:tgtEl>
              </p:cMediaNode>
            </p:audio>
          </p:childTnLst>
        </p:cTn>
      </p:par>
    </p:tnLst>
    <p:bldLst>
      <p:bldP spid="540681" grpId="0" animBg="1" autoUpdateAnimBg="0"/>
      <p:bldP spid="540682" grpId="0" animBg="1"/>
      <p:bldP spid="540683" grpId="0" animBg="1" autoUpdateAnimBg="0"/>
      <p:bldP spid="540684" grpId="0" animBg="1"/>
      <p:bldP spid="540688" grpId="0" animBg="1"/>
      <p:bldP spid="540690" grpId="0" animBg="1" autoUpdateAnimBg="0"/>
      <p:bldP spid="540691" grpId="0" animBg="1"/>
      <p:bldP spid="540693" grpId="0" animBg="1"/>
      <p:bldP spid="540696" grpId="0" animBg="1" autoUpdateAnimBg="0"/>
      <p:bldP spid="540700" grpId="0" animBg="1" autoUpdateAnimBg="0"/>
      <p:bldP spid="540701" grpId="0" animBg="1" autoUpdateAnimBg="0"/>
      <p:bldP spid="540702" grpId="0" animBg="1" autoUpdateAnimBg="0"/>
      <p:bldP spid="540703" grpId="0" animBg="1" autoUpdateAnimBg="0"/>
      <p:bldP spid="540704" grpId="0" animBg="1" autoUpdateAnimBg="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1026"/>
          <p:cNvSpPr>
            <a:spLocks noGrp="1" noChangeArrowheads="1"/>
          </p:cNvSpPr>
          <p:nvPr>
            <p:ph type="title" idx="4294967295"/>
          </p:nvPr>
        </p:nvSpPr>
        <p:spPr>
          <a:xfrm>
            <a:off x="685800" y="2514600"/>
            <a:ext cx="7772400" cy="1143000"/>
          </a:xfrm>
        </p:spPr>
        <p:txBody>
          <a:bodyPr/>
          <a:lstStyle/>
          <a:p>
            <a:pPr eaLnBrk="1" hangingPunct="1"/>
            <a:r>
              <a:rPr lang="en-US"/>
              <a:t>What about papers which DIRECTLY investigate the Lk of the native chromosome? </a:t>
            </a:r>
          </a:p>
        </p:txBody>
      </p:sp>
      <p:pic>
        <p:nvPicPr>
          <p:cNvPr id="812035" name="slide_26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76484" name="Text Box 102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869" fill="hold"/>
                                        <p:tgtEl>
                                          <p:spTgt spid="8120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81203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2514600"/>
            <a:ext cx="7772400" cy="1143000"/>
          </a:xfrm>
        </p:spPr>
        <p:txBody>
          <a:bodyPr/>
          <a:lstStyle/>
          <a:p>
            <a:pPr eaLnBrk="1" hangingPunct="1"/>
            <a:r>
              <a:rPr lang="en-US"/>
              <a:t>What did Cairns think?</a:t>
            </a:r>
          </a:p>
        </p:txBody>
      </p:sp>
      <p:pic>
        <p:nvPicPr>
          <p:cNvPr id="62468" name="slide_2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28600" y="6248400"/>
            <a:ext cx="304800" cy="304800"/>
          </a:xfrm>
          <a:prstGeom prst="rect">
            <a:avLst/>
          </a:prstGeom>
          <a:noFill/>
          <a:ln w="9525">
            <a:noFill/>
            <a:miter lim="800000"/>
            <a:headEnd/>
            <a:tailEnd/>
          </a:ln>
        </p:spPr>
      </p:pic>
      <p:sp>
        <p:nvSpPr>
          <p:cNvPr id="28676" name="Text Box 5"/>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5" fill="hold"/>
                                        <p:tgtEl>
                                          <p:spTgt spid="624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62468"/>
                </p:tgtEl>
              </p:cMediaNode>
            </p:audio>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5" descr="C:\Program Files\Amira-3.1.1\data\nucleosome files\AAA FINAL STRUCTURE\Animations_notahelix\Picture Files\replicative_inter_1.jpg"/>
          <p:cNvPicPr>
            <a:picLocks noChangeAspect="1" noChangeArrowheads="1"/>
          </p:cNvPicPr>
          <p:nvPr/>
        </p:nvPicPr>
        <p:blipFill>
          <a:blip r:embed="rId6" cstate="print"/>
          <a:srcRect/>
          <a:stretch>
            <a:fillRect/>
          </a:stretch>
        </p:blipFill>
        <p:spPr bwMode="auto">
          <a:xfrm>
            <a:off x="2895600" y="2590800"/>
            <a:ext cx="3352800" cy="3168650"/>
          </a:xfrm>
          <a:prstGeom prst="rect">
            <a:avLst/>
          </a:prstGeom>
          <a:noFill/>
          <a:ln w="9525">
            <a:noFill/>
            <a:miter lim="800000"/>
            <a:headEnd/>
            <a:tailEnd/>
          </a:ln>
        </p:spPr>
      </p:pic>
      <p:sp>
        <p:nvSpPr>
          <p:cNvPr id="277507" name="Text Box 6"/>
          <p:cNvSpPr txBox="1">
            <a:spLocks noChangeArrowheads="1"/>
          </p:cNvSpPr>
          <p:nvPr/>
        </p:nvSpPr>
        <p:spPr bwMode="auto">
          <a:xfrm>
            <a:off x="228600" y="304800"/>
            <a:ext cx="8686800" cy="1558925"/>
          </a:xfrm>
          <a:prstGeom prst="rect">
            <a:avLst/>
          </a:prstGeom>
          <a:noFill/>
          <a:ln w="9525">
            <a:noFill/>
            <a:miter lim="800000"/>
            <a:headEnd/>
            <a:tailEnd/>
          </a:ln>
        </p:spPr>
        <p:txBody>
          <a:bodyPr>
            <a:spAutoFit/>
          </a:bodyPr>
          <a:lstStyle/>
          <a:p>
            <a:pPr marL="457200" indent="-457200" algn="just">
              <a:spcBef>
                <a:spcPct val="50000"/>
              </a:spcBef>
              <a:buFontTx/>
              <a:buAutoNum type="arabicPeriod"/>
            </a:pPr>
            <a:r>
              <a:rPr lang="en-US" sz="1600">
                <a:latin typeface="Arial" charset="0"/>
                <a:cs typeface="Arial" charset="0"/>
              </a:rPr>
              <a:t>Sebring, E.D., T.J. Kelly Jr., M.M. Thoren &amp; N.P Salzman (1971).  Structure of replicating Simian Virus 40 deoxyribonucleic acid molecules.  J. Virol. 8, 478-490.</a:t>
            </a:r>
          </a:p>
          <a:p>
            <a:pPr marL="457200" indent="-457200" algn="just">
              <a:spcBef>
                <a:spcPct val="50000"/>
              </a:spcBef>
              <a:buFontTx/>
              <a:buAutoNum type="arabicPeriod"/>
            </a:pPr>
            <a:endParaRPr lang="en-US" sz="1600">
              <a:latin typeface="Arial Unicode MS" pitchFamily="34" charset="-128"/>
              <a:ea typeface="Arial Unicode MS" pitchFamily="34" charset="-128"/>
              <a:cs typeface="Arial Unicode MS" pitchFamily="34" charset="-128"/>
            </a:endParaRPr>
          </a:p>
          <a:p>
            <a:pPr marL="457200" indent="-457200" algn="just">
              <a:spcBef>
                <a:spcPct val="50000"/>
              </a:spcBef>
              <a:buFontTx/>
              <a:buAutoNum type="arabicPeriod"/>
            </a:pPr>
            <a:r>
              <a:rPr lang="en-US" sz="1600">
                <a:latin typeface="Arial" charset="0"/>
                <a:cs typeface="Arial" charset="0"/>
              </a:rPr>
              <a:t>Jaenisch, R.; Mayer, A. &amp; Levine, A. (1971). Replicating SV40 molecules containing closed circular template DNA strands. Nature New Biol. 233, 72-75. </a:t>
            </a:r>
            <a:endParaRPr lang="en-US" sz="1600">
              <a:latin typeface="Arial Unicode MS" pitchFamily="34" charset="-128"/>
              <a:ea typeface="Arial Unicode MS" pitchFamily="34" charset="-128"/>
              <a:cs typeface="Arial Unicode MS" pitchFamily="34" charset="-128"/>
            </a:endParaRPr>
          </a:p>
        </p:txBody>
      </p:sp>
      <p:pic>
        <p:nvPicPr>
          <p:cNvPr id="518151" name="slide_27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277509" name="Text Box 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
        <p:nvSpPr>
          <p:cNvPr id="277510" name="Line 9"/>
          <p:cNvSpPr>
            <a:spLocks noChangeShapeType="1"/>
          </p:cNvSpPr>
          <p:nvPr/>
        </p:nvSpPr>
        <p:spPr bwMode="auto">
          <a:xfrm>
            <a:off x="4010025" y="2943225"/>
            <a:ext cx="304800" cy="533400"/>
          </a:xfrm>
          <a:prstGeom prst="line">
            <a:avLst/>
          </a:prstGeom>
          <a:noFill/>
          <a:ln w="9525">
            <a:solidFill>
              <a:schemeClr val="tx1"/>
            </a:solidFill>
            <a:round/>
            <a:headEnd/>
            <a:tailEnd type="triangle" w="med" len="med"/>
          </a:ln>
        </p:spPr>
        <p:txBody>
          <a:bodyPr/>
          <a:lstStyle/>
          <a:p>
            <a:endParaRPr lang="en-US"/>
          </a:p>
        </p:txBody>
      </p:sp>
    </p:spTree>
  </p:cSld>
  <p:clrMapOvr>
    <a:overrideClrMapping bg1="lt1" tx1="dk1" bg2="lt2" tx2="dk2" accent1="accent1" accent2="accent2" accent3="accent3" accent4="accent4" accent5="accent5" accent6="accent6" hlink="hlink" folHlink="folHlink"/>
  </p:clrMapOvr>
  <p:transition advClick="0" advTm="5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84" fill="hold"/>
                                        <p:tgtEl>
                                          <p:spTgt spid="51815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518151"/>
                </p:tgtEl>
              </p:cMediaNode>
            </p:audio>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3060" name="slide_27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78531" name="Text Box 102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278532" name="Text Box 1030"/>
          <p:cNvSpPr txBox="1">
            <a:spLocks noChangeArrowheads="1"/>
          </p:cNvSpPr>
          <p:nvPr/>
        </p:nvSpPr>
        <p:spPr bwMode="auto">
          <a:xfrm>
            <a:off x="381000" y="914400"/>
            <a:ext cx="8458200" cy="5124450"/>
          </a:xfrm>
          <a:prstGeom prst="rect">
            <a:avLst/>
          </a:prstGeom>
          <a:noFill/>
          <a:ln w="9525">
            <a:noFill/>
            <a:miter lim="800000"/>
            <a:headEnd/>
            <a:tailEnd/>
          </a:ln>
        </p:spPr>
        <p:txBody>
          <a:bodyPr>
            <a:spAutoFit/>
          </a:bodyPr>
          <a:lstStyle/>
          <a:p>
            <a:pPr algn="ctr">
              <a:spcBef>
                <a:spcPct val="50000"/>
              </a:spcBef>
            </a:pPr>
            <a:r>
              <a:rPr lang="en-US" sz="3300">
                <a:solidFill>
                  <a:schemeClr val="tx2"/>
                </a:solidFill>
              </a:rPr>
              <a:t>“DNA MUST have the Watson-Crick structure”</a:t>
            </a:r>
            <a:br>
              <a:rPr lang="en-US" sz="3300">
                <a:solidFill>
                  <a:schemeClr val="tx2"/>
                </a:solidFill>
              </a:rPr>
            </a:br>
            <a:r>
              <a:rPr lang="en-US" sz="2500" b="1">
                <a:solidFill>
                  <a:schemeClr val="tx2"/>
                </a:solidFill>
              </a:rPr>
              <a:t>(because no other structure is possible).</a:t>
            </a:r>
            <a:br>
              <a:rPr lang="en-US" sz="2500" b="1">
                <a:solidFill>
                  <a:schemeClr val="tx2"/>
                </a:solidFill>
              </a:rPr>
            </a:br>
            <a:br>
              <a:rPr lang="en-US" sz="3300">
                <a:solidFill>
                  <a:schemeClr val="tx2"/>
                </a:solidFill>
              </a:rPr>
            </a:br>
            <a:r>
              <a:rPr lang="en-US" sz="3300">
                <a:solidFill>
                  <a:schemeClr val="tx2"/>
                </a:solidFill>
              </a:rPr>
              <a:t>“Circular DNA with the W-C structure is superhelical”</a:t>
            </a:r>
            <a:br>
              <a:rPr lang="en-US" sz="3300">
                <a:solidFill>
                  <a:schemeClr val="tx2"/>
                </a:solidFill>
              </a:rPr>
            </a:br>
            <a:br>
              <a:rPr lang="en-US" sz="3300">
                <a:solidFill>
                  <a:schemeClr val="tx2"/>
                </a:solidFill>
              </a:rPr>
            </a:br>
            <a:r>
              <a:rPr lang="en-US" sz="3300">
                <a:solidFill>
                  <a:schemeClr val="tx2"/>
                </a:solidFill>
              </a:rPr>
              <a:t>“Therefore anything which is superhelical must have the W-C structure”.</a:t>
            </a:r>
            <a:br>
              <a:rPr lang="en-US" sz="3300">
                <a:solidFill>
                  <a:schemeClr val="tx2"/>
                </a:solidFill>
              </a:rPr>
            </a:br>
            <a:br>
              <a:rPr lang="en-US" sz="3300">
                <a:solidFill>
                  <a:schemeClr val="tx2"/>
                </a:solidFill>
              </a:rPr>
            </a:br>
            <a:r>
              <a:rPr lang="en-US" sz="4100">
                <a:solidFill>
                  <a:schemeClr val="tx2"/>
                </a:solidFill>
              </a:rPr>
              <a:t>(?)</a:t>
            </a:r>
          </a:p>
        </p:txBody>
      </p:sp>
      <p:sp>
        <p:nvSpPr>
          <p:cNvPr id="813063" name="P1 highlight"/>
          <p:cNvSpPr txBox="1">
            <a:spLocks noChangeArrowheads="1"/>
          </p:cNvSpPr>
          <p:nvPr/>
        </p:nvSpPr>
        <p:spPr bwMode="auto">
          <a:xfrm>
            <a:off x="381000" y="914400"/>
            <a:ext cx="8458200" cy="976313"/>
          </a:xfrm>
          <a:prstGeom prst="rect">
            <a:avLst/>
          </a:prstGeom>
          <a:noFill/>
          <a:ln w="9525">
            <a:noFill/>
            <a:miter lim="800000"/>
            <a:headEnd/>
            <a:tailEnd/>
          </a:ln>
        </p:spPr>
        <p:txBody>
          <a:bodyPr>
            <a:spAutoFit/>
          </a:bodyPr>
          <a:lstStyle/>
          <a:p>
            <a:pPr algn="ctr">
              <a:spcBef>
                <a:spcPct val="50000"/>
              </a:spcBef>
            </a:pPr>
            <a:r>
              <a:rPr lang="en-US" sz="3300">
                <a:solidFill>
                  <a:srgbClr val="FF00FF"/>
                </a:solidFill>
              </a:rPr>
              <a:t>“DNA MUST have the Watson-Crick structure”</a:t>
            </a:r>
            <a:br>
              <a:rPr lang="en-US" sz="3300">
                <a:solidFill>
                  <a:srgbClr val="FF00FF"/>
                </a:solidFill>
              </a:rPr>
            </a:br>
            <a:r>
              <a:rPr lang="en-US" sz="2500" b="1">
                <a:solidFill>
                  <a:srgbClr val="FF00FF"/>
                </a:solidFill>
              </a:rPr>
              <a:t>(because no other structure is possible).</a:t>
            </a:r>
            <a:endParaRPr lang="en-US" sz="4100">
              <a:solidFill>
                <a:srgbClr val="FF00FF"/>
              </a:solidFill>
            </a:endParaRPr>
          </a:p>
        </p:txBody>
      </p:sp>
      <p:sp>
        <p:nvSpPr>
          <p:cNvPr id="813064" name="P2 highlight"/>
          <p:cNvSpPr txBox="1">
            <a:spLocks noChangeArrowheads="1"/>
          </p:cNvSpPr>
          <p:nvPr/>
        </p:nvSpPr>
        <p:spPr bwMode="auto">
          <a:xfrm>
            <a:off x="381000" y="2300288"/>
            <a:ext cx="8458200" cy="1098550"/>
          </a:xfrm>
          <a:prstGeom prst="rect">
            <a:avLst/>
          </a:prstGeom>
          <a:noFill/>
          <a:ln w="9525">
            <a:noFill/>
            <a:miter lim="800000"/>
            <a:headEnd/>
            <a:tailEnd/>
          </a:ln>
        </p:spPr>
        <p:txBody>
          <a:bodyPr>
            <a:spAutoFit/>
          </a:bodyPr>
          <a:lstStyle/>
          <a:p>
            <a:pPr algn="ctr">
              <a:spcBef>
                <a:spcPct val="50000"/>
              </a:spcBef>
            </a:pPr>
            <a:r>
              <a:rPr lang="en-US" sz="3300">
                <a:solidFill>
                  <a:srgbClr val="FF00FF"/>
                </a:solidFill>
              </a:rPr>
              <a:t>“Circular DNA with the W-C structure is superhelical”</a:t>
            </a:r>
          </a:p>
        </p:txBody>
      </p:sp>
      <p:sp>
        <p:nvSpPr>
          <p:cNvPr id="813065" name="P3 highlight"/>
          <p:cNvSpPr txBox="1">
            <a:spLocks noChangeArrowheads="1"/>
          </p:cNvSpPr>
          <p:nvPr/>
        </p:nvSpPr>
        <p:spPr bwMode="auto">
          <a:xfrm>
            <a:off x="381000" y="3810000"/>
            <a:ext cx="8458200" cy="1098550"/>
          </a:xfrm>
          <a:prstGeom prst="rect">
            <a:avLst/>
          </a:prstGeom>
          <a:noFill/>
          <a:ln w="9525">
            <a:noFill/>
            <a:miter lim="800000"/>
            <a:headEnd/>
            <a:tailEnd/>
          </a:ln>
        </p:spPr>
        <p:txBody>
          <a:bodyPr>
            <a:spAutoFit/>
          </a:bodyPr>
          <a:lstStyle/>
          <a:p>
            <a:pPr algn="ctr">
              <a:spcBef>
                <a:spcPct val="50000"/>
              </a:spcBef>
            </a:pPr>
            <a:r>
              <a:rPr lang="en-US" sz="3300">
                <a:solidFill>
                  <a:srgbClr val="FF00FF"/>
                </a:solidFill>
              </a:rPr>
              <a:t>“Therefore anything which is superhelical must have the W-C structure”.</a:t>
            </a:r>
          </a:p>
        </p:txBody>
      </p:sp>
      <p:sp>
        <p:nvSpPr>
          <p:cNvPr id="813066" name="'?'"/>
          <p:cNvSpPr txBox="1">
            <a:spLocks noChangeArrowheads="1"/>
          </p:cNvSpPr>
          <p:nvPr/>
        </p:nvSpPr>
        <p:spPr bwMode="auto">
          <a:xfrm>
            <a:off x="395288" y="5210175"/>
            <a:ext cx="8458200" cy="930275"/>
          </a:xfrm>
          <a:prstGeom prst="rect">
            <a:avLst/>
          </a:prstGeom>
          <a:solidFill>
            <a:schemeClr val="bg1"/>
          </a:solidFill>
          <a:ln w="9525">
            <a:noFill/>
            <a:miter lim="800000"/>
            <a:headEnd/>
            <a:tailEnd/>
          </a:ln>
        </p:spPr>
        <p:txBody>
          <a:bodyPr>
            <a:spAutoFit/>
          </a:bodyPr>
          <a:lstStyle/>
          <a:p>
            <a:pPr algn="ctr">
              <a:spcBef>
                <a:spcPct val="50000"/>
              </a:spcBef>
            </a:pPr>
            <a:r>
              <a:rPr lang="en-US" sz="5500" b="1">
                <a:solidFill>
                  <a:srgbClr val="FF00FF"/>
                </a:solidFill>
              </a:rPr>
              <a:t>(?)</a:t>
            </a:r>
          </a:p>
        </p:txBody>
      </p:sp>
    </p:spTree>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0" fill="hold"/>
                                        <p:tgtEl>
                                          <p:spTgt spid="813060"/>
                                        </p:tgtEl>
                                      </p:cBhvr>
                                    </p:cmd>
                                  </p:childTnLst>
                                </p:cTn>
                              </p:par>
                              <p:par>
                                <p:cTn id="7" presetID="9" presetClass="entr" presetSubtype="0" fill="hold" grpId="0" nodeType="withEffect">
                                  <p:stCondLst>
                                    <p:cond delay="8000"/>
                                  </p:stCondLst>
                                  <p:childTnLst>
                                    <p:set>
                                      <p:cBhvr>
                                        <p:cTn id="8" dur="1" fill="hold">
                                          <p:stCondLst>
                                            <p:cond delay="0"/>
                                          </p:stCondLst>
                                        </p:cTn>
                                        <p:tgtEl>
                                          <p:spTgt spid="813063"/>
                                        </p:tgtEl>
                                        <p:attrNameLst>
                                          <p:attrName>style.visibility</p:attrName>
                                        </p:attrNameLst>
                                      </p:cBhvr>
                                      <p:to>
                                        <p:strVal val="visible"/>
                                      </p:to>
                                    </p:set>
                                    <p:animEffect transition="in" filter="dissolve">
                                      <p:cBhvr>
                                        <p:cTn id="9" dur="500"/>
                                        <p:tgtEl>
                                          <p:spTgt spid="813063"/>
                                        </p:tgtEl>
                                      </p:cBhvr>
                                    </p:animEffect>
                                  </p:childTnLst>
                                </p:cTn>
                              </p:par>
                              <p:par>
                                <p:cTn id="10" presetID="9" presetClass="entr" presetSubtype="0" fill="hold" grpId="0" nodeType="withEffect">
                                  <p:stCondLst>
                                    <p:cond delay="14000"/>
                                  </p:stCondLst>
                                  <p:childTnLst>
                                    <p:set>
                                      <p:cBhvr>
                                        <p:cTn id="11" dur="1" fill="hold">
                                          <p:stCondLst>
                                            <p:cond delay="0"/>
                                          </p:stCondLst>
                                        </p:cTn>
                                        <p:tgtEl>
                                          <p:spTgt spid="813064"/>
                                        </p:tgtEl>
                                        <p:attrNameLst>
                                          <p:attrName>style.visibility</p:attrName>
                                        </p:attrNameLst>
                                      </p:cBhvr>
                                      <p:to>
                                        <p:strVal val="visible"/>
                                      </p:to>
                                    </p:set>
                                    <p:animEffect transition="in" filter="dissolve">
                                      <p:cBhvr>
                                        <p:cTn id="12" dur="500"/>
                                        <p:tgtEl>
                                          <p:spTgt spid="813064"/>
                                        </p:tgtEl>
                                      </p:cBhvr>
                                    </p:animEffect>
                                  </p:childTnLst>
                                </p:cTn>
                              </p:par>
                              <p:par>
                                <p:cTn id="13" presetID="9" presetClass="entr" presetSubtype="0" fill="hold" grpId="0" nodeType="withEffect">
                                  <p:stCondLst>
                                    <p:cond delay="19000"/>
                                  </p:stCondLst>
                                  <p:childTnLst>
                                    <p:set>
                                      <p:cBhvr>
                                        <p:cTn id="14" dur="1" fill="hold">
                                          <p:stCondLst>
                                            <p:cond delay="0"/>
                                          </p:stCondLst>
                                        </p:cTn>
                                        <p:tgtEl>
                                          <p:spTgt spid="813065"/>
                                        </p:tgtEl>
                                        <p:attrNameLst>
                                          <p:attrName>style.visibility</p:attrName>
                                        </p:attrNameLst>
                                      </p:cBhvr>
                                      <p:to>
                                        <p:strVal val="visible"/>
                                      </p:to>
                                    </p:set>
                                    <p:animEffect transition="in" filter="dissolve">
                                      <p:cBhvr>
                                        <p:cTn id="15" dur="500"/>
                                        <p:tgtEl>
                                          <p:spTgt spid="813065"/>
                                        </p:tgtEl>
                                      </p:cBhvr>
                                    </p:animEffect>
                                  </p:childTnLst>
                                </p:cTn>
                              </p:par>
                              <p:par>
                                <p:cTn id="16" presetID="9" presetClass="entr" presetSubtype="0" fill="hold" grpId="0" nodeType="withEffect">
                                  <p:stCondLst>
                                    <p:cond delay="25000"/>
                                  </p:stCondLst>
                                  <p:childTnLst>
                                    <p:set>
                                      <p:cBhvr>
                                        <p:cTn id="17" dur="1" fill="hold">
                                          <p:stCondLst>
                                            <p:cond delay="0"/>
                                          </p:stCondLst>
                                        </p:cTn>
                                        <p:tgtEl>
                                          <p:spTgt spid="813066"/>
                                        </p:tgtEl>
                                        <p:attrNameLst>
                                          <p:attrName>style.visibility</p:attrName>
                                        </p:attrNameLst>
                                      </p:cBhvr>
                                      <p:to>
                                        <p:strVal val="visible"/>
                                      </p:to>
                                    </p:set>
                                    <p:animEffect transition="in" filter="dissolve">
                                      <p:cBhvr>
                                        <p:cTn id="18" dur="500"/>
                                        <p:tgtEl>
                                          <p:spTgt spid="81306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2927">
                <p:cTn id="19" fill="hold" display="0">
                  <p:stCondLst>
                    <p:cond delay="indefinite"/>
                  </p:stCondLst>
                  <p:endCondLst>
                    <p:cond evt="onPrev" delay="0">
                      <p:tgtEl>
                        <p:sldTgt/>
                      </p:tgtEl>
                    </p:cond>
                    <p:cond evt="onStopAudio" delay="0">
                      <p:tgtEl>
                        <p:sldTgt/>
                      </p:tgtEl>
                    </p:cond>
                  </p:endCondLst>
                </p:cTn>
                <p:tgtEl>
                  <p:spTgt spid="813060"/>
                </p:tgtEl>
              </p:cMediaNode>
            </p:audio>
          </p:childTnLst>
        </p:cTn>
      </p:par>
    </p:tnLst>
    <p:bldLst>
      <p:bldP spid="813063" grpId="0" autoUpdateAnimBg="0"/>
      <p:bldP spid="813064" grpId="0" autoUpdateAnimBg="0"/>
      <p:bldP spid="813065" grpId="0" autoUpdateAnimBg="0"/>
      <p:bldP spid="813066" grpId="0" animBg="1" autoUpdateAnimBg="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2" descr="C:\Program Files\Amira-3.1.1\data\nucleosome files\AAA FINAL STRUCTURE\Animations_notahelix\Picture Files\Planet of the Apes2A.jpg"/>
          <p:cNvPicPr>
            <a:picLocks noChangeAspect="1" noChangeArrowheads="1"/>
          </p:cNvPicPr>
          <p:nvPr/>
        </p:nvPicPr>
        <p:blipFill>
          <a:blip r:embed="rId8" cstate="print"/>
          <a:srcRect/>
          <a:stretch>
            <a:fillRect/>
          </a:stretch>
        </p:blipFill>
        <p:spPr bwMode="auto">
          <a:xfrm>
            <a:off x="457200" y="1828800"/>
            <a:ext cx="8226425" cy="3141663"/>
          </a:xfrm>
          <a:prstGeom prst="rect">
            <a:avLst/>
          </a:prstGeom>
          <a:noFill/>
          <a:ln w="9525">
            <a:noFill/>
            <a:miter lim="800000"/>
            <a:headEnd/>
            <a:tailEnd/>
          </a:ln>
        </p:spPr>
      </p:pic>
      <p:pic>
        <p:nvPicPr>
          <p:cNvPr id="542723" name="3BNA-black.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4114800" y="5029200"/>
            <a:ext cx="1727200" cy="1828800"/>
          </a:xfrm>
          <a:prstGeom prst="rect">
            <a:avLst/>
          </a:prstGeom>
          <a:noFill/>
          <a:ln w="9525">
            <a:noFill/>
            <a:miter lim="800000"/>
            <a:headEnd/>
            <a:tailEnd/>
          </a:ln>
        </p:spPr>
      </p:pic>
      <p:pic>
        <p:nvPicPr>
          <p:cNvPr id="542725" name="slide_272.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553200"/>
            <a:ext cx="304800" cy="3048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6241" fill="hold"/>
                                        <p:tgtEl>
                                          <p:spTgt spid="542725"/>
                                        </p:tgtEl>
                                      </p:cBhvr>
                                    </p:cmd>
                                  </p:childTnLst>
                                </p:cTn>
                              </p:par>
                              <p:par>
                                <p:cTn id="7" presetID="1" presetClass="mediacall" presetSubtype="0" fill="hold" nodeType="withEffect">
                                  <p:stCondLst>
                                    <p:cond delay="0"/>
                                  </p:stCondLst>
                                  <p:childTnLst>
                                    <p:cmd type="call" cmd="playFrom(0.0)">
                                      <p:cBhvr>
                                        <p:cTn id="8" dur="6600" fill="hold"/>
                                        <p:tgtEl>
                                          <p:spTgt spid="5427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542723"/>
                </p:tgtEl>
              </p:cMediaNode>
            </p:video>
            <p:seq concurrent="1" nextAc="seek">
              <p:cTn id="10" restart="whenNotActive" fill="hold" evtFilter="cancelBubble" nodeType="interactiveSeq">
                <p:stCondLst>
                  <p:cond evt="onClick" delay="0">
                    <p:tgtEl>
                      <p:spTgt spid="54272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542723"/>
                                        </p:tgtEl>
                                      </p:cBhvr>
                                    </p:cmd>
                                  </p:childTnLst>
                                </p:cTn>
                              </p:par>
                            </p:childTnLst>
                          </p:cTn>
                        </p:par>
                      </p:childTnLst>
                    </p:cTn>
                  </p:par>
                </p:childTnLst>
              </p:cTn>
              <p:nextCondLst>
                <p:cond evt="onClick" delay="0">
                  <p:tgtEl>
                    <p:spTgt spid="542723"/>
                  </p:tgtEl>
                </p:cond>
              </p:nextCondLst>
            </p:seq>
            <p:audio>
              <p:cMediaNode vol="82927">
                <p:cTn id="15" fill="hold" display="0">
                  <p:stCondLst>
                    <p:cond delay="indefinite"/>
                  </p:stCondLst>
                  <p:endCondLst>
                    <p:cond evt="onNext" delay="0">
                      <p:tgtEl>
                        <p:sldTgt/>
                      </p:tgtEl>
                    </p:cond>
                    <p:cond evt="onPrev" delay="0">
                      <p:tgtEl>
                        <p:sldTgt/>
                      </p:tgtEl>
                    </p:cond>
                    <p:cond evt="onStopAudio" delay="0">
                      <p:tgtEl>
                        <p:sldTgt/>
                      </p:tgtEl>
                    </p:cond>
                  </p:endCondLst>
                </p:cTn>
                <p:tgtEl>
                  <p:spTgt spid="542725"/>
                </p:tgtEl>
              </p:cMediaNode>
            </p:audio>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4082" name="mt_everest.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2017713" y="2590800"/>
            <a:ext cx="5105400" cy="3657600"/>
          </a:xfrm>
          <a:prstGeom prst="rect">
            <a:avLst/>
          </a:prstGeom>
          <a:noFill/>
          <a:ln w="9525">
            <a:noFill/>
            <a:miter lim="800000"/>
            <a:headEnd/>
            <a:tailEnd/>
          </a:ln>
        </p:spPr>
      </p:pic>
      <p:sp>
        <p:nvSpPr>
          <p:cNvPr id="280579" name="Text Box 1027"/>
          <p:cNvSpPr txBox="1">
            <a:spLocks noChangeArrowheads="1"/>
          </p:cNvSpPr>
          <p:nvPr/>
        </p:nvSpPr>
        <p:spPr bwMode="auto">
          <a:xfrm>
            <a:off x="914400" y="304800"/>
            <a:ext cx="7239000" cy="1917700"/>
          </a:xfrm>
          <a:prstGeom prst="rect">
            <a:avLst/>
          </a:prstGeom>
          <a:noFill/>
          <a:ln w="9525">
            <a:noFill/>
            <a:miter lim="800000"/>
            <a:headEnd/>
            <a:tailEnd/>
          </a:ln>
        </p:spPr>
        <p:txBody>
          <a:bodyPr>
            <a:spAutoFit/>
          </a:bodyPr>
          <a:lstStyle/>
          <a:p>
            <a:pPr>
              <a:spcBef>
                <a:spcPct val="50000"/>
              </a:spcBef>
            </a:pPr>
            <a:r>
              <a:rPr lang="en-US"/>
              <a:t>Since the conclusion reached from these electron micrographs of replicative intermediates is that DNA has the W-C helical structure simply because it's superhelical, which is logically absurd, you can perhaps now see that this sort of research proves absolutely nothing. </a:t>
            </a:r>
          </a:p>
        </p:txBody>
      </p:sp>
      <p:pic>
        <p:nvPicPr>
          <p:cNvPr id="814084" name="slide_27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280581" name="Text Box 102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14084"/>
                                        </p:tgtEl>
                                      </p:cBhvr>
                                    </p:cmd>
                                  </p:childTnLst>
                                </p:cTn>
                              </p:par>
                            </p:childTnLst>
                          </p:cTn>
                        </p:par>
                        <p:par>
                          <p:cTn id="7" fill="hold">
                            <p:stCondLst>
                              <p:cond delay="0"/>
                            </p:stCondLst>
                            <p:childTnLst>
                              <p:par>
                                <p:cTn id="8" presetID="1" presetClass="mediacall" presetSubtype="0" fill="hold" nodeType="afterEffect">
                                  <p:stCondLst>
                                    <p:cond delay="16000"/>
                                  </p:stCondLst>
                                  <p:childTnLst>
                                    <p:cmd type="call" cmd="playFrom(0.0)">
                                      <p:cBhvr>
                                        <p:cTn id="9" dur="1" fill="hold"/>
                                        <p:tgtEl>
                                          <p:spTgt spid="81408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10" fill="hold" display="0">
                  <p:stCondLst>
                    <p:cond delay="indefinite"/>
                  </p:stCondLst>
                  <p:endCondLst>
                    <p:cond evt="onPrev" delay="0">
                      <p:tgtEl>
                        <p:sldTgt/>
                      </p:tgtEl>
                    </p:cond>
                    <p:cond evt="onStopAudio" delay="0">
                      <p:tgtEl>
                        <p:sldTgt/>
                      </p:tgtEl>
                    </p:cond>
                  </p:endCondLst>
                </p:cTn>
                <p:tgtEl>
                  <p:spTgt spid="814084"/>
                </p:tgtEl>
              </p:cMediaNode>
            </p:audio>
            <p:video>
              <p:cMediaNode>
                <p:cTn id="11" fill="hold" display="0">
                  <p:stCondLst>
                    <p:cond delay="indefinite"/>
                  </p:stCondLst>
                  <p:endCondLst>
                    <p:cond evt="onPrev" delay="0">
                      <p:tgtEl>
                        <p:sldTgt/>
                      </p:tgtEl>
                    </p:cond>
                  </p:endCondLst>
                </p:cTn>
                <p:tgtEl>
                  <p:spTgt spid="814082"/>
                </p:tgtEl>
              </p:cMediaNode>
            </p:video>
            <p:seq concurrent="1" nextAc="seek">
              <p:cTn id="12" restart="whenNotActive" fill="hold" evtFilter="cancelBubble" nodeType="interactiveSeq">
                <p:stCondLst>
                  <p:cond evt="onClick" delay="0">
                    <p:tgtEl>
                      <p:spTgt spid="81408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14082"/>
                                        </p:tgtEl>
                                      </p:cBhvr>
                                    </p:cmd>
                                  </p:childTnLst>
                                </p:cTn>
                              </p:par>
                            </p:childTnLst>
                          </p:cTn>
                        </p:par>
                      </p:childTnLst>
                    </p:cTn>
                  </p:par>
                </p:childTnLst>
              </p:cTn>
              <p:nextCondLst>
                <p:cond evt="onClick" delay="0">
                  <p:tgtEl>
                    <p:spTgt spid="814082"/>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a:xfrm>
            <a:off x="685800" y="2895600"/>
            <a:ext cx="7772400" cy="1143000"/>
          </a:xfrm>
        </p:spPr>
        <p:txBody>
          <a:bodyPr/>
          <a:lstStyle/>
          <a:p>
            <a:pPr algn="l" eaLnBrk="1" hangingPunct="1"/>
            <a:r>
              <a:rPr lang="en-US"/>
              <a:t>                Reminder:</a:t>
            </a:r>
            <a:br>
              <a:rPr lang="en-US"/>
            </a:br>
            <a:br>
              <a:rPr lang="en-US" sz="3600"/>
            </a:br>
            <a:r>
              <a:rPr lang="en-US" sz="3600"/>
              <a:t>TN DNA, which is 50% left-handed by topology, would undoubtedly have a goodly number of RH’d supertwists, because these unwind the unwanted LH’d secondary windings. </a:t>
            </a:r>
          </a:p>
        </p:txBody>
      </p:sp>
      <p:pic>
        <p:nvPicPr>
          <p:cNvPr id="544771" name="slide_27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81604"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4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710" fill="hold"/>
                                        <p:tgtEl>
                                          <p:spTgt spid="5447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544771"/>
                </p:tgtEl>
              </p:cMediaNode>
            </p:audio>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3"/>
          <p:cNvSpPr>
            <a:spLocks noGrp="1" noChangeArrowheads="1"/>
          </p:cNvSpPr>
          <p:nvPr>
            <p:ph type="title" idx="4294967295"/>
          </p:nvPr>
        </p:nvSpPr>
        <p:spPr>
          <a:xfrm>
            <a:off x="609600" y="2895600"/>
            <a:ext cx="7772400" cy="1143000"/>
          </a:xfrm>
        </p:spPr>
        <p:txBody>
          <a:bodyPr/>
          <a:lstStyle/>
          <a:p>
            <a:pPr eaLnBrk="1" hangingPunct="1"/>
            <a:r>
              <a:rPr lang="en-US" sz="2500">
                <a:solidFill>
                  <a:schemeClr val="tx1"/>
                </a:solidFill>
                <a:latin typeface="Arial" charset="0"/>
                <a:cs typeface="Arial" charset="0"/>
              </a:rPr>
              <a:t>Crick, F.H.C., J.C. Wang and W.R. Bauer</a:t>
            </a:r>
            <a:br>
              <a:rPr lang="en-US" sz="2500">
                <a:solidFill>
                  <a:schemeClr val="tx1"/>
                </a:solidFill>
                <a:latin typeface="Arial" charset="0"/>
                <a:cs typeface="Arial" charset="0"/>
              </a:rPr>
            </a:br>
            <a:r>
              <a:rPr lang="en-US" sz="2500" b="1" i="1">
                <a:solidFill>
                  <a:schemeClr val="tx1"/>
                </a:solidFill>
                <a:latin typeface="Arial" charset="0"/>
                <a:cs typeface="Arial" charset="0"/>
              </a:rPr>
              <a:t>Is DNA really a double helix?</a:t>
            </a:r>
            <a:br>
              <a:rPr lang="en-US" sz="2500" b="1" i="1">
                <a:solidFill>
                  <a:schemeClr val="tx1"/>
                </a:solidFill>
                <a:latin typeface="Arial" charset="0"/>
                <a:cs typeface="Arial" charset="0"/>
              </a:rPr>
            </a:br>
            <a:r>
              <a:rPr lang="en-US" sz="2500">
                <a:solidFill>
                  <a:schemeClr val="tx1"/>
                </a:solidFill>
                <a:latin typeface="Arial" charset="0"/>
                <a:cs typeface="Arial" charset="0"/>
              </a:rPr>
              <a:t>J. Mol. Biol. 129:449-461, 1979.</a:t>
            </a:r>
          </a:p>
        </p:txBody>
      </p:sp>
      <p:pic>
        <p:nvPicPr>
          <p:cNvPr id="545796" name="slide_27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2628"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21" fill="hold"/>
                                        <p:tgtEl>
                                          <p:spTgt spid="54579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545796"/>
                </p:tgtEl>
              </p:cMediaNode>
            </p:audio>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0"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pic>
        <p:nvPicPr>
          <p:cNvPr id="548867" name="slide_27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548868" name="3-pt-arrow A"/>
          <p:cNvSpPr>
            <a:spLocks noChangeShapeType="1"/>
          </p:cNvSpPr>
          <p:nvPr/>
        </p:nvSpPr>
        <p:spPr bwMode="auto">
          <a:xfrm>
            <a:off x="6062663" y="2119313"/>
            <a:ext cx="304800" cy="0"/>
          </a:xfrm>
          <a:prstGeom prst="line">
            <a:avLst/>
          </a:prstGeom>
          <a:noFill/>
          <a:ln w="38100">
            <a:solidFill>
              <a:srgbClr val="FF00FF"/>
            </a:solidFill>
            <a:round/>
            <a:headEnd/>
            <a:tailEnd/>
          </a:ln>
        </p:spPr>
        <p:txBody>
          <a:bodyPr/>
          <a:lstStyle/>
          <a:p>
            <a:endParaRPr lang="en-US"/>
          </a:p>
        </p:txBody>
      </p:sp>
      <p:sp>
        <p:nvSpPr>
          <p:cNvPr id="548869" name="3-pt-arrow B"/>
          <p:cNvSpPr>
            <a:spLocks noChangeShapeType="1"/>
          </p:cNvSpPr>
          <p:nvPr/>
        </p:nvSpPr>
        <p:spPr bwMode="auto">
          <a:xfrm>
            <a:off x="6353175" y="2133600"/>
            <a:ext cx="0" cy="2438400"/>
          </a:xfrm>
          <a:prstGeom prst="line">
            <a:avLst/>
          </a:prstGeom>
          <a:noFill/>
          <a:ln w="25400">
            <a:solidFill>
              <a:srgbClr val="FF00FF"/>
            </a:solidFill>
            <a:round/>
            <a:headEnd/>
            <a:tailEnd/>
          </a:ln>
        </p:spPr>
        <p:txBody>
          <a:bodyPr/>
          <a:lstStyle/>
          <a:p>
            <a:endParaRPr lang="en-US"/>
          </a:p>
        </p:txBody>
      </p:sp>
      <p:sp>
        <p:nvSpPr>
          <p:cNvPr id="548870" name="3-pt-arrow C"/>
          <p:cNvSpPr>
            <a:spLocks noChangeShapeType="1"/>
          </p:cNvSpPr>
          <p:nvPr/>
        </p:nvSpPr>
        <p:spPr bwMode="auto">
          <a:xfrm flipH="1">
            <a:off x="5915025" y="4572000"/>
            <a:ext cx="438150" cy="0"/>
          </a:xfrm>
          <a:prstGeom prst="line">
            <a:avLst/>
          </a:prstGeom>
          <a:noFill/>
          <a:ln w="38100">
            <a:solidFill>
              <a:srgbClr val="FF00FF"/>
            </a:solidFill>
            <a:round/>
            <a:headEnd/>
            <a:tailEnd type="triangle" w="med" len="med"/>
          </a:ln>
        </p:spPr>
        <p:txBody>
          <a:bodyPr/>
          <a:lstStyle/>
          <a:p>
            <a:endParaRPr lang="en-US"/>
          </a:p>
        </p:txBody>
      </p:sp>
      <p:sp>
        <p:nvSpPr>
          <p:cNvPr id="548871" name="Baffle, purple"/>
          <p:cNvSpPr txBox="1">
            <a:spLocks noChangeArrowheads="1"/>
          </p:cNvSpPr>
          <p:nvPr/>
        </p:nvSpPr>
        <p:spPr bwMode="auto">
          <a:xfrm>
            <a:off x="6429375" y="2133600"/>
            <a:ext cx="184150" cy="2439988"/>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sp>
        <p:nvSpPr>
          <p:cNvPr id="283656" name="Transit controls"/>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63" fill="hold"/>
                                        <p:tgtEl>
                                          <p:spTgt spid="548867"/>
                                        </p:tgtEl>
                                      </p:cBhvr>
                                    </p:cmd>
                                  </p:childTnLst>
                                </p:cTn>
                              </p:par>
                              <p:par>
                                <p:cTn id="7" presetID="9" presetClass="entr" presetSubtype="0" fill="hold" grpId="0" nodeType="withEffect">
                                  <p:stCondLst>
                                    <p:cond delay="9000"/>
                                  </p:stCondLst>
                                  <p:childTnLst>
                                    <p:set>
                                      <p:cBhvr>
                                        <p:cTn id="8" dur="1" fill="hold">
                                          <p:stCondLst>
                                            <p:cond delay="0"/>
                                          </p:stCondLst>
                                        </p:cTn>
                                        <p:tgtEl>
                                          <p:spTgt spid="548871"/>
                                        </p:tgtEl>
                                        <p:attrNameLst>
                                          <p:attrName>style.visibility</p:attrName>
                                        </p:attrNameLst>
                                      </p:cBhvr>
                                      <p:to>
                                        <p:strVal val="visible"/>
                                      </p:to>
                                    </p:set>
                                    <p:animEffect transition="in" filter="dissolve">
                                      <p:cBhvr>
                                        <p:cTn id="9" dur="500"/>
                                        <p:tgtEl>
                                          <p:spTgt spid="548871"/>
                                        </p:tgtEl>
                                      </p:cBhvr>
                                    </p:animEffect>
                                  </p:childTnLst>
                                </p:cTn>
                              </p:par>
                              <p:par>
                                <p:cTn id="10" presetID="1" presetClass="entr" presetSubtype="0" fill="hold" grpId="0" nodeType="withEffect">
                                  <p:stCondLst>
                                    <p:cond delay="17000"/>
                                  </p:stCondLst>
                                  <p:childTnLst>
                                    <p:set>
                                      <p:cBhvr>
                                        <p:cTn id="11" dur="1" fill="hold">
                                          <p:stCondLst>
                                            <p:cond delay="499"/>
                                          </p:stCondLst>
                                        </p:cTn>
                                        <p:tgtEl>
                                          <p:spTgt spid="548868"/>
                                        </p:tgtEl>
                                        <p:attrNameLst>
                                          <p:attrName>style.visibility</p:attrName>
                                        </p:attrNameLst>
                                      </p:cBhvr>
                                      <p:to>
                                        <p:strVal val="visible"/>
                                      </p:to>
                                    </p:set>
                                  </p:childTnLst>
                                </p:cTn>
                              </p:par>
                              <p:par>
                                <p:cTn id="12" presetID="1" presetClass="entr" presetSubtype="0" fill="hold" grpId="0" nodeType="withEffect">
                                  <p:stCondLst>
                                    <p:cond delay="18000"/>
                                  </p:stCondLst>
                                  <p:childTnLst>
                                    <p:set>
                                      <p:cBhvr>
                                        <p:cTn id="13" dur="1" fill="hold">
                                          <p:stCondLst>
                                            <p:cond delay="499"/>
                                          </p:stCondLst>
                                        </p:cTn>
                                        <p:tgtEl>
                                          <p:spTgt spid="548869"/>
                                        </p:tgtEl>
                                        <p:attrNameLst>
                                          <p:attrName>style.visibility</p:attrName>
                                        </p:attrNameLst>
                                      </p:cBhvr>
                                      <p:to>
                                        <p:strVal val="visible"/>
                                      </p:to>
                                    </p:set>
                                  </p:childTnLst>
                                </p:cTn>
                              </p:par>
                              <p:par>
                                <p:cTn id="14" presetID="1" presetClass="entr" presetSubtype="0" fill="hold" grpId="0" nodeType="withEffect">
                                  <p:stCondLst>
                                    <p:cond delay="19000"/>
                                  </p:stCondLst>
                                  <p:childTnLst>
                                    <p:set>
                                      <p:cBhvr>
                                        <p:cTn id="15" dur="1" fill="hold">
                                          <p:stCondLst>
                                            <p:cond delay="499"/>
                                          </p:stCondLst>
                                        </p:cTn>
                                        <p:tgtEl>
                                          <p:spTgt spid="5488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488">
                <p:cTn id="16" fill="hold" display="0">
                  <p:stCondLst>
                    <p:cond delay="indefinite"/>
                  </p:stCondLst>
                  <p:endCondLst>
                    <p:cond evt="onPrev" delay="0">
                      <p:tgtEl>
                        <p:sldTgt/>
                      </p:tgtEl>
                    </p:cond>
                    <p:cond evt="onStopAudio" delay="0">
                      <p:tgtEl>
                        <p:sldTgt/>
                      </p:tgtEl>
                    </p:cond>
                  </p:endCondLst>
                </p:cTn>
                <p:tgtEl>
                  <p:spTgt spid="548867"/>
                </p:tgtEl>
              </p:cMediaNode>
            </p:audio>
          </p:childTnLst>
        </p:cTn>
      </p:par>
    </p:tnLst>
    <p:bldLst>
      <p:bldP spid="548868" grpId="0" animBg="1"/>
      <p:bldP spid="548869" grpId="0" animBg="1"/>
      <p:bldP spid="548870" grpId="0" animBg="1"/>
      <p:bldP spid="548871" grpId="0" animBg="1" autoUpdateAnimBg="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pic>
        <p:nvPicPr>
          <p:cNvPr id="816132" name="slide_27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4676"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22" fill="hold"/>
                                        <p:tgtEl>
                                          <p:spTgt spid="8161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816132"/>
                </p:tgtEl>
              </p:cMediaNode>
            </p:audio>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8" name="Gel [agarose]"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pic>
        <p:nvPicPr>
          <p:cNvPr id="818179" name="slide_27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18180" name="Arrow, large, L"/>
          <p:cNvSpPr>
            <a:spLocks noChangeShapeType="1"/>
          </p:cNvSpPr>
          <p:nvPr/>
        </p:nvSpPr>
        <p:spPr bwMode="auto">
          <a:xfrm>
            <a:off x="319088" y="3505200"/>
            <a:ext cx="1905000" cy="0"/>
          </a:xfrm>
          <a:prstGeom prst="line">
            <a:avLst/>
          </a:prstGeom>
          <a:noFill/>
          <a:ln w="127000">
            <a:solidFill>
              <a:srgbClr val="FF00FF"/>
            </a:solidFill>
            <a:round/>
            <a:headEnd/>
            <a:tailEnd type="triangle" w="med" len="med"/>
          </a:ln>
        </p:spPr>
        <p:txBody>
          <a:bodyPr/>
          <a:lstStyle/>
          <a:p>
            <a:endParaRPr lang="en-US"/>
          </a:p>
        </p:txBody>
      </p:sp>
      <p:sp>
        <p:nvSpPr>
          <p:cNvPr id="285701"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818183" name="Topo 2loops"/>
          <p:cNvSpPr>
            <a:spLocks noChangeShapeType="1"/>
          </p:cNvSpPr>
          <p:nvPr/>
        </p:nvSpPr>
        <p:spPr bwMode="auto">
          <a:xfrm flipH="1">
            <a:off x="6019800" y="4100513"/>
            <a:ext cx="914400" cy="0"/>
          </a:xfrm>
          <a:prstGeom prst="line">
            <a:avLst/>
          </a:prstGeom>
          <a:noFill/>
          <a:ln w="25400">
            <a:solidFill>
              <a:srgbClr val="FF00FF"/>
            </a:solidFill>
            <a:round/>
            <a:headEnd/>
            <a:tailEnd type="triangle" w="med" len="med"/>
          </a:ln>
        </p:spPr>
        <p:txBody>
          <a:bodyPr/>
          <a:lstStyle/>
          <a:p>
            <a:endParaRPr lang="en-US"/>
          </a:p>
        </p:txBody>
      </p:sp>
      <p:sp>
        <p:nvSpPr>
          <p:cNvPr id="818184" name="Topo 3loops"/>
          <p:cNvSpPr>
            <a:spLocks noChangeShapeType="1"/>
          </p:cNvSpPr>
          <p:nvPr/>
        </p:nvSpPr>
        <p:spPr bwMode="auto">
          <a:xfrm flipH="1">
            <a:off x="6019800" y="3657600"/>
            <a:ext cx="914400" cy="0"/>
          </a:xfrm>
          <a:prstGeom prst="line">
            <a:avLst/>
          </a:prstGeom>
          <a:noFill/>
          <a:ln w="25400">
            <a:solidFill>
              <a:srgbClr val="FF00FF"/>
            </a:solidFill>
            <a:round/>
            <a:headEnd/>
            <a:tailEnd type="triangle" w="med" len="med"/>
          </a:ln>
        </p:spPr>
        <p:txBody>
          <a:bodyPr/>
          <a:lstStyle/>
          <a:p>
            <a:endParaRPr lang="en-US"/>
          </a:p>
        </p:txBody>
      </p:sp>
      <p:sp>
        <p:nvSpPr>
          <p:cNvPr id="818185" name="Topo 6loops"/>
          <p:cNvSpPr>
            <a:spLocks noChangeShapeType="1"/>
          </p:cNvSpPr>
          <p:nvPr/>
        </p:nvSpPr>
        <p:spPr bwMode="auto">
          <a:xfrm flipH="1">
            <a:off x="6019800" y="2847975"/>
            <a:ext cx="914400" cy="0"/>
          </a:xfrm>
          <a:prstGeom prst="line">
            <a:avLst/>
          </a:prstGeom>
          <a:noFill/>
          <a:ln w="25400">
            <a:solidFill>
              <a:srgbClr val="FF00FF"/>
            </a:solidFill>
            <a:round/>
            <a:headEnd/>
            <a:tailEnd type="triangle" w="med" len="med"/>
          </a:ln>
        </p:spPr>
        <p:txBody>
          <a:bodyPr/>
          <a:lstStyle/>
          <a:p>
            <a:endParaRPr lang="en-US"/>
          </a:p>
        </p:txBody>
      </p:sp>
    </p:spTree>
  </p:cSld>
  <p:clrMapOvr>
    <a:masterClrMapping/>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25" fill="hold"/>
                                        <p:tgtEl>
                                          <p:spTgt spid="818179"/>
                                        </p:tgtEl>
                                      </p:cBhvr>
                                    </p:cmd>
                                  </p:childTnLst>
                                </p:cTn>
                              </p:par>
                              <p:par>
                                <p:cTn id="7" presetID="2" presetClass="entr" presetSubtype="8" fill="hold" grpId="0" nodeType="withEffect">
                                  <p:stCondLst>
                                    <p:cond delay="7000"/>
                                  </p:stCondLst>
                                  <p:childTnLst>
                                    <p:set>
                                      <p:cBhvr>
                                        <p:cTn id="8" dur="1" fill="hold">
                                          <p:stCondLst>
                                            <p:cond delay="0"/>
                                          </p:stCondLst>
                                        </p:cTn>
                                        <p:tgtEl>
                                          <p:spTgt spid="818180"/>
                                        </p:tgtEl>
                                        <p:attrNameLst>
                                          <p:attrName>style.visibility</p:attrName>
                                        </p:attrNameLst>
                                      </p:cBhvr>
                                      <p:to>
                                        <p:strVal val="visible"/>
                                      </p:to>
                                    </p:set>
                                    <p:anim calcmode="lin" valueType="num">
                                      <p:cBhvr additive="base">
                                        <p:cTn id="9" dur="500" fill="hold"/>
                                        <p:tgtEl>
                                          <p:spTgt spid="818180"/>
                                        </p:tgtEl>
                                        <p:attrNameLst>
                                          <p:attrName>ppt_x</p:attrName>
                                        </p:attrNameLst>
                                      </p:cBhvr>
                                      <p:tavLst>
                                        <p:tav tm="0">
                                          <p:val>
                                            <p:strVal val="0-#ppt_w/2"/>
                                          </p:val>
                                        </p:tav>
                                        <p:tav tm="100000">
                                          <p:val>
                                            <p:strVal val="#ppt_x"/>
                                          </p:val>
                                        </p:tav>
                                      </p:tavLst>
                                    </p:anim>
                                    <p:anim calcmode="lin" valueType="num">
                                      <p:cBhvr additive="base">
                                        <p:cTn id="10" dur="500" fill="hold"/>
                                        <p:tgtEl>
                                          <p:spTgt spid="818180"/>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28000"/>
                                  </p:stCondLst>
                                  <p:childTnLst>
                                    <p:set>
                                      <p:cBhvr>
                                        <p:cTn id="12" dur="1" fill="hold">
                                          <p:stCondLst>
                                            <p:cond delay="0"/>
                                          </p:stCondLst>
                                        </p:cTn>
                                        <p:tgtEl>
                                          <p:spTgt spid="818183"/>
                                        </p:tgtEl>
                                        <p:attrNameLst>
                                          <p:attrName>style.visibility</p:attrName>
                                        </p:attrNameLst>
                                      </p:cBhvr>
                                      <p:to>
                                        <p:strVal val="visible"/>
                                      </p:to>
                                    </p:set>
                                    <p:anim calcmode="lin" valueType="num">
                                      <p:cBhvr additive="base">
                                        <p:cTn id="13" dur="500" fill="hold"/>
                                        <p:tgtEl>
                                          <p:spTgt spid="818183"/>
                                        </p:tgtEl>
                                        <p:attrNameLst>
                                          <p:attrName>ppt_x</p:attrName>
                                        </p:attrNameLst>
                                      </p:cBhvr>
                                      <p:tavLst>
                                        <p:tav tm="0">
                                          <p:val>
                                            <p:strVal val="1+#ppt_w/2"/>
                                          </p:val>
                                        </p:tav>
                                        <p:tav tm="100000">
                                          <p:val>
                                            <p:strVal val="#ppt_x"/>
                                          </p:val>
                                        </p:tav>
                                      </p:tavLst>
                                    </p:anim>
                                    <p:anim calcmode="lin" valueType="num">
                                      <p:cBhvr additive="base">
                                        <p:cTn id="14" dur="500" fill="hold"/>
                                        <p:tgtEl>
                                          <p:spTgt spid="81818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8000"/>
                                  </p:stCondLst>
                                  <p:childTnLst>
                                    <p:set>
                                      <p:cBhvr>
                                        <p:cTn id="16" dur="1" fill="hold">
                                          <p:stCondLst>
                                            <p:cond delay="0"/>
                                          </p:stCondLst>
                                        </p:cTn>
                                        <p:tgtEl>
                                          <p:spTgt spid="818184"/>
                                        </p:tgtEl>
                                        <p:attrNameLst>
                                          <p:attrName>style.visibility</p:attrName>
                                        </p:attrNameLst>
                                      </p:cBhvr>
                                      <p:to>
                                        <p:strVal val="visible"/>
                                      </p:to>
                                    </p:set>
                                    <p:anim calcmode="lin" valueType="num">
                                      <p:cBhvr additive="base">
                                        <p:cTn id="17" dur="500" fill="hold"/>
                                        <p:tgtEl>
                                          <p:spTgt spid="818184"/>
                                        </p:tgtEl>
                                        <p:attrNameLst>
                                          <p:attrName>ppt_x</p:attrName>
                                        </p:attrNameLst>
                                      </p:cBhvr>
                                      <p:tavLst>
                                        <p:tav tm="0">
                                          <p:val>
                                            <p:strVal val="1+#ppt_w/2"/>
                                          </p:val>
                                        </p:tav>
                                        <p:tav tm="100000">
                                          <p:val>
                                            <p:strVal val="#ppt_x"/>
                                          </p:val>
                                        </p:tav>
                                      </p:tavLst>
                                    </p:anim>
                                    <p:anim calcmode="lin" valueType="num">
                                      <p:cBhvr additive="base">
                                        <p:cTn id="18" dur="500" fill="hold"/>
                                        <p:tgtEl>
                                          <p:spTgt spid="81818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8000"/>
                                  </p:stCondLst>
                                  <p:childTnLst>
                                    <p:set>
                                      <p:cBhvr>
                                        <p:cTn id="20" dur="1" fill="hold">
                                          <p:stCondLst>
                                            <p:cond delay="0"/>
                                          </p:stCondLst>
                                        </p:cTn>
                                        <p:tgtEl>
                                          <p:spTgt spid="818185"/>
                                        </p:tgtEl>
                                        <p:attrNameLst>
                                          <p:attrName>style.visibility</p:attrName>
                                        </p:attrNameLst>
                                      </p:cBhvr>
                                      <p:to>
                                        <p:strVal val="visible"/>
                                      </p:to>
                                    </p:set>
                                    <p:anim calcmode="lin" valueType="num">
                                      <p:cBhvr additive="base">
                                        <p:cTn id="21" dur="500" fill="hold"/>
                                        <p:tgtEl>
                                          <p:spTgt spid="818185"/>
                                        </p:tgtEl>
                                        <p:attrNameLst>
                                          <p:attrName>ppt_x</p:attrName>
                                        </p:attrNameLst>
                                      </p:cBhvr>
                                      <p:tavLst>
                                        <p:tav tm="0">
                                          <p:val>
                                            <p:strVal val="1+#ppt_w/2"/>
                                          </p:val>
                                        </p:tav>
                                        <p:tav tm="100000">
                                          <p:val>
                                            <p:strVal val="#ppt_x"/>
                                          </p:val>
                                        </p:tav>
                                      </p:tavLst>
                                    </p:anim>
                                    <p:anim calcmode="lin" valueType="num">
                                      <p:cBhvr additive="base">
                                        <p:cTn id="22" dur="500" fill="hold"/>
                                        <p:tgtEl>
                                          <p:spTgt spid="8181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23" fill="hold" display="0">
                  <p:stCondLst>
                    <p:cond delay="indefinite"/>
                  </p:stCondLst>
                  <p:endCondLst>
                    <p:cond evt="onPrev" delay="0">
                      <p:tgtEl>
                        <p:sldTgt/>
                      </p:tgtEl>
                    </p:cond>
                    <p:cond evt="onStopAudio" delay="0">
                      <p:tgtEl>
                        <p:sldTgt/>
                      </p:tgtEl>
                    </p:cond>
                  </p:endCondLst>
                </p:cTn>
                <p:tgtEl>
                  <p:spTgt spid="818179"/>
                </p:tgtEl>
              </p:cMediaNode>
            </p:audio>
          </p:childTnLst>
        </p:cTn>
      </p:par>
    </p:tnLst>
    <p:bldLst>
      <p:bldP spid="818180" grpId="0" animBg="1"/>
      <p:bldP spid="818183" grpId="0" animBg="1"/>
      <p:bldP spid="818184" grpId="0" animBg="1"/>
      <p:bldP spid="818185" grpId="0" animBg="1"/>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286723" name="Text Box 3"/>
          <p:cNvSpPr txBox="1">
            <a:spLocks noChangeArrowheads="1"/>
          </p:cNvSpPr>
          <p:nvPr/>
        </p:nvSpPr>
        <p:spPr bwMode="auto">
          <a:xfrm>
            <a:off x="3810000" y="43434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pic>
        <p:nvPicPr>
          <p:cNvPr id="560132" name="slide_27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6725"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41" fill="hold"/>
                                        <p:tgtEl>
                                          <p:spTgt spid="5601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56013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Program Files\Amira-3.1.1\data\nucleosome files\AAA FINAL STRUCTURE\Animations_notahelix\Picture Files\cairns_cshsqb.jpg"/>
          <p:cNvPicPr>
            <a:picLocks noChangeAspect="1" noChangeArrowheads="1"/>
          </p:cNvPicPr>
          <p:nvPr/>
        </p:nvPicPr>
        <p:blipFill>
          <a:blip r:embed="rId5" cstate="print"/>
          <a:srcRect/>
          <a:stretch>
            <a:fillRect/>
          </a:stretch>
        </p:blipFill>
        <p:spPr bwMode="auto">
          <a:xfrm>
            <a:off x="2667000" y="1066800"/>
            <a:ext cx="4032250" cy="5638800"/>
          </a:xfrm>
          <a:prstGeom prst="rect">
            <a:avLst/>
          </a:prstGeom>
          <a:noFill/>
          <a:ln w="9525">
            <a:solidFill>
              <a:schemeClr val="tx1"/>
            </a:solidFill>
            <a:miter lim="800000"/>
            <a:headEnd/>
            <a:tailEnd/>
          </a:ln>
        </p:spPr>
      </p:pic>
      <p:sp>
        <p:nvSpPr>
          <p:cNvPr id="29699" name="Text Box 3"/>
          <p:cNvSpPr txBox="1">
            <a:spLocks noChangeArrowheads="1"/>
          </p:cNvSpPr>
          <p:nvPr/>
        </p:nvSpPr>
        <p:spPr bwMode="auto">
          <a:xfrm>
            <a:off x="0" y="152400"/>
            <a:ext cx="9144000" cy="823913"/>
          </a:xfrm>
          <a:prstGeom prst="rect">
            <a:avLst/>
          </a:prstGeom>
          <a:noFill/>
          <a:ln w="9525">
            <a:noFill/>
            <a:miter lim="800000"/>
            <a:headEnd/>
            <a:tailEnd/>
          </a:ln>
        </p:spPr>
        <p:txBody>
          <a:bodyPr>
            <a:spAutoFit/>
          </a:bodyPr>
          <a:lstStyle/>
          <a:p>
            <a:pPr algn="ctr">
              <a:spcBef>
                <a:spcPct val="50000"/>
              </a:spcBef>
            </a:pPr>
            <a:r>
              <a:rPr lang="en-US" sz="4800"/>
              <a:t>A Turning Point In History</a:t>
            </a:r>
          </a:p>
        </p:txBody>
      </p:sp>
      <p:pic>
        <p:nvPicPr>
          <p:cNvPr id="64518" name="slide_2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152400" y="6324600"/>
            <a:ext cx="304800" cy="304800"/>
          </a:xfrm>
          <a:prstGeom prst="rect">
            <a:avLst/>
          </a:prstGeom>
          <a:noFill/>
          <a:ln w="9525">
            <a:noFill/>
            <a:miter lim="800000"/>
            <a:headEnd/>
            <a:tailEnd/>
          </a:ln>
        </p:spPr>
      </p:pic>
      <p:sp>
        <p:nvSpPr>
          <p:cNvPr id="29701"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64520" name="Text Box 8"/>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Cairns invited to Cold Spring Harbor</a:t>
            </a:r>
          </a:p>
        </p:txBody>
      </p:sp>
      <p:sp>
        <p:nvSpPr>
          <p:cNvPr id="64521" name="Text Box 9"/>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Symposium on DNA structure and replication</a:t>
            </a:r>
          </a:p>
        </p:txBody>
      </p:sp>
      <p:sp>
        <p:nvSpPr>
          <p:cNvPr id="64522" name="Text Box 10"/>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i="1"/>
              <a:t>Not</a:t>
            </a:r>
            <a:r>
              <a:rPr lang="en-US"/>
              <a:t> yet known:  strands of circular chromosomes don’t separate.</a:t>
            </a:r>
          </a:p>
        </p:txBody>
      </p:sp>
      <p:sp>
        <p:nvSpPr>
          <p:cNvPr id="64523" name="Text Box 11"/>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i="1"/>
              <a:t>Not</a:t>
            </a:r>
            <a:r>
              <a:rPr lang="en-US"/>
              <a:t> discovered:  enzymes capable of replicating circular DNA</a:t>
            </a:r>
          </a:p>
        </p:txBody>
      </p:sp>
      <p:sp>
        <p:nvSpPr>
          <p:cNvPr id="64524" name="Text Box 12"/>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Sole fact:  chromosomes </a:t>
            </a:r>
            <a:r>
              <a:rPr lang="en-US" i="1"/>
              <a:t>are </a:t>
            </a:r>
            <a:r>
              <a:rPr lang="en-US"/>
              <a:t>circular, and they </a:t>
            </a:r>
            <a:r>
              <a:rPr lang="en-US" i="1"/>
              <a:t>do </a:t>
            </a:r>
            <a:r>
              <a:rPr lang="en-US"/>
              <a:t>replicate.</a:t>
            </a:r>
          </a:p>
        </p:txBody>
      </p:sp>
      <p:sp>
        <p:nvSpPr>
          <p:cNvPr id="64525" name="Text Box 13"/>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i="1"/>
              <a:t>Most</a:t>
            </a:r>
            <a:r>
              <a:rPr lang="en-US"/>
              <a:t> logical explanation:  strands are topologically non-linked.</a:t>
            </a:r>
          </a:p>
        </p:txBody>
      </p:sp>
      <p:sp>
        <p:nvSpPr>
          <p:cNvPr id="64526" name="Text Box 14"/>
          <p:cNvSpPr txBox="1">
            <a:spLocks noChangeArrowheads="1"/>
          </p:cNvSpPr>
          <p:nvPr/>
        </p:nvSpPr>
        <p:spPr bwMode="auto">
          <a:xfrm>
            <a:off x="609600" y="2133600"/>
            <a:ext cx="8077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i="1"/>
              <a:t>Least </a:t>
            </a:r>
            <a:r>
              <a:rPr lang="en-US"/>
              <a:t>likely explanation:  countless twists unwound/rewound.</a:t>
            </a:r>
          </a:p>
        </p:txBody>
      </p:sp>
    </p:spTree>
  </p:cSld>
  <p:clrMapOvr>
    <a:masterClrMapping/>
  </p:clrMapOvr>
  <p:transition advClick="0" advTm="9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281" fill="hold"/>
                                        <p:tgtEl>
                                          <p:spTgt spid="64518"/>
                                        </p:tgtEl>
                                      </p:cBhvr>
                                    </p:cmd>
                                  </p:childTnLst>
                                </p:cTn>
                              </p:par>
                              <p:par>
                                <p:cTn id="7" presetID="2" presetClass="entr" presetSubtype="8" fill="hold" grpId="0" nodeType="withEffect">
                                  <p:stCondLst>
                                    <p:cond delay="13000"/>
                                  </p:stCondLst>
                                  <p:childTnLst>
                                    <p:set>
                                      <p:cBhvr>
                                        <p:cTn id="8" dur="1" fill="hold">
                                          <p:stCondLst>
                                            <p:cond delay="0"/>
                                          </p:stCondLst>
                                        </p:cTn>
                                        <p:tgtEl>
                                          <p:spTgt spid="64520"/>
                                        </p:tgtEl>
                                        <p:attrNameLst>
                                          <p:attrName>style.visibility</p:attrName>
                                        </p:attrNameLst>
                                      </p:cBhvr>
                                      <p:to>
                                        <p:strVal val="visible"/>
                                      </p:to>
                                    </p:set>
                                    <p:anim calcmode="lin" valueType="num">
                                      <p:cBhvr additive="base">
                                        <p:cTn id="9" dur="500" fill="hold"/>
                                        <p:tgtEl>
                                          <p:spTgt spid="64520"/>
                                        </p:tgtEl>
                                        <p:attrNameLst>
                                          <p:attrName>ppt_x</p:attrName>
                                        </p:attrNameLst>
                                      </p:cBhvr>
                                      <p:tavLst>
                                        <p:tav tm="0">
                                          <p:val>
                                            <p:strVal val="0-#ppt_w/2"/>
                                          </p:val>
                                        </p:tav>
                                        <p:tav tm="100000">
                                          <p:val>
                                            <p:strVal val="#ppt_x"/>
                                          </p:val>
                                        </p:tav>
                                      </p:tavLst>
                                    </p:anim>
                                    <p:anim calcmode="lin" valueType="num">
                                      <p:cBhvr additive="base">
                                        <p:cTn id="10" dur="500" fill="hold"/>
                                        <p:tgtEl>
                                          <p:spTgt spid="64520"/>
                                        </p:tgtEl>
                                        <p:attrNameLst>
                                          <p:attrName>ppt_y</p:attrName>
                                        </p:attrNameLst>
                                      </p:cBhvr>
                                      <p:tavLst>
                                        <p:tav tm="0">
                                          <p:val>
                                            <p:strVal val="#ppt_y"/>
                                          </p:val>
                                        </p:tav>
                                        <p:tav tm="100000">
                                          <p:val>
                                            <p:strVal val="#ppt_y"/>
                                          </p:val>
                                        </p:tav>
                                      </p:tavLst>
                                    </p:anim>
                                  </p:childTnLst>
                                </p:cTn>
                              </p:par>
                            </p:childTnLst>
                          </p:cTn>
                        </p:par>
                        <p:par>
                          <p:cTn id="11" fill="hold">
                            <p:stCondLst>
                              <p:cond delay="96281"/>
                            </p:stCondLst>
                            <p:childTnLst>
                              <p:par>
                                <p:cTn id="12" presetID="2" presetClass="entr" presetSubtype="8" fill="hold" grpId="0" nodeType="afterEffect">
                                  <p:stCondLst>
                                    <p:cond delay="12000"/>
                                  </p:stCondLst>
                                  <p:childTnLst>
                                    <p:set>
                                      <p:cBhvr>
                                        <p:cTn id="13" dur="1" fill="hold">
                                          <p:stCondLst>
                                            <p:cond delay="0"/>
                                          </p:stCondLst>
                                        </p:cTn>
                                        <p:tgtEl>
                                          <p:spTgt spid="64521"/>
                                        </p:tgtEl>
                                        <p:attrNameLst>
                                          <p:attrName>style.visibility</p:attrName>
                                        </p:attrNameLst>
                                      </p:cBhvr>
                                      <p:to>
                                        <p:strVal val="visible"/>
                                      </p:to>
                                    </p:set>
                                    <p:anim calcmode="lin" valueType="num">
                                      <p:cBhvr additive="base">
                                        <p:cTn id="14" dur="500" fill="hold"/>
                                        <p:tgtEl>
                                          <p:spTgt spid="64521"/>
                                        </p:tgtEl>
                                        <p:attrNameLst>
                                          <p:attrName>ppt_x</p:attrName>
                                        </p:attrNameLst>
                                      </p:cBhvr>
                                      <p:tavLst>
                                        <p:tav tm="0">
                                          <p:val>
                                            <p:strVal val="0-#ppt_w/2"/>
                                          </p:val>
                                        </p:tav>
                                        <p:tav tm="100000">
                                          <p:val>
                                            <p:strVal val="#ppt_x"/>
                                          </p:val>
                                        </p:tav>
                                      </p:tavLst>
                                    </p:anim>
                                    <p:anim calcmode="lin" valueType="num">
                                      <p:cBhvr additive="base">
                                        <p:cTn id="15" dur="500" fill="hold"/>
                                        <p:tgtEl>
                                          <p:spTgt spid="64521"/>
                                        </p:tgtEl>
                                        <p:attrNameLst>
                                          <p:attrName>ppt_y</p:attrName>
                                        </p:attrNameLst>
                                      </p:cBhvr>
                                      <p:tavLst>
                                        <p:tav tm="0">
                                          <p:val>
                                            <p:strVal val="#ppt_y"/>
                                          </p:val>
                                        </p:tav>
                                        <p:tav tm="100000">
                                          <p:val>
                                            <p:strVal val="#ppt_y"/>
                                          </p:val>
                                        </p:tav>
                                      </p:tavLst>
                                    </p:anim>
                                  </p:childTnLst>
                                </p:cTn>
                              </p:par>
                            </p:childTnLst>
                          </p:cTn>
                        </p:par>
                        <p:par>
                          <p:cTn id="16" fill="hold">
                            <p:stCondLst>
                              <p:cond delay="108781"/>
                            </p:stCondLst>
                            <p:childTnLst>
                              <p:par>
                                <p:cTn id="17" presetID="2" presetClass="entr" presetSubtype="8" fill="hold" grpId="0" nodeType="afterEffect">
                                  <p:stCondLst>
                                    <p:cond delay="14000"/>
                                  </p:stCondLst>
                                  <p:childTnLst>
                                    <p:set>
                                      <p:cBhvr>
                                        <p:cTn id="18" dur="1" fill="hold">
                                          <p:stCondLst>
                                            <p:cond delay="0"/>
                                          </p:stCondLst>
                                        </p:cTn>
                                        <p:tgtEl>
                                          <p:spTgt spid="64522"/>
                                        </p:tgtEl>
                                        <p:attrNameLst>
                                          <p:attrName>style.visibility</p:attrName>
                                        </p:attrNameLst>
                                      </p:cBhvr>
                                      <p:to>
                                        <p:strVal val="visible"/>
                                      </p:to>
                                    </p:set>
                                    <p:anim calcmode="lin" valueType="num">
                                      <p:cBhvr additive="base">
                                        <p:cTn id="19" dur="500" fill="hold"/>
                                        <p:tgtEl>
                                          <p:spTgt spid="64522"/>
                                        </p:tgtEl>
                                        <p:attrNameLst>
                                          <p:attrName>ppt_x</p:attrName>
                                        </p:attrNameLst>
                                      </p:cBhvr>
                                      <p:tavLst>
                                        <p:tav tm="0">
                                          <p:val>
                                            <p:strVal val="0-#ppt_w/2"/>
                                          </p:val>
                                        </p:tav>
                                        <p:tav tm="100000">
                                          <p:val>
                                            <p:strVal val="#ppt_x"/>
                                          </p:val>
                                        </p:tav>
                                      </p:tavLst>
                                    </p:anim>
                                    <p:anim calcmode="lin" valueType="num">
                                      <p:cBhvr additive="base">
                                        <p:cTn id="20" dur="500" fill="hold"/>
                                        <p:tgtEl>
                                          <p:spTgt spid="64522"/>
                                        </p:tgtEl>
                                        <p:attrNameLst>
                                          <p:attrName>ppt_y</p:attrName>
                                        </p:attrNameLst>
                                      </p:cBhvr>
                                      <p:tavLst>
                                        <p:tav tm="0">
                                          <p:val>
                                            <p:strVal val="#ppt_y"/>
                                          </p:val>
                                        </p:tav>
                                        <p:tav tm="100000">
                                          <p:val>
                                            <p:strVal val="#ppt_y"/>
                                          </p:val>
                                        </p:tav>
                                      </p:tavLst>
                                    </p:anim>
                                  </p:childTnLst>
                                </p:cTn>
                              </p:par>
                            </p:childTnLst>
                          </p:cTn>
                        </p:par>
                        <p:par>
                          <p:cTn id="21" fill="hold">
                            <p:stCondLst>
                              <p:cond delay="123281"/>
                            </p:stCondLst>
                            <p:childTnLst>
                              <p:par>
                                <p:cTn id="22" presetID="2" presetClass="entr" presetSubtype="8" fill="hold" grpId="0" nodeType="afterEffect">
                                  <p:stCondLst>
                                    <p:cond delay="7000"/>
                                  </p:stCondLst>
                                  <p:childTnLst>
                                    <p:set>
                                      <p:cBhvr>
                                        <p:cTn id="23" dur="1" fill="hold">
                                          <p:stCondLst>
                                            <p:cond delay="0"/>
                                          </p:stCondLst>
                                        </p:cTn>
                                        <p:tgtEl>
                                          <p:spTgt spid="64523"/>
                                        </p:tgtEl>
                                        <p:attrNameLst>
                                          <p:attrName>style.visibility</p:attrName>
                                        </p:attrNameLst>
                                      </p:cBhvr>
                                      <p:to>
                                        <p:strVal val="visible"/>
                                      </p:to>
                                    </p:set>
                                    <p:anim calcmode="lin" valueType="num">
                                      <p:cBhvr additive="base">
                                        <p:cTn id="24" dur="500" fill="hold"/>
                                        <p:tgtEl>
                                          <p:spTgt spid="64523"/>
                                        </p:tgtEl>
                                        <p:attrNameLst>
                                          <p:attrName>ppt_x</p:attrName>
                                        </p:attrNameLst>
                                      </p:cBhvr>
                                      <p:tavLst>
                                        <p:tav tm="0">
                                          <p:val>
                                            <p:strVal val="0-#ppt_w/2"/>
                                          </p:val>
                                        </p:tav>
                                        <p:tav tm="100000">
                                          <p:val>
                                            <p:strVal val="#ppt_x"/>
                                          </p:val>
                                        </p:tav>
                                      </p:tavLst>
                                    </p:anim>
                                    <p:anim calcmode="lin" valueType="num">
                                      <p:cBhvr additive="base">
                                        <p:cTn id="25" dur="500" fill="hold"/>
                                        <p:tgtEl>
                                          <p:spTgt spid="64523"/>
                                        </p:tgtEl>
                                        <p:attrNameLst>
                                          <p:attrName>ppt_y</p:attrName>
                                        </p:attrNameLst>
                                      </p:cBhvr>
                                      <p:tavLst>
                                        <p:tav tm="0">
                                          <p:val>
                                            <p:strVal val="#ppt_y"/>
                                          </p:val>
                                        </p:tav>
                                        <p:tav tm="100000">
                                          <p:val>
                                            <p:strVal val="#ppt_y"/>
                                          </p:val>
                                        </p:tav>
                                      </p:tavLst>
                                    </p:anim>
                                  </p:childTnLst>
                                </p:cTn>
                              </p:par>
                            </p:childTnLst>
                          </p:cTn>
                        </p:par>
                        <p:par>
                          <p:cTn id="26" fill="hold">
                            <p:stCondLst>
                              <p:cond delay="130781"/>
                            </p:stCondLst>
                            <p:childTnLst>
                              <p:par>
                                <p:cTn id="27" presetID="2" presetClass="entr" presetSubtype="8" fill="hold" grpId="0" nodeType="afterEffect">
                                  <p:stCondLst>
                                    <p:cond delay="8000"/>
                                  </p:stCondLst>
                                  <p:childTnLst>
                                    <p:set>
                                      <p:cBhvr>
                                        <p:cTn id="28" dur="1" fill="hold">
                                          <p:stCondLst>
                                            <p:cond delay="0"/>
                                          </p:stCondLst>
                                        </p:cTn>
                                        <p:tgtEl>
                                          <p:spTgt spid="64524"/>
                                        </p:tgtEl>
                                        <p:attrNameLst>
                                          <p:attrName>style.visibility</p:attrName>
                                        </p:attrNameLst>
                                      </p:cBhvr>
                                      <p:to>
                                        <p:strVal val="visible"/>
                                      </p:to>
                                    </p:set>
                                    <p:anim calcmode="lin" valueType="num">
                                      <p:cBhvr additive="base">
                                        <p:cTn id="29" dur="500" fill="hold"/>
                                        <p:tgtEl>
                                          <p:spTgt spid="64524"/>
                                        </p:tgtEl>
                                        <p:attrNameLst>
                                          <p:attrName>ppt_x</p:attrName>
                                        </p:attrNameLst>
                                      </p:cBhvr>
                                      <p:tavLst>
                                        <p:tav tm="0">
                                          <p:val>
                                            <p:strVal val="0-#ppt_w/2"/>
                                          </p:val>
                                        </p:tav>
                                        <p:tav tm="100000">
                                          <p:val>
                                            <p:strVal val="#ppt_x"/>
                                          </p:val>
                                        </p:tav>
                                      </p:tavLst>
                                    </p:anim>
                                    <p:anim calcmode="lin" valueType="num">
                                      <p:cBhvr additive="base">
                                        <p:cTn id="30" dur="500" fill="hold"/>
                                        <p:tgtEl>
                                          <p:spTgt spid="64524"/>
                                        </p:tgtEl>
                                        <p:attrNameLst>
                                          <p:attrName>ppt_y</p:attrName>
                                        </p:attrNameLst>
                                      </p:cBhvr>
                                      <p:tavLst>
                                        <p:tav tm="0">
                                          <p:val>
                                            <p:strVal val="#ppt_y"/>
                                          </p:val>
                                        </p:tav>
                                        <p:tav tm="100000">
                                          <p:val>
                                            <p:strVal val="#ppt_y"/>
                                          </p:val>
                                        </p:tav>
                                      </p:tavLst>
                                    </p:anim>
                                  </p:childTnLst>
                                </p:cTn>
                              </p:par>
                            </p:childTnLst>
                          </p:cTn>
                        </p:par>
                        <p:par>
                          <p:cTn id="31" fill="hold">
                            <p:stCondLst>
                              <p:cond delay="139281"/>
                            </p:stCondLst>
                            <p:childTnLst>
                              <p:par>
                                <p:cTn id="32" presetID="2" presetClass="entr" presetSubtype="8" fill="hold" grpId="0" nodeType="afterEffect">
                                  <p:stCondLst>
                                    <p:cond delay="16000"/>
                                  </p:stCondLst>
                                  <p:childTnLst>
                                    <p:set>
                                      <p:cBhvr>
                                        <p:cTn id="33" dur="1" fill="hold">
                                          <p:stCondLst>
                                            <p:cond delay="0"/>
                                          </p:stCondLst>
                                        </p:cTn>
                                        <p:tgtEl>
                                          <p:spTgt spid="64525"/>
                                        </p:tgtEl>
                                        <p:attrNameLst>
                                          <p:attrName>style.visibility</p:attrName>
                                        </p:attrNameLst>
                                      </p:cBhvr>
                                      <p:to>
                                        <p:strVal val="visible"/>
                                      </p:to>
                                    </p:set>
                                    <p:anim calcmode="lin" valueType="num">
                                      <p:cBhvr additive="base">
                                        <p:cTn id="34" dur="500" fill="hold"/>
                                        <p:tgtEl>
                                          <p:spTgt spid="64525"/>
                                        </p:tgtEl>
                                        <p:attrNameLst>
                                          <p:attrName>ppt_x</p:attrName>
                                        </p:attrNameLst>
                                      </p:cBhvr>
                                      <p:tavLst>
                                        <p:tav tm="0">
                                          <p:val>
                                            <p:strVal val="0-#ppt_w/2"/>
                                          </p:val>
                                        </p:tav>
                                        <p:tav tm="100000">
                                          <p:val>
                                            <p:strVal val="#ppt_x"/>
                                          </p:val>
                                        </p:tav>
                                      </p:tavLst>
                                    </p:anim>
                                    <p:anim calcmode="lin" valueType="num">
                                      <p:cBhvr additive="base">
                                        <p:cTn id="35" dur="500" fill="hold"/>
                                        <p:tgtEl>
                                          <p:spTgt spid="64525"/>
                                        </p:tgtEl>
                                        <p:attrNameLst>
                                          <p:attrName>ppt_y</p:attrName>
                                        </p:attrNameLst>
                                      </p:cBhvr>
                                      <p:tavLst>
                                        <p:tav tm="0">
                                          <p:val>
                                            <p:strVal val="#ppt_y"/>
                                          </p:val>
                                        </p:tav>
                                        <p:tav tm="100000">
                                          <p:val>
                                            <p:strVal val="#ppt_y"/>
                                          </p:val>
                                        </p:tav>
                                      </p:tavLst>
                                    </p:anim>
                                  </p:childTnLst>
                                </p:cTn>
                              </p:par>
                            </p:childTnLst>
                          </p:cTn>
                        </p:par>
                        <p:par>
                          <p:cTn id="36" fill="hold">
                            <p:stCondLst>
                              <p:cond delay="155781"/>
                            </p:stCondLst>
                            <p:childTnLst>
                              <p:par>
                                <p:cTn id="37" presetID="2" presetClass="entr" presetSubtype="8" fill="hold" grpId="0" nodeType="afterEffect">
                                  <p:stCondLst>
                                    <p:cond delay="10000"/>
                                  </p:stCondLst>
                                  <p:childTnLst>
                                    <p:set>
                                      <p:cBhvr>
                                        <p:cTn id="38" dur="1" fill="hold">
                                          <p:stCondLst>
                                            <p:cond delay="0"/>
                                          </p:stCondLst>
                                        </p:cTn>
                                        <p:tgtEl>
                                          <p:spTgt spid="64526"/>
                                        </p:tgtEl>
                                        <p:attrNameLst>
                                          <p:attrName>style.visibility</p:attrName>
                                        </p:attrNameLst>
                                      </p:cBhvr>
                                      <p:to>
                                        <p:strVal val="visible"/>
                                      </p:to>
                                    </p:set>
                                    <p:anim calcmode="lin" valueType="num">
                                      <p:cBhvr additive="base">
                                        <p:cTn id="39" dur="500" fill="hold"/>
                                        <p:tgtEl>
                                          <p:spTgt spid="64526"/>
                                        </p:tgtEl>
                                        <p:attrNameLst>
                                          <p:attrName>ppt_x</p:attrName>
                                        </p:attrNameLst>
                                      </p:cBhvr>
                                      <p:tavLst>
                                        <p:tav tm="0">
                                          <p:val>
                                            <p:strVal val="0-#ppt_w/2"/>
                                          </p:val>
                                        </p:tav>
                                        <p:tav tm="100000">
                                          <p:val>
                                            <p:strVal val="#ppt_x"/>
                                          </p:val>
                                        </p:tav>
                                      </p:tavLst>
                                    </p:anim>
                                    <p:anim calcmode="lin" valueType="num">
                                      <p:cBhvr additive="base">
                                        <p:cTn id="40"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41" fill="hold" display="0">
                  <p:stCondLst>
                    <p:cond delay="indefinite"/>
                  </p:stCondLst>
                  <p:endCondLst>
                    <p:cond evt="onPrev" delay="0">
                      <p:tgtEl>
                        <p:sldTgt/>
                      </p:tgtEl>
                    </p:cond>
                    <p:cond evt="onStopAudio" delay="0">
                      <p:tgtEl>
                        <p:sldTgt/>
                      </p:tgtEl>
                    </p:cond>
                  </p:endCondLst>
                </p:cTn>
                <p:tgtEl>
                  <p:spTgt spid="64518"/>
                </p:tgtEl>
              </p:cMediaNode>
            </p:audio>
          </p:childTnLst>
        </p:cTn>
      </p:par>
    </p:tnLst>
    <p:bldLst>
      <p:bldP spid="64520" grpId="0" animBg="1" autoUpdateAnimBg="0"/>
      <p:bldP spid="64521" grpId="0" animBg="1" autoUpdateAnimBg="0"/>
      <p:bldP spid="64522" grpId="0" animBg="1" autoUpdateAnimBg="0"/>
      <p:bldP spid="64523" grpId="0" animBg="1" autoUpdateAnimBg="0"/>
      <p:bldP spid="64524" grpId="0" animBg="1" autoUpdateAnimBg="0"/>
      <p:bldP spid="64525" grpId="0" animBg="1" autoUpdateAnimBg="0"/>
      <p:bldP spid="64526" grpId="0" animBg="1" autoUpdateAnimBg="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287747" name="Text Box 3"/>
          <p:cNvSpPr txBox="1">
            <a:spLocks noChangeArrowheads="1"/>
          </p:cNvSpPr>
          <p:nvPr/>
        </p:nvSpPr>
        <p:spPr bwMode="auto">
          <a:xfrm>
            <a:off x="3810000" y="3367088"/>
            <a:ext cx="2286000" cy="1004887"/>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pic>
        <p:nvPicPr>
          <p:cNvPr id="820228" name="slide_28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7749"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37" fill="hold"/>
                                        <p:tgtEl>
                                          <p:spTgt spid="8202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820228"/>
                </p:tgtEl>
              </p:cMediaNode>
            </p:audio>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0"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288771" name="Text Box 3"/>
          <p:cNvSpPr txBox="1">
            <a:spLocks noChangeArrowheads="1"/>
          </p:cNvSpPr>
          <p:nvPr/>
        </p:nvSpPr>
        <p:spPr bwMode="auto">
          <a:xfrm>
            <a:off x="3810000" y="3367088"/>
            <a:ext cx="2286000" cy="1004887"/>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p:txBody>
      </p:sp>
      <p:sp>
        <p:nvSpPr>
          <p:cNvPr id="822276" name="Line 4"/>
          <p:cNvSpPr>
            <a:spLocks noChangeShapeType="1"/>
          </p:cNvSpPr>
          <p:nvPr/>
        </p:nvSpPr>
        <p:spPr bwMode="auto">
          <a:xfrm>
            <a:off x="1371600" y="4648200"/>
            <a:ext cx="1066800" cy="0"/>
          </a:xfrm>
          <a:prstGeom prst="line">
            <a:avLst/>
          </a:prstGeom>
          <a:noFill/>
          <a:ln w="76200">
            <a:solidFill>
              <a:srgbClr val="FF00FF"/>
            </a:solidFill>
            <a:round/>
            <a:headEnd/>
            <a:tailEnd type="triangle" w="med" len="med"/>
          </a:ln>
        </p:spPr>
        <p:txBody>
          <a:bodyPr/>
          <a:lstStyle/>
          <a:p>
            <a:endParaRPr lang="en-US"/>
          </a:p>
        </p:txBody>
      </p:sp>
      <p:pic>
        <p:nvPicPr>
          <p:cNvPr id="822277" name="slide_28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8774"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75" fill="hold"/>
                                        <p:tgtEl>
                                          <p:spTgt spid="822277"/>
                                        </p:tgtEl>
                                      </p:cBhvr>
                                    </p:cmd>
                                  </p:childTnLst>
                                </p:cTn>
                              </p:par>
                              <p:par>
                                <p:cTn id="7" presetID="2" presetClass="entr" presetSubtype="8" fill="hold" grpId="0" nodeType="withEffect">
                                  <p:stCondLst>
                                    <p:cond delay="0"/>
                                  </p:stCondLst>
                                  <p:childTnLst>
                                    <p:set>
                                      <p:cBhvr>
                                        <p:cTn id="8" dur="1" fill="hold">
                                          <p:stCondLst>
                                            <p:cond delay="0"/>
                                          </p:stCondLst>
                                        </p:cTn>
                                        <p:tgtEl>
                                          <p:spTgt spid="822276"/>
                                        </p:tgtEl>
                                        <p:attrNameLst>
                                          <p:attrName>style.visibility</p:attrName>
                                        </p:attrNameLst>
                                      </p:cBhvr>
                                      <p:to>
                                        <p:strVal val="visible"/>
                                      </p:to>
                                    </p:set>
                                    <p:anim calcmode="lin" valueType="num">
                                      <p:cBhvr additive="base">
                                        <p:cTn id="9" dur="500" fill="hold"/>
                                        <p:tgtEl>
                                          <p:spTgt spid="822276"/>
                                        </p:tgtEl>
                                        <p:attrNameLst>
                                          <p:attrName>ppt_x</p:attrName>
                                        </p:attrNameLst>
                                      </p:cBhvr>
                                      <p:tavLst>
                                        <p:tav tm="0">
                                          <p:val>
                                            <p:strVal val="0-#ppt_w/2"/>
                                          </p:val>
                                        </p:tav>
                                        <p:tav tm="100000">
                                          <p:val>
                                            <p:strVal val="#ppt_x"/>
                                          </p:val>
                                        </p:tav>
                                      </p:tavLst>
                                    </p:anim>
                                    <p:anim calcmode="lin" valueType="num">
                                      <p:cBhvr additive="base">
                                        <p:cTn id="10" dur="500" fill="hold"/>
                                        <p:tgtEl>
                                          <p:spTgt spid="822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5854">
                <p:cTn id="11" fill="hold" display="0">
                  <p:stCondLst>
                    <p:cond delay="indefinite"/>
                  </p:stCondLst>
                  <p:endCondLst>
                    <p:cond evt="onPrev" delay="0">
                      <p:tgtEl>
                        <p:sldTgt/>
                      </p:tgtEl>
                    </p:cond>
                    <p:cond evt="onStopAudio" delay="0">
                      <p:tgtEl>
                        <p:sldTgt/>
                      </p:tgtEl>
                    </p:cond>
                  </p:endCondLst>
                </p:cTn>
                <p:tgtEl>
                  <p:spTgt spid="822277"/>
                </p:tgtEl>
              </p:cMediaNode>
            </p:audio>
          </p:childTnLst>
        </p:cTn>
      </p:par>
    </p:tnLst>
    <p:bldLst>
      <p:bldP spid="822276" grpId="0" animBg="1"/>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4" name="Picture 1026"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824323" name="Box, purple"/>
          <p:cNvSpPr txBox="1">
            <a:spLocks noChangeArrowheads="1"/>
          </p:cNvSpPr>
          <p:nvPr/>
        </p:nvSpPr>
        <p:spPr bwMode="auto">
          <a:xfrm>
            <a:off x="3810000" y="2578100"/>
            <a:ext cx="2286000" cy="579438"/>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3200"/>
          </a:p>
        </p:txBody>
      </p:sp>
      <p:sp>
        <p:nvSpPr>
          <p:cNvPr id="824324" name="Arrow, bott"/>
          <p:cNvSpPr>
            <a:spLocks noChangeShapeType="1"/>
          </p:cNvSpPr>
          <p:nvPr/>
        </p:nvSpPr>
        <p:spPr bwMode="auto">
          <a:xfrm>
            <a:off x="1371600" y="3352800"/>
            <a:ext cx="1066800" cy="0"/>
          </a:xfrm>
          <a:prstGeom prst="line">
            <a:avLst/>
          </a:prstGeom>
          <a:noFill/>
          <a:ln w="76200">
            <a:solidFill>
              <a:srgbClr val="FF00FF"/>
            </a:solidFill>
            <a:round/>
            <a:headEnd/>
            <a:tailEnd type="triangle" w="med" len="med"/>
          </a:ln>
        </p:spPr>
        <p:txBody>
          <a:bodyPr/>
          <a:lstStyle/>
          <a:p>
            <a:endParaRPr lang="en-US"/>
          </a:p>
        </p:txBody>
      </p:sp>
      <p:sp>
        <p:nvSpPr>
          <p:cNvPr id="824325" name="Arrow, mid"/>
          <p:cNvSpPr>
            <a:spLocks noChangeShapeType="1"/>
          </p:cNvSpPr>
          <p:nvPr/>
        </p:nvSpPr>
        <p:spPr bwMode="auto">
          <a:xfrm>
            <a:off x="1371600" y="3048000"/>
            <a:ext cx="1066800" cy="0"/>
          </a:xfrm>
          <a:prstGeom prst="line">
            <a:avLst/>
          </a:prstGeom>
          <a:noFill/>
          <a:ln w="76200">
            <a:solidFill>
              <a:srgbClr val="FF00FF"/>
            </a:solidFill>
            <a:round/>
            <a:headEnd/>
            <a:tailEnd type="triangle" w="med" len="med"/>
          </a:ln>
        </p:spPr>
        <p:txBody>
          <a:bodyPr/>
          <a:lstStyle/>
          <a:p>
            <a:endParaRPr lang="en-US"/>
          </a:p>
        </p:txBody>
      </p:sp>
      <p:sp>
        <p:nvSpPr>
          <p:cNvPr id="824326" name="Arrow top"/>
          <p:cNvSpPr>
            <a:spLocks noChangeShapeType="1"/>
          </p:cNvSpPr>
          <p:nvPr/>
        </p:nvSpPr>
        <p:spPr bwMode="auto">
          <a:xfrm>
            <a:off x="1371600" y="3657600"/>
            <a:ext cx="1066800" cy="0"/>
          </a:xfrm>
          <a:prstGeom prst="line">
            <a:avLst/>
          </a:prstGeom>
          <a:noFill/>
          <a:ln w="76200">
            <a:solidFill>
              <a:srgbClr val="FF00FF"/>
            </a:solidFill>
            <a:round/>
            <a:headEnd/>
            <a:tailEnd type="triangle" w="med" len="med"/>
          </a:ln>
        </p:spPr>
        <p:txBody>
          <a:bodyPr/>
          <a:lstStyle/>
          <a:p>
            <a:endParaRPr lang="en-US"/>
          </a:p>
        </p:txBody>
      </p:sp>
      <p:pic>
        <p:nvPicPr>
          <p:cNvPr id="824327" name="slide_28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89800"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72" fill="hold"/>
                                        <p:tgtEl>
                                          <p:spTgt spid="824327"/>
                                        </p:tgtEl>
                                      </p:cBhvr>
                                    </p:cmd>
                                  </p:childTnLst>
                                </p:cTn>
                              </p:par>
                              <p:par>
                                <p:cTn id="7" presetID="2" presetClass="entr" presetSubtype="8" fill="hold" grpId="0" nodeType="withEffect">
                                  <p:stCondLst>
                                    <p:cond delay="3000"/>
                                  </p:stCondLst>
                                  <p:childTnLst>
                                    <p:set>
                                      <p:cBhvr>
                                        <p:cTn id="8" dur="1" fill="hold">
                                          <p:stCondLst>
                                            <p:cond delay="0"/>
                                          </p:stCondLst>
                                        </p:cTn>
                                        <p:tgtEl>
                                          <p:spTgt spid="824326"/>
                                        </p:tgtEl>
                                        <p:attrNameLst>
                                          <p:attrName>style.visibility</p:attrName>
                                        </p:attrNameLst>
                                      </p:cBhvr>
                                      <p:to>
                                        <p:strVal val="visible"/>
                                      </p:to>
                                    </p:set>
                                    <p:anim calcmode="lin" valueType="num">
                                      <p:cBhvr additive="base">
                                        <p:cTn id="9" dur="500" fill="hold"/>
                                        <p:tgtEl>
                                          <p:spTgt spid="824326"/>
                                        </p:tgtEl>
                                        <p:attrNameLst>
                                          <p:attrName>ppt_x</p:attrName>
                                        </p:attrNameLst>
                                      </p:cBhvr>
                                      <p:tavLst>
                                        <p:tav tm="0">
                                          <p:val>
                                            <p:strVal val="0-#ppt_w/2"/>
                                          </p:val>
                                        </p:tav>
                                        <p:tav tm="100000">
                                          <p:val>
                                            <p:strVal val="#ppt_x"/>
                                          </p:val>
                                        </p:tav>
                                      </p:tavLst>
                                    </p:anim>
                                    <p:anim calcmode="lin" valueType="num">
                                      <p:cBhvr additive="base">
                                        <p:cTn id="10" dur="500" fill="hold"/>
                                        <p:tgtEl>
                                          <p:spTgt spid="82432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000"/>
                                  </p:stCondLst>
                                  <p:childTnLst>
                                    <p:set>
                                      <p:cBhvr>
                                        <p:cTn id="12" dur="1" fill="hold">
                                          <p:stCondLst>
                                            <p:cond delay="0"/>
                                          </p:stCondLst>
                                        </p:cTn>
                                        <p:tgtEl>
                                          <p:spTgt spid="824324"/>
                                        </p:tgtEl>
                                        <p:attrNameLst>
                                          <p:attrName>style.visibility</p:attrName>
                                        </p:attrNameLst>
                                      </p:cBhvr>
                                      <p:to>
                                        <p:strVal val="visible"/>
                                      </p:to>
                                    </p:set>
                                    <p:anim calcmode="lin" valueType="num">
                                      <p:cBhvr additive="base">
                                        <p:cTn id="13" dur="500" fill="hold"/>
                                        <p:tgtEl>
                                          <p:spTgt spid="824324"/>
                                        </p:tgtEl>
                                        <p:attrNameLst>
                                          <p:attrName>ppt_x</p:attrName>
                                        </p:attrNameLst>
                                      </p:cBhvr>
                                      <p:tavLst>
                                        <p:tav tm="0">
                                          <p:val>
                                            <p:strVal val="0-#ppt_w/2"/>
                                          </p:val>
                                        </p:tav>
                                        <p:tav tm="100000">
                                          <p:val>
                                            <p:strVal val="#ppt_x"/>
                                          </p:val>
                                        </p:tav>
                                      </p:tavLst>
                                    </p:anim>
                                    <p:anim calcmode="lin" valueType="num">
                                      <p:cBhvr additive="base">
                                        <p:cTn id="14" dur="500" fill="hold"/>
                                        <p:tgtEl>
                                          <p:spTgt spid="82432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824325"/>
                                        </p:tgtEl>
                                        <p:attrNameLst>
                                          <p:attrName>style.visibility</p:attrName>
                                        </p:attrNameLst>
                                      </p:cBhvr>
                                      <p:to>
                                        <p:strVal val="visible"/>
                                      </p:to>
                                    </p:set>
                                    <p:anim calcmode="lin" valueType="num">
                                      <p:cBhvr additive="base">
                                        <p:cTn id="17" dur="500" fill="hold"/>
                                        <p:tgtEl>
                                          <p:spTgt spid="824325"/>
                                        </p:tgtEl>
                                        <p:attrNameLst>
                                          <p:attrName>ppt_x</p:attrName>
                                        </p:attrNameLst>
                                      </p:cBhvr>
                                      <p:tavLst>
                                        <p:tav tm="0">
                                          <p:val>
                                            <p:strVal val="0-#ppt_w/2"/>
                                          </p:val>
                                        </p:tav>
                                        <p:tav tm="100000">
                                          <p:val>
                                            <p:strVal val="#ppt_x"/>
                                          </p:val>
                                        </p:tav>
                                      </p:tavLst>
                                    </p:anim>
                                    <p:anim calcmode="lin" valueType="num">
                                      <p:cBhvr additive="base">
                                        <p:cTn id="18" dur="500" fill="hold"/>
                                        <p:tgtEl>
                                          <p:spTgt spid="824325"/>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7000"/>
                                  </p:stCondLst>
                                  <p:childTnLst>
                                    <p:set>
                                      <p:cBhvr>
                                        <p:cTn id="20" dur="1" fill="hold">
                                          <p:stCondLst>
                                            <p:cond delay="0"/>
                                          </p:stCondLst>
                                        </p:cTn>
                                        <p:tgtEl>
                                          <p:spTgt spid="824323"/>
                                        </p:tgtEl>
                                        <p:attrNameLst>
                                          <p:attrName>style.visibility</p:attrName>
                                        </p:attrNameLst>
                                      </p:cBhvr>
                                      <p:to>
                                        <p:strVal val="visible"/>
                                      </p:to>
                                    </p:set>
                                    <p:anim calcmode="lin" valueType="num">
                                      <p:cBhvr additive="base">
                                        <p:cTn id="21" dur="500" fill="hold"/>
                                        <p:tgtEl>
                                          <p:spTgt spid="824323"/>
                                        </p:tgtEl>
                                        <p:attrNameLst>
                                          <p:attrName>ppt_x</p:attrName>
                                        </p:attrNameLst>
                                      </p:cBhvr>
                                      <p:tavLst>
                                        <p:tav tm="0">
                                          <p:val>
                                            <p:strVal val="#ppt_x"/>
                                          </p:val>
                                        </p:tav>
                                        <p:tav tm="100000">
                                          <p:val>
                                            <p:strVal val="#ppt_x"/>
                                          </p:val>
                                        </p:tav>
                                      </p:tavLst>
                                    </p:anim>
                                    <p:anim calcmode="lin" valueType="num">
                                      <p:cBhvr additive="base">
                                        <p:cTn id="22" dur="500" fill="hold"/>
                                        <p:tgtEl>
                                          <p:spTgt spid="824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7073">
                <p:cTn id="23" fill="hold" display="0">
                  <p:stCondLst>
                    <p:cond delay="indefinite"/>
                  </p:stCondLst>
                  <p:endCondLst>
                    <p:cond evt="onPrev" delay="0">
                      <p:tgtEl>
                        <p:sldTgt/>
                      </p:tgtEl>
                    </p:cond>
                    <p:cond evt="onStopAudio" delay="0">
                      <p:tgtEl>
                        <p:sldTgt/>
                      </p:tgtEl>
                    </p:cond>
                  </p:endCondLst>
                </p:cTn>
                <p:tgtEl>
                  <p:spTgt spid="824327"/>
                </p:tgtEl>
              </p:cMediaNode>
            </p:audio>
          </p:childTnLst>
        </p:cTn>
      </p:par>
    </p:tnLst>
    <p:bldLst>
      <p:bldP spid="824323" grpId="0" animBg="1" autoUpdateAnimBg="0"/>
      <p:bldP spid="824324" grpId="0" animBg="1"/>
      <p:bldP spid="824325" grpId="0" animBg="1"/>
      <p:bldP spid="824326" grpId="0" animBg="1"/>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553987" name="Text Box 3"/>
          <p:cNvSpPr txBox="1">
            <a:spLocks noChangeArrowheads="1"/>
          </p:cNvSpPr>
          <p:nvPr/>
        </p:nvSpPr>
        <p:spPr bwMode="auto">
          <a:xfrm>
            <a:off x="3810000" y="19050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553988" name="Line 4"/>
          <p:cNvSpPr>
            <a:spLocks noChangeShapeType="1"/>
          </p:cNvSpPr>
          <p:nvPr/>
        </p:nvSpPr>
        <p:spPr bwMode="auto">
          <a:xfrm>
            <a:off x="1371600" y="2119313"/>
            <a:ext cx="1066800" cy="0"/>
          </a:xfrm>
          <a:prstGeom prst="line">
            <a:avLst/>
          </a:prstGeom>
          <a:noFill/>
          <a:ln w="76200">
            <a:solidFill>
              <a:srgbClr val="FF00FF"/>
            </a:solidFill>
            <a:round/>
            <a:headEnd/>
            <a:tailEnd type="triangle" w="med" len="med"/>
          </a:ln>
        </p:spPr>
        <p:txBody>
          <a:bodyPr/>
          <a:lstStyle/>
          <a:p>
            <a:endParaRPr lang="en-US"/>
          </a:p>
        </p:txBody>
      </p:sp>
      <p:pic>
        <p:nvPicPr>
          <p:cNvPr id="553989" name="slide_28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90822"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3989"/>
                                        </p:tgtEl>
                                      </p:cBhvr>
                                    </p:cmd>
                                  </p:childTnLst>
                                </p:cTn>
                              </p:par>
                              <p:par>
                                <p:cTn id="7" presetID="2" presetClass="entr" presetSubtype="8" fill="hold" grpId="0" nodeType="withEffect">
                                  <p:stCondLst>
                                    <p:cond delay="1000"/>
                                  </p:stCondLst>
                                  <p:childTnLst>
                                    <p:set>
                                      <p:cBhvr>
                                        <p:cTn id="8" dur="1" fill="hold">
                                          <p:stCondLst>
                                            <p:cond delay="0"/>
                                          </p:stCondLst>
                                        </p:cTn>
                                        <p:tgtEl>
                                          <p:spTgt spid="553988"/>
                                        </p:tgtEl>
                                        <p:attrNameLst>
                                          <p:attrName>style.visibility</p:attrName>
                                        </p:attrNameLst>
                                      </p:cBhvr>
                                      <p:to>
                                        <p:strVal val="visible"/>
                                      </p:to>
                                    </p:set>
                                    <p:anim calcmode="lin" valueType="num">
                                      <p:cBhvr additive="base">
                                        <p:cTn id="9" dur="500" fill="hold"/>
                                        <p:tgtEl>
                                          <p:spTgt spid="553988"/>
                                        </p:tgtEl>
                                        <p:attrNameLst>
                                          <p:attrName>ppt_x</p:attrName>
                                        </p:attrNameLst>
                                      </p:cBhvr>
                                      <p:tavLst>
                                        <p:tav tm="0">
                                          <p:val>
                                            <p:strVal val="0-#ppt_w/2"/>
                                          </p:val>
                                        </p:tav>
                                        <p:tav tm="100000">
                                          <p:val>
                                            <p:strVal val="#ppt_x"/>
                                          </p:val>
                                        </p:tav>
                                      </p:tavLst>
                                    </p:anim>
                                    <p:anim calcmode="lin" valueType="num">
                                      <p:cBhvr additive="base">
                                        <p:cTn id="10" dur="500" fill="hold"/>
                                        <p:tgtEl>
                                          <p:spTgt spid="553988"/>
                                        </p:tgtEl>
                                        <p:attrNameLst>
                                          <p:attrName>ppt_y</p:attrName>
                                        </p:attrNameLst>
                                      </p:cBhvr>
                                      <p:tavLst>
                                        <p:tav tm="0">
                                          <p:val>
                                            <p:strVal val="#ppt_y"/>
                                          </p:val>
                                        </p:tav>
                                        <p:tav tm="100000">
                                          <p:val>
                                            <p:strVal val="#ppt_y"/>
                                          </p:val>
                                        </p:tav>
                                      </p:tavLst>
                                    </p:anim>
                                  </p:childTnLst>
                                </p:cTn>
                              </p:par>
                              <p:par>
                                <p:cTn id="11" presetID="2" presetClass="entr" presetSubtype="4" fill="hold" grpId="0" nodeType="withEffect">
                                  <p:stCondLst>
                                    <p:cond delay="2000"/>
                                  </p:stCondLst>
                                  <p:childTnLst>
                                    <p:set>
                                      <p:cBhvr>
                                        <p:cTn id="12" dur="1" fill="hold">
                                          <p:stCondLst>
                                            <p:cond delay="0"/>
                                          </p:stCondLst>
                                        </p:cTn>
                                        <p:tgtEl>
                                          <p:spTgt spid="553987"/>
                                        </p:tgtEl>
                                        <p:attrNameLst>
                                          <p:attrName>style.visibility</p:attrName>
                                        </p:attrNameLst>
                                      </p:cBhvr>
                                      <p:to>
                                        <p:strVal val="visible"/>
                                      </p:to>
                                    </p:set>
                                    <p:anim calcmode="lin" valueType="num">
                                      <p:cBhvr additive="base">
                                        <p:cTn id="13" dur="500" fill="hold"/>
                                        <p:tgtEl>
                                          <p:spTgt spid="553987"/>
                                        </p:tgtEl>
                                        <p:attrNameLst>
                                          <p:attrName>ppt_x</p:attrName>
                                        </p:attrNameLst>
                                      </p:cBhvr>
                                      <p:tavLst>
                                        <p:tav tm="0">
                                          <p:val>
                                            <p:strVal val="#ppt_x"/>
                                          </p:val>
                                        </p:tav>
                                        <p:tav tm="100000">
                                          <p:val>
                                            <p:strVal val="#ppt_x"/>
                                          </p:val>
                                        </p:tav>
                                      </p:tavLst>
                                    </p:anim>
                                    <p:anim calcmode="lin" valueType="num">
                                      <p:cBhvr additive="base">
                                        <p:cTn id="14" dur="500" fill="hold"/>
                                        <p:tgtEl>
                                          <p:spTgt spid="5539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3415">
                <p:cTn id="15" fill="hold" display="0">
                  <p:stCondLst>
                    <p:cond delay="indefinite"/>
                  </p:stCondLst>
                  <p:endCondLst>
                    <p:cond evt="onPrev" delay="0">
                      <p:tgtEl>
                        <p:sldTgt/>
                      </p:tgtEl>
                    </p:cond>
                    <p:cond evt="onStopAudio" delay="0">
                      <p:tgtEl>
                        <p:sldTgt/>
                      </p:tgtEl>
                    </p:cond>
                  </p:endCondLst>
                </p:cTn>
                <p:tgtEl>
                  <p:spTgt spid="553989"/>
                </p:tgtEl>
              </p:cMediaNode>
            </p:audio>
          </p:childTnLst>
        </p:cTn>
      </p:par>
    </p:tnLst>
    <p:bldLst>
      <p:bldP spid="553987" grpId="0" animBg="1" autoUpdateAnimBg="0"/>
      <p:bldP spid="553988"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1026"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291843" name="Text Box 1027"/>
          <p:cNvSpPr txBox="1">
            <a:spLocks noChangeArrowheads="1"/>
          </p:cNvSpPr>
          <p:nvPr/>
        </p:nvSpPr>
        <p:spPr bwMode="auto">
          <a:xfrm>
            <a:off x="3810000" y="19050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291844" name="Line 1028"/>
          <p:cNvSpPr>
            <a:spLocks noChangeShapeType="1"/>
          </p:cNvSpPr>
          <p:nvPr/>
        </p:nvSpPr>
        <p:spPr bwMode="auto">
          <a:xfrm>
            <a:off x="1371600" y="2119313"/>
            <a:ext cx="1066800" cy="0"/>
          </a:xfrm>
          <a:prstGeom prst="line">
            <a:avLst/>
          </a:prstGeom>
          <a:noFill/>
          <a:ln w="76200">
            <a:solidFill>
              <a:srgbClr val="FF00FF"/>
            </a:solidFill>
            <a:round/>
            <a:headEnd/>
            <a:tailEnd type="triangle" w="med" len="med"/>
          </a:ln>
        </p:spPr>
        <p:txBody>
          <a:bodyPr/>
          <a:lstStyle/>
          <a:p>
            <a:endParaRPr lang="en-US"/>
          </a:p>
        </p:txBody>
      </p:sp>
      <p:sp>
        <p:nvSpPr>
          <p:cNvPr id="830469" name="Line 1029"/>
          <p:cNvSpPr>
            <a:spLocks noChangeShapeType="1"/>
          </p:cNvSpPr>
          <p:nvPr/>
        </p:nvSpPr>
        <p:spPr bwMode="auto">
          <a:xfrm flipV="1">
            <a:off x="1905000" y="2286000"/>
            <a:ext cx="533400" cy="609600"/>
          </a:xfrm>
          <a:prstGeom prst="line">
            <a:avLst/>
          </a:prstGeom>
          <a:noFill/>
          <a:ln w="38100">
            <a:solidFill>
              <a:srgbClr val="FF00FF"/>
            </a:solidFill>
            <a:round/>
            <a:headEnd/>
            <a:tailEnd type="triangle" w="med" len="med"/>
          </a:ln>
        </p:spPr>
        <p:txBody>
          <a:bodyPr/>
          <a:lstStyle/>
          <a:p>
            <a:endParaRPr lang="en-US"/>
          </a:p>
        </p:txBody>
      </p:sp>
      <p:pic>
        <p:nvPicPr>
          <p:cNvPr id="830470" name="slide_28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91847" name="Text Box 1031"/>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30470"/>
                                        </p:tgtEl>
                                      </p:cBhvr>
                                    </p:cmd>
                                  </p:childTnLst>
                                </p:cTn>
                              </p:par>
                              <p:par>
                                <p:cTn id="7" presetID="2" presetClass="entr" presetSubtype="8" fill="hold" grpId="0" nodeType="withEffect">
                                  <p:stCondLst>
                                    <p:cond delay="2000"/>
                                  </p:stCondLst>
                                  <p:childTnLst>
                                    <p:set>
                                      <p:cBhvr>
                                        <p:cTn id="8" dur="1" fill="hold">
                                          <p:stCondLst>
                                            <p:cond delay="0"/>
                                          </p:stCondLst>
                                        </p:cTn>
                                        <p:tgtEl>
                                          <p:spTgt spid="830469"/>
                                        </p:tgtEl>
                                        <p:attrNameLst>
                                          <p:attrName>style.visibility</p:attrName>
                                        </p:attrNameLst>
                                      </p:cBhvr>
                                      <p:to>
                                        <p:strVal val="visible"/>
                                      </p:to>
                                    </p:set>
                                    <p:anim calcmode="lin" valueType="num">
                                      <p:cBhvr additive="base">
                                        <p:cTn id="9" dur="500" fill="hold"/>
                                        <p:tgtEl>
                                          <p:spTgt spid="830469"/>
                                        </p:tgtEl>
                                        <p:attrNameLst>
                                          <p:attrName>ppt_x</p:attrName>
                                        </p:attrNameLst>
                                      </p:cBhvr>
                                      <p:tavLst>
                                        <p:tav tm="0">
                                          <p:val>
                                            <p:strVal val="0-#ppt_w/2"/>
                                          </p:val>
                                        </p:tav>
                                        <p:tav tm="100000">
                                          <p:val>
                                            <p:strVal val="#ppt_x"/>
                                          </p:val>
                                        </p:tav>
                                      </p:tavLst>
                                    </p:anim>
                                    <p:anim calcmode="lin" valueType="num">
                                      <p:cBhvr additive="base">
                                        <p:cTn id="10" dur="500" fill="hold"/>
                                        <p:tgtEl>
                                          <p:spTgt spid="8304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4878">
                <p:cTn id="11" fill="hold" display="0">
                  <p:stCondLst>
                    <p:cond delay="indefinite"/>
                  </p:stCondLst>
                  <p:endCondLst>
                    <p:cond evt="onPrev" delay="0">
                      <p:tgtEl>
                        <p:sldTgt/>
                      </p:tgtEl>
                    </p:cond>
                    <p:cond evt="onStopAudio" delay="0">
                      <p:tgtEl>
                        <p:sldTgt/>
                      </p:tgtEl>
                    </p:cond>
                  </p:endCondLst>
                </p:cTn>
                <p:tgtEl>
                  <p:spTgt spid="830470"/>
                </p:tgtEl>
              </p:cMediaNode>
            </p:audio>
          </p:childTnLst>
        </p:cTn>
      </p:par>
    </p:tnLst>
    <p:bldLst>
      <p:bldP spid="830469" grpId="0" animBg="1"/>
    </p:bldLst>
  </p:timing>
</p:sld>
</file>

<file path=ppt/slides/slide2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2866"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292867" name="Rectangle 6"/>
          <p:cNvSpPr>
            <a:spLocks noGrp="1" noChangeArrowheads="1"/>
          </p:cNvSpPr>
          <p:nvPr>
            <p:ph type="title" idx="4294967295"/>
          </p:nvPr>
        </p:nvSpPr>
        <p:spPr>
          <a:xfrm>
            <a:off x="685800" y="5334000"/>
            <a:ext cx="7772400" cy="1143000"/>
          </a:xfrm>
        </p:spPr>
        <p:txBody>
          <a:bodyPr/>
          <a:lstStyle/>
          <a:p>
            <a:pPr eaLnBrk="1" hangingPunct="1"/>
            <a:r>
              <a:rPr lang="en-US" sz="3200"/>
              <a:t>“No other interpretation of the bands is even remotely plausible.” </a:t>
            </a:r>
          </a:p>
        </p:txBody>
      </p:sp>
      <p:pic>
        <p:nvPicPr>
          <p:cNvPr id="826375" name="slide_28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26376" name="The strands"/>
          <p:cNvSpPr txBox="1">
            <a:spLocks noChangeArrowheads="1"/>
          </p:cNvSpPr>
          <p:nvPr/>
        </p:nvSpPr>
        <p:spPr bwMode="auto">
          <a:xfrm>
            <a:off x="228600" y="5181600"/>
            <a:ext cx="8686800" cy="1554163"/>
          </a:xfrm>
          <a:prstGeom prst="rect">
            <a:avLst/>
          </a:prstGeom>
          <a:solidFill>
            <a:schemeClr val="bg1"/>
          </a:solidFill>
          <a:ln w="9525">
            <a:noFill/>
            <a:miter lim="800000"/>
            <a:headEnd/>
            <a:tailEnd/>
          </a:ln>
        </p:spPr>
        <p:txBody>
          <a:bodyPr>
            <a:spAutoFit/>
          </a:bodyPr>
          <a:lstStyle/>
          <a:p>
            <a:pPr>
              <a:spcBef>
                <a:spcPct val="50000"/>
              </a:spcBef>
            </a:pPr>
            <a:r>
              <a:rPr lang="en-US" sz="3200">
                <a:solidFill>
                  <a:srgbClr val="FF00FF"/>
                </a:solidFill>
              </a:rPr>
              <a:t>…the strands of plasmids do not separate when alkali-denatured, which…proves that they are topologically-linked... </a:t>
            </a:r>
          </a:p>
        </p:txBody>
      </p:sp>
      <p:sp>
        <p:nvSpPr>
          <p:cNvPr id="826378" name="This is supposed"/>
          <p:cNvSpPr txBox="1">
            <a:spLocks noChangeArrowheads="1"/>
          </p:cNvSpPr>
          <p:nvPr/>
        </p:nvSpPr>
        <p:spPr bwMode="auto">
          <a:xfrm>
            <a:off x="152400" y="5227638"/>
            <a:ext cx="8839200" cy="1554162"/>
          </a:xfrm>
          <a:prstGeom prst="rect">
            <a:avLst/>
          </a:prstGeom>
          <a:solidFill>
            <a:schemeClr val="bg1"/>
          </a:solidFill>
          <a:ln w="9525">
            <a:noFill/>
            <a:miter lim="800000"/>
            <a:headEnd/>
            <a:tailEnd/>
          </a:ln>
        </p:spPr>
        <p:txBody>
          <a:bodyPr>
            <a:spAutoFit/>
          </a:bodyPr>
          <a:lstStyle/>
          <a:p>
            <a:r>
              <a:rPr lang="en-US" sz="3200" b="1">
                <a:solidFill>
                  <a:srgbClr val="FF00FF"/>
                </a:solidFill>
              </a:rPr>
              <a:t>…this is supposed to be the </a:t>
            </a:r>
            <a:r>
              <a:rPr lang="en-US" sz="3200" b="1" i="1">
                <a:solidFill>
                  <a:srgbClr val="FF00FF"/>
                </a:solidFill>
              </a:rPr>
              <a:t>conclusion</a:t>
            </a:r>
            <a:r>
              <a:rPr lang="en-US" sz="3200" b="1">
                <a:solidFill>
                  <a:srgbClr val="FF00FF"/>
                </a:solidFill>
              </a:rPr>
              <a:t> of his manuscript, but…it’s the underlying assumption… </a:t>
            </a:r>
            <a:endParaRPr lang="en-US"/>
          </a:p>
        </p:txBody>
      </p:sp>
      <p:sp>
        <p:nvSpPr>
          <p:cNvPr id="292871" name="Transit"/>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6375"/>
                                        </p:tgtEl>
                                      </p:cBhvr>
                                    </p:cmd>
                                  </p:childTnLst>
                                </p:cTn>
                              </p:par>
                              <p:par>
                                <p:cTn id="7" presetID="2" presetClass="entr" presetSubtype="8" fill="hold" grpId="0" nodeType="withEffect">
                                  <p:stCondLst>
                                    <p:cond delay="29000"/>
                                  </p:stCondLst>
                                  <p:childTnLst>
                                    <p:set>
                                      <p:cBhvr>
                                        <p:cTn id="8" dur="1" fill="hold">
                                          <p:stCondLst>
                                            <p:cond delay="0"/>
                                          </p:stCondLst>
                                        </p:cTn>
                                        <p:tgtEl>
                                          <p:spTgt spid="826376"/>
                                        </p:tgtEl>
                                        <p:attrNameLst>
                                          <p:attrName>style.visibility</p:attrName>
                                        </p:attrNameLst>
                                      </p:cBhvr>
                                      <p:to>
                                        <p:strVal val="visible"/>
                                      </p:to>
                                    </p:set>
                                    <p:anim calcmode="lin" valueType="num">
                                      <p:cBhvr additive="base">
                                        <p:cTn id="9" dur="500" fill="hold"/>
                                        <p:tgtEl>
                                          <p:spTgt spid="826376"/>
                                        </p:tgtEl>
                                        <p:attrNameLst>
                                          <p:attrName>ppt_x</p:attrName>
                                        </p:attrNameLst>
                                      </p:cBhvr>
                                      <p:tavLst>
                                        <p:tav tm="0">
                                          <p:val>
                                            <p:strVal val="0-#ppt_w/2"/>
                                          </p:val>
                                        </p:tav>
                                        <p:tav tm="100000">
                                          <p:val>
                                            <p:strVal val="#ppt_x"/>
                                          </p:val>
                                        </p:tav>
                                      </p:tavLst>
                                    </p:anim>
                                    <p:anim calcmode="lin" valueType="num">
                                      <p:cBhvr additive="base">
                                        <p:cTn id="10" dur="500" fill="hold"/>
                                        <p:tgtEl>
                                          <p:spTgt spid="82637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8000"/>
                                  </p:stCondLst>
                                  <p:childTnLst>
                                    <p:set>
                                      <p:cBhvr>
                                        <p:cTn id="12" dur="1" fill="hold">
                                          <p:stCondLst>
                                            <p:cond delay="0"/>
                                          </p:stCondLst>
                                        </p:cTn>
                                        <p:tgtEl>
                                          <p:spTgt spid="826378"/>
                                        </p:tgtEl>
                                        <p:attrNameLst>
                                          <p:attrName>style.visibility</p:attrName>
                                        </p:attrNameLst>
                                      </p:cBhvr>
                                      <p:to>
                                        <p:strVal val="visible"/>
                                      </p:to>
                                    </p:set>
                                    <p:anim calcmode="lin" valueType="num">
                                      <p:cBhvr additive="base">
                                        <p:cTn id="13" dur="500" fill="hold"/>
                                        <p:tgtEl>
                                          <p:spTgt spid="826378"/>
                                        </p:tgtEl>
                                        <p:attrNameLst>
                                          <p:attrName>ppt_x</p:attrName>
                                        </p:attrNameLst>
                                      </p:cBhvr>
                                      <p:tavLst>
                                        <p:tav tm="0">
                                          <p:val>
                                            <p:strVal val="0-#ppt_w/2"/>
                                          </p:val>
                                        </p:tav>
                                        <p:tav tm="100000">
                                          <p:val>
                                            <p:strVal val="#ppt_x"/>
                                          </p:val>
                                        </p:tav>
                                      </p:tavLst>
                                    </p:anim>
                                    <p:anim calcmode="lin" valueType="num">
                                      <p:cBhvr additive="base">
                                        <p:cTn id="14" dur="500" fill="hold"/>
                                        <p:tgtEl>
                                          <p:spTgt spid="8263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4634">
                <p:cTn id="15" fill="hold" display="0">
                  <p:stCondLst>
                    <p:cond delay="indefinite"/>
                  </p:stCondLst>
                  <p:endCondLst>
                    <p:cond evt="onPrev" delay="0">
                      <p:tgtEl>
                        <p:sldTgt/>
                      </p:tgtEl>
                    </p:cond>
                    <p:cond evt="onStopAudio" delay="0">
                      <p:tgtEl>
                        <p:sldTgt/>
                      </p:tgtEl>
                    </p:cond>
                  </p:endCondLst>
                </p:cTn>
                <p:tgtEl>
                  <p:spTgt spid="826375"/>
                </p:tgtEl>
              </p:cMediaNode>
            </p:audio>
          </p:childTnLst>
        </p:cTn>
      </p:par>
    </p:tnLst>
    <p:bldLst>
      <p:bldP spid="826376" grpId="0" animBg="1" autoUpdateAnimBg="0"/>
      <p:bldP spid="826378" grpId="0" animBg="1" autoUpdateAnimBg="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helix.</a:t>
            </a:r>
            <a:br>
              <a:rPr lang="en-US" sz="2000" b="1">
                <a:solidFill>
                  <a:schemeClr val="tx2"/>
                </a:solidFill>
              </a:rPr>
            </a:br>
            <a:endParaRPr lang="en-US" sz="2000" b="1">
              <a:solidFill>
                <a:schemeClr val="tx2"/>
              </a:solidFill>
            </a:endParaRPr>
          </a:p>
        </p:txBody>
      </p:sp>
      <p:pic>
        <p:nvPicPr>
          <p:cNvPr id="833539" name="slide_28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3892"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5" fill="hold"/>
                                        <p:tgtEl>
                                          <p:spTgt spid="8335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833539"/>
                </p:tgtEl>
              </p:cMediaNode>
            </p:audio>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 Box 3074"/>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rgbClr val="FF00FF"/>
                </a:solidFill>
              </a:rPr>
              <a:t>1.  The DNA of a typical 5000 base-pair plasmid is a right-handed helix, since the strands do not separate at high pH.</a:t>
            </a:r>
            <a:br>
              <a:rPr lang="en-US" sz="2000" b="1">
                <a:solidFill>
                  <a:srgbClr val="FF00FF"/>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41731" name="slide_28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4916" name="Text Box 307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77" fill="hold"/>
                                        <p:tgtEl>
                                          <p:spTgt spid="8417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841731"/>
                </p:tgtEl>
              </p:cMediaNode>
            </p:audio>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a:t>
            </a:r>
            <a:br>
              <a:rPr lang="en-US" sz="2000" b="1">
                <a:solidFill>
                  <a:schemeClr val="tx2"/>
                </a:solidFill>
              </a:rPr>
            </a:br>
            <a:br>
              <a:rPr lang="en-US" sz="2000" b="1">
                <a:solidFill>
                  <a:schemeClr val="tx2"/>
                </a:solidFill>
              </a:rPr>
            </a:br>
            <a:r>
              <a:rPr lang="en-US" sz="2000" b="1">
                <a:solidFill>
                  <a:srgbClr val="FF00FF"/>
                </a:solidFill>
              </a:rPr>
              <a:t>2.  This DNA has 25 superhelical twists, and therefore must have been sealed shut in the 5% underwound state. </a:t>
            </a:r>
            <a:br>
              <a:rPr lang="en-US" sz="2000" b="1">
                <a:solidFill>
                  <a:srgbClr val="FF00FF"/>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38659" name="slide_28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594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76" fill="hold"/>
                                        <p:tgtEl>
                                          <p:spTgt spid="83865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838659"/>
                </p:tgtEl>
              </p:cMediaNode>
            </p:audio>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rgbClr val="FF00FF"/>
                </a:solidFill>
              </a:rPr>
              <a:t>3.  The agarose gel of the products of topoisomerase treatment reveals something like 25 bands, corresponding to 25 topoisomers, each of which evidently contains 1 less superhelical twist than the one in front of it in the gel.</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39683" name="slide_28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6964"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360" fill="hold"/>
                                        <p:tgtEl>
                                          <p:spTgt spid="83968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83968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Program Files\Amira-3.1.1\data\nucleosome files\AAA FINAL STRUCTURE\Animations_notahelix\Picture Files\cairns_cshsqb.jpg"/>
          <p:cNvPicPr>
            <a:picLocks noChangeAspect="1" noChangeArrowheads="1"/>
          </p:cNvPicPr>
          <p:nvPr/>
        </p:nvPicPr>
        <p:blipFill>
          <a:blip r:embed="rId5" cstate="print"/>
          <a:srcRect/>
          <a:stretch>
            <a:fillRect/>
          </a:stretch>
        </p:blipFill>
        <p:spPr bwMode="auto">
          <a:xfrm>
            <a:off x="0" y="-5867400"/>
            <a:ext cx="9097963" cy="12725400"/>
          </a:xfrm>
          <a:prstGeom prst="rect">
            <a:avLst/>
          </a:prstGeom>
          <a:noFill/>
          <a:ln w="9525">
            <a:solidFill>
              <a:schemeClr val="tx1"/>
            </a:solidFill>
            <a:miter lim="800000"/>
            <a:headEnd/>
            <a:tailEnd/>
          </a:ln>
        </p:spPr>
      </p:pic>
      <p:pic>
        <p:nvPicPr>
          <p:cNvPr id="65539" name="slide_2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228600" y="6324600"/>
            <a:ext cx="304800" cy="304800"/>
          </a:xfrm>
          <a:prstGeom prst="rect">
            <a:avLst/>
          </a:prstGeom>
          <a:noFill/>
          <a:ln w="9525">
            <a:noFill/>
            <a:miter lim="800000"/>
            <a:headEnd/>
            <a:tailEnd/>
          </a:ln>
        </p:spPr>
      </p:pic>
      <p:sp>
        <p:nvSpPr>
          <p:cNvPr id="65540" name="Line 4"/>
          <p:cNvSpPr>
            <a:spLocks noChangeShapeType="1"/>
          </p:cNvSpPr>
          <p:nvPr/>
        </p:nvSpPr>
        <p:spPr bwMode="auto">
          <a:xfrm>
            <a:off x="5334000" y="3429000"/>
            <a:ext cx="762000" cy="533400"/>
          </a:xfrm>
          <a:prstGeom prst="line">
            <a:avLst/>
          </a:prstGeom>
          <a:noFill/>
          <a:ln w="50800">
            <a:solidFill>
              <a:srgbClr val="FF00FF"/>
            </a:solidFill>
            <a:round/>
            <a:headEnd/>
            <a:tailEnd type="triangle" w="med" len="med"/>
          </a:ln>
        </p:spPr>
        <p:txBody>
          <a:bodyPr/>
          <a:lstStyle/>
          <a:p>
            <a:endParaRPr lang="en-US"/>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37" fill="hold"/>
                                        <p:tgtEl>
                                          <p:spTgt spid="65539"/>
                                        </p:tgtEl>
                                      </p:cBhvr>
                                    </p:cmd>
                                  </p:childTnLst>
                                </p:cTn>
                              </p:par>
                              <p:par>
                                <p:cTn id="7" presetID="2" presetClass="entr" presetSubtype="8" fill="hold" grpId="0" nodeType="withEffect">
                                  <p:stCondLst>
                                    <p:cond delay="4000"/>
                                  </p:stCondLst>
                                  <p:childTnLst>
                                    <p:set>
                                      <p:cBhvr>
                                        <p:cTn id="8" dur="1" fill="hold">
                                          <p:stCondLst>
                                            <p:cond delay="0"/>
                                          </p:stCondLst>
                                        </p:cTn>
                                        <p:tgtEl>
                                          <p:spTgt spid="65540"/>
                                        </p:tgtEl>
                                        <p:attrNameLst>
                                          <p:attrName>style.visibility</p:attrName>
                                        </p:attrNameLst>
                                      </p:cBhvr>
                                      <p:to>
                                        <p:strVal val="visible"/>
                                      </p:to>
                                    </p:set>
                                    <p:anim calcmode="lin" valueType="num">
                                      <p:cBhvr additive="base">
                                        <p:cTn id="9" dur="500" fill="hold"/>
                                        <p:tgtEl>
                                          <p:spTgt spid="65540"/>
                                        </p:tgtEl>
                                        <p:attrNameLst>
                                          <p:attrName>ppt_x</p:attrName>
                                        </p:attrNameLst>
                                      </p:cBhvr>
                                      <p:tavLst>
                                        <p:tav tm="0">
                                          <p:val>
                                            <p:strVal val="0-#ppt_w/2"/>
                                          </p:val>
                                        </p:tav>
                                        <p:tav tm="100000">
                                          <p:val>
                                            <p:strVal val="#ppt_x"/>
                                          </p:val>
                                        </p:tav>
                                      </p:tavLst>
                                    </p:anim>
                                    <p:anim calcmode="lin" valueType="num">
                                      <p:cBhvr additive="base">
                                        <p:cTn id="10" dur="500" fill="hold"/>
                                        <p:tgtEl>
                                          <p:spTgt spid="655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65539"/>
                </p:tgtEl>
              </p:cMediaNode>
            </p:audio>
          </p:childTnLst>
        </p:cTn>
      </p:par>
    </p:tnLst>
    <p:bldLst>
      <p:bldP spid="65540" grpId="0" animBg="1"/>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Text Box 1026"/>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rgbClr val="FF00FF"/>
                </a:solidFill>
              </a:rPr>
              <a:t>4.  Since this is a perfectly good explanation for the bands, we may conclude that DNA is a right-handed helix.</a:t>
            </a:r>
            <a:br>
              <a:rPr lang="en-US" sz="2000" b="1">
                <a:solidFill>
                  <a:srgbClr val="FF00FF"/>
                </a:solidFill>
              </a:rPr>
            </a:br>
            <a:endParaRPr lang="en-US" sz="2000" b="1">
              <a:solidFill>
                <a:srgbClr val="FF00FF"/>
              </a:solidFill>
            </a:endParaRPr>
          </a:p>
        </p:txBody>
      </p:sp>
      <p:pic>
        <p:nvPicPr>
          <p:cNvPr id="840707" name="slide_29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7988" name="Text Box 102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81" fill="hold"/>
                                        <p:tgtEl>
                                          <p:spTgt spid="8407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840707"/>
                </p:tgtEl>
              </p:cMediaNode>
            </p:audio>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 - </a:t>
            </a:r>
            <a:r>
              <a:rPr lang="en-US" sz="2000" b="1">
                <a:solidFill>
                  <a:srgbClr val="FF0000"/>
                </a:solidFill>
              </a:rPr>
              <a:t>PRESUMPTION!</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34563" name="slide_29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299012"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73" fill="hold"/>
                                        <p:tgtEl>
                                          <p:spTgt spid="8345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8293">
                <p:cTn id="7" fill="hold" display="0">
                  <p:stCondLst>
                    <p:cond delay="indefinite"/>
                  </p:stCondLst>
                  <p:endCondLst>
                    <p:cond evt="onNext" delay="0">
                      <p:tgtEl>
                        <p:sldTgt/>
                      </p:tgtEl>
                    </p:cond>
                    <p:cond evt="onPrev" delay="0">
                      <p:tgtEl>
                        <p:sldTgt/>
                      </p:tgtEl>
                    </p:cond>
                    <p:cond evt="onStopAudio" delay="0">
                      <p:tgtEl>
                        <p:sldTgt/>
                      </p:tgtEl>
                    </p:cond>
                  </p:endCondLst>
                </p:cTn>
                <p:tgtEl>
                  <p:spTgt spid="834563"/>
                </p:tgtEl>
              </p:cMediaNode>
            </p:audio>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 - </a:t>
            </a:r>
            <a:r>
              <a:rPr lang="en-US" sz="2000" b="1">
                <a:solidFill>
                  <a:srgbClr val="FF0000"/>
                </a:solidFill>
              </a:rPr>
              <a:t>PRESUMPTION!</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 </a:t>
            </a:r>
            <a:r>
              <a:rPr lang="en-US" sz="2000" b="1">
                <a:solidFill>
                  <a:srgbClr val="FF0000"/>
                </a:solidFill>
              </a:rPr>
              <a:t>PRESUMPTION!</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35587" name="slide_29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00036"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71" fill="hold"/>
                                        <p:tgtEl>
                                          <p:spTgt spid="83558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835587"/>
                </p:tgtEl>
              </p:cMediaNode>
            </p:audio>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 - </a:t>
            </a:r>
            <a:r>
              <a:rPr lang="en-US" sz="2000" b="1">
                <a:solidFill>
                  <a:srgbClr val="FF0000"/>
                </a:solidFill>
              </a:rPr>
              <a:t>PRESUMPTION!</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 </a:t>
            </a:r>
            <a:r>
              <a:rPr lang="en-US" sz="2000" b="1">
                <a:solidFill>
                  <a:srgbClr val="FF0000"/>
                </a:solidFill>
              </a:rPr>
              <a:t>PRESUMPTION!</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 </a:t>
            </a:r>
            <a:r>
              <a:rPr lang="en-US" sz="2000" b="1">
                <a:solidFill>
                  <a:srgbClr val="FF0000"/>
                </a:solidFill>
              </a:rPr>
              <a:t>TRUE, but irrelevant to native structure.</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a:t>
            </a:r>
            <a:br>
              <a:rPr lang="en-US" sz="2000" b="1">
                <a:solidFill>
                  <a:schemeClr val="tx2"/>
                </a:solidFill>
              </a:rPr>
            </a:br>
            <a:endParaRPr lang="en-US" sz="2000" b="1">
              <a:solidFill>
                <a:schemeClr val="tx2"/>
              </a:solidFill>
            </a:endParaRPr>
          </a:p>
        </p:txBody>
      </p:sp>
      <p:pic>
        <p:nvPicPr>
          <p:cNvPr id="836611" name="slide_29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0106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69" fill="hold"/>
                                        <p:tgtEl>
                                          <p:spTgt spid="8366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0732">
                <p:cTn id="7" fill="hold" display="0">
                  <p:stCondLst>
                    <p:cond delay="indefinite"/>
                  </p:stCondLst>
                  <p:endCondLst>
                    <p:cond evt="onNext" delay="0">
                      <p:tgtEl>
                        <p:sldTgt/>
                      </p:tgtEl>
                    </p:cond>
                    <p:cond evt="onPrev" delay="0">
                      <p:tgtEl>
                        <p:sldTgt/>
                      </p:tgtEl>
                    </p:cond>
                    <p:cond evt="onStopAudio" delay="0">
                      <p:tgtEl>
                        <p:sldTgt/>
                      </p:tgtEl>
                    </p:cond>
                  </p:endCondLst>
                </p:cTn>
                <p:tgtEl>
                  <p:spTgt spid="836611"/>
                </p:tgtEl>
              </p:cMediaNode>
            </p:audio>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right-handed helix, since the strands do not separate at high pH - </a:t>
            </a:r>
            <a:r>
              <a:rPr lang="en-US" sz="2000" b="1">
                <a:solidFill>
                  <a:srgbClr val="FF0000"/>
                </a:solidFill>
              </a:rPr>
              <a:t>PRESUMPTION!</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 </a:t>
            </a:r>
            <a:r>
              <a:rPr lang="en-US" sz="2000" b="1">
                <a:solidFill>
                  <a:srgbClr val="FF0000"/>
                </a:solidFill>
              </a:rPr>
              <a:t>PRESUMPTION!</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 </a:t>
            </a:r>
            <a:r>
              <a:rPr lang="en-US" sz="2000" b="1">
                <a:solidFill>
                  <a:srgbClr val="FF0000"/>
                </a:solidFill>
              </a:rPr>
              <a:t>TRUE, but irrelevant to native structure.</a:t>
            </a:r>
            <a:r>
              <a:rPr lang="en-US" sz="2000" b="1">
                <a:solidFill>
                  <a:schemeClr val="tx2"/>
                </a:solidFill>
              </a:rPr>
              <a:t>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right-handed helix – </a:t>
            </a:r>
            <a:r>
              <a:rPr lang="en-US" sz="2000" b="1">
                <a:solidFill>
                  <a:srgbClr val="FF0000"/>
                </a:solidFill>
              </a:rPr>
              <a:t>NOT A CONCLUSION!</a:t>
            </a:r>
            <a:br>
              <a:rPr lang="en-US" sz="2000" b="1">
                <a:solidFill>
                  <a:schemeClr val="tx2"/>
                </a:solidFill>
              </a:rPr>
            </a:br>
            <a:endParaRPr lang="en-US" sz="2000" b="1">
              <a:solidFill>
                <a:schemeClr val="tx2"/>
              </a:solidFill>
            </a:endParaRPr>
          </a:p>
        </p:txBody>
      </p:sp>
      <p:pic>
        <p:nvPicPr>
          <p:cNvPr id="837635" name="slide_29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02084"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3" fill="hold"/>
                                        <p:tgtEl>
                                          <p:spTgt spid="8376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837635"/>
                </p:tgtEl>
              </p:cMediaNode>
            </p:audio>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 Box 2"/>
          <p:cNvSpPr txBox="1">
            <a:spLocks noChangeArrowheads="1"/>
          </p:cNvSpPr>
          <p:nvPr/>
        </p:nvSpPr>
        <p:spPr bwMode="auto">
          <a:xfrm>
            <a:off x="381000" y="1295400"/>
            <a:ext cx="8534400" cy="4359275"/>
          </a:xfrm>
          <a:prstGeom prst="rect">
            <a:avLst/>
          </a:prstGeom>
          <a:noFill/>
          <a:ln w="9525">
            <a:noFill/>
            <a:miter lim="800000"/>
            <a:headEnd/>
            <a:tailEnd/>
          </a:ln>
        </p:spPr>
        <p:txBody>
          <a:bodyPr>
            <a:spAutoFit/>
          </a:bodyPr>
          <a:lstStyle/>
          <a:p>
            <a:pPr>
              <a:spcBef>
                <a:spcPct val="50000"/>
              </a:spcBef>
            </a:pPr>
            <a:r>
              <a:rPr lang="en-US" sz="2000" b="1">
                <a:solidFill>
                  <a:schemeClr val="tx2"/>
                </a:solidFill>
              </a:rPr>
              <a:t>1.  The DNA of a typical 5000 base-pair plasmid is a </a:t>
            </a:r>
            <a:r>
              <a:rPr lang="en-US" sz="2000" b="1">
                <a:solidFill>
                  <a:srgbClr val="FF0000"/>
                </a:solidFill>
              </a:rPr>
              <a:t>right-handed helix</a:t>
            </a:r>
            <a:r>
              <a:rPr lang="en-US" sz="2000" b="1">
                <a:solidFill>
                  <a:schemeClr val="tx2"/>
                </a:solidFill>
              </a:rPr>
              <a:t>, since the strands do not separate at high pH.</a:t>
            </a:r>
            <a:br>
              <a:rPr lang="en-US" sz="2000" b="1">
                <a:solidFill>
                  <a:schemeClr val="tx2"/>
                </a:solidFill>
              </a:rPr>
            </a:br>
            <a:br>
              <a:rPr lang="en-US" sz="2000" b="1">
                <a:solidFill>
                  <a:schemeClr val="tx2"/>
                </a:solidFill>
              </a:rPr>
            </a:br>
            <a:r>
              <a:rPr lang="en-US" sz="2000" b="1">
                <a:solidFill>
                  <a:schemeClr val="tx2"/>
                </a:solidFill>
              </a:rPr>
              <a:t>2.  This DNA has 25 superhelical twists, and therefore must have been sealed shut in the 5% underwound state. </a:t>
            </a:r>
            <a:br>
              <a:rPr lang="en-US" sz="2000" b="1">
                <a:solidFill>
                  <a:schemeClr val="tx2"/>
                </a:solidFill>
              </a:rPr>
            </a:br>
            <a:br>
              <a:rPr lang="en-US" sz="2000" b="1">
                <a:solidFill>
                  <a:schemeClr val="tx2"/>
                </a:solidFill>
              </a:rPr>
            </a:br>
            <a:r>
              <a:rPr lang="en-US" sz="2000" b="1">
                <a:solidFill>
                  <a:schemeClr val="tx2"/>
                </a:solidFill>
              </a:rPr>
              <a:t>3.  The agarose gel of the products of topoisomerase treatment reveals something like 25 bands, corresponding to 25 topoisomers, each of which evidently contains 1 less superhelical twist than the one in front of it in the gel. </a:t>
            </a:r>
            <a:br>
              <a:rPr lang="en-US" sz="2000" b="1">
                <a:solidFill>
                  <a:schemeClr val="tx2"/>
                </a:solidFill>
              </a:rPr>
            </a:br>
            <a:br>
              <a:rPr lang="en-US" sz="2000" b="1">
                <a:solidFill>
                  <a:schemeClr val="tx2"/>
                </a:solidFill>
              </a:rPr>
            </a:br>
            <a:r>
              <a:rPr lang="en-US" sz="2000" b="1">
                <a:solidFill>
                  <a:schemeClr val="tx2"/>
                </a:solidFill>
              </a:rPr>
              <a:t>4.  Since this is a perfectly good explanation for the bands, we may conclude that DNA is a </a:t>
            </a:r>
            <a:r>
              <a:rPr lang="en-US" sz="2000" b="1">
                <a:solidFill>
                  <a:srgbClr val="FF0000"/>
                </a:solidFill>
              </a:rPr>
              <a:t>right-handed helix.</a:t>
            </a:r>
            <a:br>
              <a:rPr lang="en-US" sz="2000" b="1">
                <a:solidFill>
                  <a:schemeClr val="tx2"/>
                </a:solidFill>
              </a:rPr>
            </a:br>
            <a:endParaRPr lang="en-US" sz="2000" b="1">
              <a:solidFill>
                <a:schemeClr val="tx2"/>
              </a:solidFill>
            </a:endParaRPr>
          </a:p>
        </p:txBody>
      </p:sp>
      <p:sp>
        <p:nvSpPr>
          <p:cNvPr id="303107" name="Line 3"/>
          <p:cNvSpPr>
            <a:spLocks noChangeShapeType="1"/>
          </p:cNvSpPr>
          <p:nvPr/>
        </p:nvSpPr>
        <p:spPr bwMode="auto">
          <a:xfrm flipV="1">
            <a:off x="3581400" y="1828800"/>
            <a:ext cx="3657600" cy="3048000"/>
          </a:xfrm>
          <a:prstGeom prst="line">
            <a:avLst/>
          </a:prstGeom>
          <a:noFill/>
          <a:ln w="76200">
            <a:solidFill>
              <a:srgbClr val="FF0000"/>
            </a:solidFill>
            <a:round/>
            <a:headEnd/>
            <a:tailEnd type="triangle" w="med" len="med"/>
          </a:ln>
        </p:spPr>
        <p:txBody>
          <a:bodyPr/>
          <a:lstStyle/>
          <a:p>
            <a:endParaRPr lang="en-US"/>
          </a:p>
        </p:txBody>
      </p:sp>
      <p:sp>
        <p:nvSpPr>
          <p:cNvPr id="303108" name="Line 6"/>
          <p:cNvSpPr>
            <a:spLocks noChangeShapeType="1"/>
          </p:cNvSpPr>
          <p:nvPr/>
        </p:nvSpPr>
        <p:spPr bwMode="auto">
          <a:xfrm flipH="1">
            <a:off x="2819400" y="1752600"/>
            <a:ext cx="3810000" cy="3200400"/>
          </a:xfrm>
          <a:prstGeom prst="line">
            <a:avLst/>
          </a:prstGeom>
          <a:noFill/>
          <a:ln w="76200">
            <a:solidFill>
              <a:srgbClr val="FF0000"/>
            </a:solidFill>
            <a:round/>
            <a:headEnd/>
            <a:tailEnd type="triangle" w="med" len="med"/>
          </a:ln>
        </p:spPr>
        <p:txBody>
          <a:bodyPr/>
          <a:lstStyle/>
          <a:p>
            <a:endParaRPr lang="en-US"/>
          </a:p>
        </p:txBody>
      </p:sp>
      <p:pic>
        <p:nvPicPr>
          <p:cNvPr id="842759" name="slide_29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03110" name="Text Box 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2" fill="hold"/>
                                        <p:tgtEl>
                                          <p:spTgt spid="84275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842759"/>
                </p:tgtEl>
              </p:cMediaNode>
            </p:audio>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2" descr="C:\Program Files\Amira-3.1.1\data\nucleosome files\AAA FINAL STRUCTURE\Animations_notahelix\Picture Files\cauldron.jpg"/>
          <p:cNvPicPr>
            <a:picLocks noChangeAspect="1" noChangeArrowheads="1"/>
          </p:cNvPicPr>
          <p:nvPr/>
        </p:nvPicPr>
        <p:blipFill>
          <a:blip r:embed="rId5" cstate="print"/>
          <a:srcRect/>
          <a:stretch>
            <a:fillRect/>
          </a:stretch>
        </p:blipFill>
        <p:spPr bwMode="auto">
          <a:xfrm>
            <a:off x="1209675" y="857250"/>
            <a:ext cx="6724650" cy="5143500"/>
          </a:xfrm>
          <a:prstGeom prst="rect">
            <a:avLst/>
          </a:prstGeom>
          <a:noFill/>
          <a:ln w="9525">
            <a:noFill/>
            <a:miter lim="800000"/>
            <a:headEnd/>
            <a:tailEnd/>
          </a:ln>
        </p:spPr>
      </p:pic>
      <p:pic>
        <p:nvPicPr>
          <p:cNvPr id="843779" name="slide_29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52" fill="hold"/>
                                        <p:tgtEl>
                                          <p:spTgt spid="8437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843779"/>
                </p:tgtEl>
              </p:cMediaNode>
            </p:audio>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Agarose gel"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844803" name="Hi-lite, Form I"/>
          <p:cNvSpPr txBox="1">
            <a:spLocks noChangeArrowheads="1"/>
          </p:cNvSpPr>
          <p:nvPr/>
        </p:nvSpPr>
        <p:spPr bwMode="auto">
          <a:xfrm>
            <a:off x="3810000" y="19050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844804" name="Arrow Form I"/>
          <p:cNvSpPr>
            <a:spLocks noChangeShapeType="1"/>
          </p:cNvSpPr>
          <p:nvPr/>
        </p:nvSpPr>
        <p:spPr bwMode="auto">
          <a:xfrm>
            <a:off x="1371600" y="2119313"/>
            <a:ext cx="1066800" cy="0"/>
          </a:xfrm>
          <a:prstGeom prst="line">
            <a:avLst/>
          </a:prstGeom>
          <a:noFill/>
          <a:ln w="76200">
            <a:solidFill>
              <a:srgbClr val="FF00FF"/>
            </a:solidFill>
            <a:round/>
            <a:headEnd/>
            <a:tailEnd type="triangle" w="med" len="med"/>
          </a:ln>
        </p:spPr>
        <p:txBody>
          <a:bodyPr/>
          <a:lstStyle/>
          <a:p>
            <a:endParaRPr lang="en-US"/>
          </a:p>
        </p:txBody>
      </p:sp>
      <p:pic>
        <p:nvPicPr>
          <p:cNvPr id="844805" name="slide_29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05158"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104" fill="hold"/>
                                        <p:tgtEl>
                                          <p:spTgt spid="844805"/>
                                        </p:tgtEl>
                                      </p:cBhvr>
                                    </p:cmd>
                                  </p:childTnLst>
                                </p:cTn>
                              </p:par>
                              <p:par>
                                <p:cTn id="7" presetID="9" presetClass="entr" presetSubtype="0" fill="hold" grpId="0" nodeType="withEffect">
                                  <p:stCondLst>
                                    <p:cond delay="22500"/>
                                  </p:stCondLst>
                                  <p:childTnLst>
                                    <p:set>
                                      <p:cBhvr>
                                        <p:cTn id="8" dur="1" fill="hold">
                                          <p:stCondLst>
                                            <p:cond delay="0"/>
                                          </p:stCondLst>
                                        </p:cTn>
                                        <p:tgtEl>
                                          <p:spTgt spid="844803"/>
                                        </p:tgtEl>
                                        <p:attrNameLst>
                                          <p:attrName>style.visibility</p:attrName>
                                        </p:attrNameLst>
                                      </p:cBhvr>
                                      <p:to>
                                        <p:strVal val="visible"/>
                                      </p:to>
                                    </p:set>
                                    <p:animEffect transition="in" filter="dissolve">
                                      <p:cBhvr>
                                        <p:cTn id="9" dur="500"/>
                                        <p:tgtEl>
                                          <p:spTgt spid="844803"/>
                                        </p:tgtEl>
                                      </p:cBhvr>
                                    </p:animEffect>
                                  </p:childTnLst>
                                </p:cTn>
                              </p:par>
                              <p:par>
                                <p:cTn id="10" presetID="2" presetClass="entr" presetSubtype="8" fill="hold" grpId="0" nodeType="withEffect">
                                  <p:stCondLst>
                                    <p:cond delay="22500"/>
                                  </p:stCondLst>
                                  <p:childTnLst>
                                    <p:set>
                                      <p:cBhvr>
                                        <p:cTn id="11" dur="1" fill="hold">
                                          <p:stCondLst>
                                            <p:cond delay="0"/>
                                          </p:stCondLst>
                                        </p:cTn>
                                        <p:tgtEl>
                                          <p:spTgt spid="844804"/>
                                        </p:tgtEl>
                                        <p:attrNameLst>
                                          <p:attrName>style.visibility</p:attrName>
                                        </p:attrNameLst>
                                      </p:cBhvr>
                                      <p:to>
                                        <p:strVal val="visible"/>
                                      </p:to>
                                    </p:set>
                                    <p:anim calcmode="lin" valueType="num">
                                      <p:cBhvr additive="base">
                                        <p:cTn id="12" dur="500" fill="hold"/>
                                        <p:tgtEl>
                                          <p:spTgt spid="844804"/>
                                        </p:tgtEl>
                                        <p:attrNameLst>
                                          <p:attrName>ppt_x</p:attrName>
                                        </p:attrNameLst>
                                      </p:cBhvr>
                                      <p:tavLst>
                                        <p:tav tm="0">
                                          <p:val>
                                            <p:strVal val="0-#ppt_w/2"/>
                                          </p:val>
                                        </p:tav>
                                        <p:tav tm="100000">
                                          <p:val>
                                            <p:strVal val="#ppt_x"/>
                                          </p:val>
                                        </p:tav>
                                      </p:tavLst>
                                    </p:anim>
                                    <p:anim calcmode="lin" valueType="num">
                                      <p:cBhvr additive="base">
                                        <p:cTn id="13" dur="500" fill="hold"/>
                                        <p:tgtEl>
                                          <p:spTgt spid="8448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5610">
                <p:cTn id="14" fill="hold" display="0">
                  <p:stCondLst>
                    <p:cond delay="indefinite"/>
                  </p:stCondLst>
                  <p:endCondLst>
                    <p:cond evt="onPrev" delay="0">
                      <p:tgtEl>
                        <p:sldTgt/>
                      </p:tgtEl>
                    </p:cond>
                    <p:cond evt="onStopAudio" delay="0">
                      <p:tgtEl>
                        <p:sldTgt/>
                      </p:tgtEl>
                    </p:cond>
                  </p:endCondLst>
                </p:cTn>
                <p:tgtEl>
                  <p:spTgt spid="844805"/>
                </p:tgtEl>
              </p:cMediaNode>
            </p:audio>
          </p:childTnLst>
        </p:cTn>
      </p:par>
    </p:tnLst>
    <p:bldLst>
      <p:bldP spid="844803" grpId="0" animBg="1" autoUpdateAnimBg="0"/>
      <p:bldP spid="844804" grpId="0" animBg="1"/>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306179" name="Text Box 3"/>
          <p:cNvSpPr txBox="1">
            <a:spLocks noChangeArrowheads="1"/>
          </p:cNvSpPr>
          <p:nvPr/>
        </p:nvSpPr>
        <p:spPr bwMode="auto">
          <a:xfrm>
            <a:off x="5867400" y="2057400"/>
            <a:ext cx="838200" cy="2647950"/>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846852" name="slide_29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06181"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3" fill="hold"/>
                                        <p:tgtEl>
                                          <p:spTgt spid="8468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0732">
                <p:cTn id="7" fill="hold" display="0">
                  <p:stCondLst>
                    <p:cond delay="indefinite"/>
                  </p:stCondLst>
                  <p:endCondLst>
                    <p:cond evt="onNext" delay="0">
                      <p:tgtEl>
                        <p:sldTgt/>
                      </p:tgtEl>
                    </p:cond>
                    <p:cond evt="onPrev" delay="0">
                      <p:tgtEl>
                        <p:sldTgt/>
                      </p:tgtEl>
                    </p:cond>
                    <p:cond evt="onStopAudio" delay="0">
                      <p:tgtEl>
                        <p:sldTgt/>
                      </p:tgtEl>
                    </p:cond>
                  </p:endCondLst>
                </p:cTn>
                <p:tgtEl>
                  <p:spTgt spid="846852"/>
                </p:tgtEl>
              </p:cMediaNode>
            </p:audio>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307203" name="Text Box 3"/>
          <p:cNvSpPr txBox="1">
            <a:spLocks noChangeArrowheads="1"/>
          </p:cNvSpPr>
          <p:nvPr/>
        </p:nvSpPr>
        <p:spPr bwMode="auto">
          <a:xfrm>
            <a:off x="3810000" y="43434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pic>
        <p:nvPicPr>
          <p:cNvPr id="848900" name="slide_29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07205"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17000">
        <p159:morph option="byObject"/>
      </p:transition>
    </mc:Choice>
    <mc:Fallback xmlns="">
      <p:transition spd="slow" advClick="0"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65" fill="hold"/>
                                        <p:tgtEl>
                                          <p:spTgt spid="84890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8293">
                <p:cTn id="7" fill="hold" display="0">
                  <p:stCondLst>
                    <p:cond delay="indefinite"/>
                  </p:stCondLst>
                  <p:endCondLst>
                    <p:cond evt="onNext" delay="0">
                      <p:tgtEl>
                        <p:sldTgt/>
                      </p:tgtEl>
                    </p:cond>
                    <p:cond evt="onPrev" delay="0">
                      <p:tgtEl>
                        <p:sldTgt/>
                      </p:tgtEl>
                    </p:cond>
                    <p:cond evt="onStopAudio" delay="0">
                      <p:tgtEl>
                        <p:sldTgt/>
                      </p:tgtEl>
                    </p:cond>
                  </p:endCondLst>
                </p:cTn>
                <p:tgtEl>
                  <p:spTgt spid="84890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533400"/>
            <a:ext cx="7772400" cy="609600"/>
          </a:xfrm>
        </p:spPr>
        <p:txBody>
          <a:bodyPr/>
          <a:lstStyle/>
          <a:p>
            <a:pPr eaLnBrk="1" hangingPunct="1"/>
            <a:r>
              <a:rPr lang="en-US" sz="4800"/>
              <a:t>The Double Non-Helix</a:t>
            </a:r>
          </a:p>
        </p:txBody>
      </p:sp>
      <p:sp>
        <p:nvSpPr>
          <p:cNvPr id="4099" name="Rectangle 3"/>
          <p:cNvSpPr>
            <a:spLocks noGrp="1" noChangeArrowheads="1"/>
          </p:cNvSpPr>
          <p:nvPr>
            <p:ph type="subTitle" idx="1"/>
          </p:nvPr>
        </p:nvSpPr>
        <p:spPr>
          <a:xfrm>
            <a:off x="914400" y="2057400"/>
            <a:ext cx="7086600" cy="1295400"/>
          </a:xfrm>
        </p:spPr>
        <p:txBody>
          <a:bodyPr/>
          <a:lstStyle/>
          <a:p>
            <a:pPr eaLnBrk="1" hangingPunct="1"/>
            <a:r>
              <a:rPr lang="en-US"/>
              <a:t>The Science and History of Topologically Non-Linked (“TN”) DNA</a:t>
            </a:r>
          </a:p>
        </p:txBody>
      </p:sp>
      <p:sp>
        <p:nvSpPr>
          <p:cNvPr id="4100" name="Text Box 4"/>
          <p:cNvSpPr txBox="1">
            <a:spLocks noChangeArrowheads="1"/>
          </p:cNvSpPr>
          <p:nvPr/>
        </p:nvSpPr>
        <p:spPr bwMode="auto">
          <a:xfrm>
            <a:off x="1295400" y="4191000"/>
            <a:ext cx="6553200" cy="701675"/>
          </a:xfrm>
          <a:prstGeom prst="rect">
            <a:avLst/>
          </a:prstGeom>
          <a:noFill/>
          <a:ln w="9525">
            <a:noFill/>
            <a:miter lim="800000"/>
            <a:headEnd/>
            <a:tailEnd/>
          </a:ln>
        </p:spPr>
        <p:txBody>
          <a:bodyPr>
            <a:spAutoFit/>
          </a:bodyPr>
          <a:lstStyle/>
          <a:p>
            <a:pPr algn="ctr">
              <a:spcBef>
                <a:spcPct val="50000"/>
              </a:spcBef>
            </a:pPr>
            <a:r>
              <a:rPr lang="en-US" sz="4000"/>
              <a:t>Ken Biegeleisen, M.D., Ph.D.</a:t>
            </a:r>
          </a:p>
        </p:txBody>
      </p:sp>
      <p:sp>
        <p:nvSpPr>
          <p:cNvPr id="4101" name="Text Box 5"/>
          <p:cNvSpPr txBox="1">
            <a:spLocks noChangeArrowheads="1"/>
          </p:cNvSpPr>
          <p:nvPr/>
        </p:nvSpPr>
        <p:spPr bwMode="auto">
          <a:xfrm>
            <a:off x="1143000" y="5181600"/>
            <a:ext cx="6705600" cy="461665"/>
          </a:xfrm>
          <a:prstGeom prst="rect">
            <a:avLst/>
          </a:prstGeom>
          <a:noFill/>
          <a:ln w="9525">
            <a:noFill/>
            <a:miter lim="800000"/>
            <a:headEnd/>
            <a:tailEnd/>
          </a:ln>
        </p:spPr>
        <p:txBody>
          <a:bodyPr>
            <a:spAutoFit/>
          </a:bodyPr>
          <a:lstStyle/>
          <a:p>
            <a:pPr algn="ctr">
              <a:spcBef>
                <a:spcPct val="50000"/>
              </a:spcBef>
            </a:pPr>
            <a:r>
              <a:rPr lang="en-US">
                <a:hlinkClick r:id="rId3"/>
              </a:rPr>
              <a:t>kb@NotAHelix.net</a:t>
            </a:r>
            <a:endParaRPr lang="en-US" dirty="0"/>
          </a:p>
        </p:txBody>
      </p:sp>
      <p:sp>
        <p:nvSpPr>
          <p:cNvPr id="4102" name="Text Box 6"/>
          <p:cNvSpPr txBox="1">
            <a:spLocks noChangeArrowheads="1"/>
          </p:cNvSpPr>
          <p:nvPr/>
        </p:nvSpPr>
        <p:spPr bwMode="auto">
          <a:xfrm>
            <a:off x="533400" y="1447800"/>
            <a:ext cx="7924800" cy="519113"/>
          </a:xfrm>
          <a:prstGeom prst="rect">
            <a:avLst/>
          </a:prstGeom>
          <a:noFill/>
          <a:ln w="9525">
            <a:noFill/>
            <a:miter lim="800000"/>
            <a:headEnd/>
            <a:tailEnd/>
          </a:ln>
        </p:spPr>
        <p:txBody>
          <a:bodyPr>
            <a:spAutoFit/>
          </a:bodyPr>
          <a:lstStyle/>
          <a:p>
            <a:pPr algn="ctr">
              <a:spcBef>
                <a:spcPct val="50000"/>
              </a:spcBef>
            </a:pPr>
            <a:r>
              <a:rPr lang="en-US" sz="2800"/>
              <a:t>Part I</a:t>
            </a:r>
          </a:p>
        </p:txBody>
      </p:sp>
      <p:sp>
        <p:nvSpPr>
          <p:cNvPr id="4103" name="Text Box 7"/>
          <p:cNvSpPr txBox="1">
            <a:spLocks noChangeArrowheads="1"/>
          </p:cNvSpPr>
          <p:nvPr/>
        </p:nvSpPr>
        <p:spPr bwMode="auto">
          <a:xfrm>
            <a:off x="4038600" y="3429000"/>
            <a:ext cx="762000" cy="457200"/>
          </a:xfrm>
          <a:prstGeom prst="rect">
            <a:avLst/>
          </a:prstGeom>
          <a:noFill/>
          <a:ln w="9525">
            <a:noFill/>
            <a:miter lim="800000"/>
            <a:headEnd/>
            <a:tailEnd/>
          </a:ln>
        </p:spPr>
        <p:txBody>
          <a:bodyPr>
            <a:spAutoFit/>
          </a:bodyPr>
          <a:lstStyle/>
          <a:p>
            <a:pPr>
              <a:spcBef>
                <a:spcPct val="50000"/>
              </a:spcBef>
            </a:pPr>
            <a:r>
              <a:rPr lang="en-US"/>
              <a:t>By</a:t>
            </a:r>
          </a:p>
        </p:txBody>
      </p:sp>
      <p:sp>
        <p:nvSpPr>
          <p:cNvPr id="4104" name="Text Box 8"/>
          <p:cNvSpPr txBox="1">
            <a:spLocks noChangeArrowheads="1"/>
          </p:cNvSpPr>
          <p:nvPr/>
        </p:nvSpPr>
        <p:spPr bwMode="auto">
          <a:xfrm>
            <a:off x="3581400" y="5943600"/>
            <a:ext cx="1905000" cy="457200"/>
          </a:xfrm>
          <a:prstGeom prst="rect">
            <a:avLst/>
          </a:prstGeom>
          <a:noFill/>
          <a:ln w="9525">
            <a:noFill/>
            <a:miter lim="800000"/>
            <a:headEnd/>
            <a:tailEnd/>
          </a:ln>
        </p:spPr>
        <p:txBody>
          <a:bodyPr>
            <a:spAutoFit/>
          </a:bodyPr>
          <a:lstStyle/>
          <a:p>
            <a:pPr>
              <a:spcBef>
                <a:spcPct val="50000"/>
              </a:spcBef>
            </a:pPr>
            <a:endParaRPr lang="en-US"/>
          </a:p>
        </p:txBody>
      </p:sp>
      <p:sp>
        <p:nvSpPr>
          <p:cNvPr id="4105" name="Text Box 9"/>
          <p:cNvSpPr txBox="1">
            <a:spLocks noChangeArrowheads="1"/>
          </p:cNvSpPr>
          <p:nvPr/>
        </p:nvSpPr>
        <p:spPr bwMode="auto">
          <a:xfrm>
            <a:off x="1066800" y="6096000"/>
            <a:ext cx="7086600" cy="366713"/>
          </a:xfrm>
          <a:prstGeom prst="rect">
            <a:avLst/>
          </a:prstGeom>
          <a:noFill/>
          <a:ln w="9525">
            <a:noFill/>
            <a:miter lim="800000"/>
            <a:headEnd/>
            <a:tailEnd/>
          </a:ln>
        </p:spPr>
        <p:txBody>
          <a:bodyPr>
            <a:spAutoFit/>
          </a:bodyPr>
          <a:lstStyle/>
          <a:p>
            <a:pPr algn="ctr">
              <a:spcBef>
                <a:spcPct val="50000"/>
              </a:spcBef>
            </a:pPr>
            <a:r>
              <a:rPr lang="en-US" sz="1800">
                <a:solidFill>
                  <a:schemeClr val="tx2"/>
                </a:solidFill>
              </a:rPr>
              <a:t>Copyright 2006, all rights reserved.</a:t>
            </a:r>
          </a:p>
        </p:txBody>
      </p:sp>
    </p:spTree>
  </p:cSld>
  <p:clrMapOvr>
    <a:masterClrMapping/>
  </p:clrMapOvr>
  <p:transition advClick="0" advTm="6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2514600"/>
            <a:ext cx="7772400" cy="1143000"/>
          </a:xfrm>
        </p:spPr>
        <p:txBody>
          <a:bodyPr/>
          <a:lstStyle/>
          <a:p>
            <a:pPr eaLnBrk="1" hangingPunct="1"/>
            <a:r>
              <a:rPr lang="en-US" sz="30500"/>
              <a:t>!</a:t>
            </a:r>
          </a:p>
        </p:txBody>
      </p:sp>
      <p:pic>
        <p:nvPicPr>
          <p:cNvPr id="66563" name="slide_3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28600" y="6324600"/>
            <a:ext cx="304800" cy="304800"/>
          </a:xfrm>
          <a:prstGeom prst="rect">
            <a:avLst/>
          </a:prstGeom>
          <a:noFill/>
          <a:ln w="9525">
            <a:noFill/>
            <a:miter lim="800000"/>
            <a:headEnd/>
            <a:tailEnd/>
          </a:ln>
        </p:spPr>
      </p:pic>
      <p:sp>
        <p:nvSpPr>
          <p:cNvPr id="31748" name="Text Box 4"/>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145" fill="hold"/>
                                        <p:tgtEl>
                                          <p:spTgt spid="665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66563"/>
                </p:tgtEl>
              </p:cMediaNode>
            </p:audio>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308227" name="Text Box 4"/>
          <p:cNvSpPr txBox="1">
            <a:spLocks noChangeArrowheads="1"/>
          </p:cNvSpPr>
          <p:nvPr/>
        </p:nvSpPr>
        <p:spPr bwMode="auto">
          <a:xfrm>
            <a:off x="3776663" y="2590800"/>
            <a:ext cx="2209800" cy="1768475"/>
          </a:xfrm>
          <a:prstGeom prst="rect">
            <a:avLst/>
          </a:prstGeom>
          <a:solidFill>
            <a:srgbClr val="FF00FF">
              <a:alpha val="50195"/>
            </a:srgbClr>
          </a:solidFill>
          <a:ln w="9525">
            <a:noFill/>
            <a:miter lim="800000"/>
            <a:headEnd/>
            <a:tailEnd/>
          </a:ln>
        </p:spPr>
        <p:txBody>
          <a:bodyPr>
            <a:spAutoFit/>
          </a:bodyPr>
          <a:lstStyle/>
          <a:p>
            <a:pPr>
              <a:spcBef>
                <a:spcPct val="50000"/>
              </a:spcBef>
            </a:pPr>
            <a:endParaRPr lang="en-US" sz="2000"/>
          </a:p>
          <a:p>
            <a:pPr>
              <a:spcBef>
                <a:spcPct val="50000"/>
              </a:spcBef>
            </a:pPr>
            <a:endParaRPr lang="en-US" sz="2000"/>
          </a:p>
          <a:p>
            <a:pPr>
              <a:spcBef>
                <a:spcPct val="50000"/>
              </a:spcBef>
            </a:pPr>
            <a:endParaRPr lang="en-US" sz="2000"/>
          </a:p>
          <a:p>
            <a:pPr>
              <a:spcBef>
                <a:spcPct val="50000"/>
              </a:spcBef>
            </a:pPr>
            <a:endParaRPr lang="en-US" sz="2000"/>
          </a:p>
        </p:txBody>
      </p:sp>
      <p:pic>
        <p:nvPicPr>
          <p:cNvPr id="850949" name="slide_30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08229"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8000">
        <p159:morph option="byObjec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85" fill="hold"/>
                                        <p:tgtEl>
                                          <p:spTgt spid="85094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5854">
                <p:cTn id="7" fill="hold" display="0">
                  <p:stCondLst>
                    <p:cond delay="indefinite"/>
                  </p:stCondLst>
                  <p:endCondLst>
                    <p:cond evt="onNext" delay="0">
                      <p:tgtEl>
                        <p:sldTgt/>
                      </p:tgtEl>
                    </p:cond>
                    <p:cond evt="onPrev" delay="0">
                      <p:tgtEl>
                        <p:sldTgt/>
                      </p:tgtEl>
                    </p:cond>
                    <p:cond evt="onStopAudio" delay="0">
                      <p:tgtEl>
                        <p:sldTgt/>
                      </p:tgtEl>
                    </p:cond>
                  </p:endCondLst>
                </p:cTn>
                <p:tgtEl>
                  <p:spTgt spid="850949"/>
                </p:tgtEl>
              </p:cMediaNode>
            </p:audio>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0" name="Picture 2" descr="C:\Program Files\Amira-3.1.1\data\nucleosome files\AAA FINAL STRUCTURE\Animations_notahelix\Picture Files\cauldron.jpg"/>
          <p:cNvPicPr>
            <a:picLocks noChangeAspect="1" noChangeArrowheads="1"/>
          </p:cNvPicPr>
          <p:nvPr/>
        </p:nvPicPr>
        <p:blipFill>
          <a:blip r:embed="rId5" cstate="print"/>
          <a:srcRect/>
          <a:stretch>
            <a:fillRect/>
          </a:stretch>
        </p:blipFill>
        <p:spPr bwMode="auto">
          <a:xfrm>
            <a:off x="1209675" y="857250"/>
            <a:ext cx="6724650" cy="5143500"/>
          </a:xfrm>
          <a:prstGeom prst="rect">
            <a:avLst/>
          </a:prstGeom>
          <a:noFill/>
          <a:ln w="9525">
            <a:noFill/>
            <a:miter lim="800000"/>
            <a:headEnd/>
            <a:tailEnd/>
          </a:ln>
        </p:spPr>
      </p:pic>
      <p:pic>
        <p:nvPicPr>
          <p:cNvPr id="852995" name="slide_30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247" fill="hold"/>
                                        <p:tgtEl>
                                          <p:spTgt spid="8529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852995"/>
                </p:tgtEl>
              </p:cMediaNode>
            </p:audio>
          </p:childTnLst>
        </p:cTn>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4"/>
          <p:cNvSpPr>
            <a:spLocks noGrp="1" noChangeArrowheads="1"/>
          </p:cNvSpPr>
          <p:nvPr>
            <p:ph type="title" idx="4294967295"/>
          </p:nvPr>
        </p:nvSpPr>
        <p:spPr>
          <a:xfrm>
            <a:off x="533400" y="2590800"/>
            <a:ext cx="8153400" cy="1143000"/>
          </a:xfrm>
        </p:spPr>
        <p:txBody>
          <a:bodyPr/>
          <a:lstStyle/>
          <a:p>
            <a:pPr eaLnBrk="1" hangingPunct="1"/>
            <a:r>
              <a:rPr lang="en-US" sz="2500">
                <a:solidFill>
                  <a:schemeClr val="tx1"/>
                </a:solidFill>
                <a:latin typeface="Arial" charset="0"/>
              </a:rPr>
              <a:t>Stettler, U.H., H. Weber, T. Koller and C. Weissmann</a:t>
            </a:r>
            <a:br>
              <a:rPr lang="en-US" sz="2500" i="1">
                <a:solidFill>
                  <a:schemeClr val="tx1"/>
                </a:solidFill>
                <a:latin typeface="Arial" charset="0"/>
              </a:rPr>
            </a:br>
            <a:r>
              <a:rPr lang="en-US" sz="2500" i="1">
                <a:solidFill>
                  <a:schemeClr val="tx1"/>
                </a:solidFill>
                <a:latin typeface="Arial" charset="0"/>
              </a:rPr>
              <a:t> </a:t>
            </a:r>
            <a:r>
              <a:rPr lang="en-US" sz="2500" b="1" i="1">
                <a:solidFill>
                  <a:schemeClr val="tx1"/>
                </a:solidFill>
                <a:latin typeface="Arial" charset="0"/>
              </a:rPr>
              <a:t>Preparation and characterization of form V DNA,</a:t>
            </a:r>
            <a:br>
              <a:rPr lang="en-US" sz="2500" b="1" i="1">
                <a:solidFill>
                  <a:schemeClr val="tx1"/>
                </a:solidFill>
                <a:latin typeface="Arial" charset="0"/>
              </a:rPr>
            </a:br>
            <a:r>
              <a:rPr lang="en-US" sz="2500" b="1" i="1">
                <a:solidFill>
                  <a:schemeClr val="tx1"/>
                </a:solidFill>
                <a:latin typeface="Arial" charset="0"/>
              </a:rPr>
              <a:t>the duplex DNA resulting from association of complementary, circular single-stranded DNA.</a:t>
            </a:r>
            <a:br>
              <a:rPr lang="en-US" sz="2500" b="1">
                <a:solidFill>
                  <a:schemeClr val="tx1"/>
                </a:solidFill>
                <a:latin typeface="Arial" charset="0"/>
              </a:rPr>
            </a:br>
            <a:r>
              <a:rPr lang="en-US" sz="2500">
                <a:solidFill>
                  <a:schemeClr val="tx1"/>
                </a:solidFill>
                <a:latin typeface="Arial" charset="0"/>
              </a:rPr>
              <a:t>J. Mol. Biol., 131:21-40, 1979.</a:t>
            </a:r>
          </a:p>
        </p:txBody>
      </p:sp>
      <p:pic>
        <p:nvPicPr>
          <p:cNvPr id="564229" name="slide_30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pic>
        <p:nvPicPr>
          <p:cNvPr id="564232" name="Picture 8" descr="C:\Program Files\Amira-3.1.1\data\nucleosome files\AAA FINAL STRUCTURE\Animations_notahelix\Picture Files\coffin.jpg"/>
          <p:cNvPicPr>
            <a:picLocks noChangeAspect="1" noChangeArrowheads="1"/>
          </p:cNvPicPr>
          <p:nvPr/>
        </p:nvPicPr>
        <p:blipFill>
          <a:blip r:embed="rId6" cstate="print"/>
          <a:srcRect/>
          <a:stretch>
            <a:fillRect/>
          </a:stretch>
        </p:blipFill>
        <p:spPr bwMode="auto">
          <a:xfrm>
            <a:off x="762000" y="528638"/>
            <a:ext cx="7543800" cy="5719762"/>
          </a:xfrm>
          <a:prstGeom prst="rect">
            <a:avLst/>
          </a:prstGeom>
          <a:noFill/>
          <a:ln w="9525">
            <a:noFill/>
            <a:miter lim="800000"/>
            <a:headEnd/>
            <a:tailEnd/>
          </a:ln>
        </p:spPr>
      </p:pic>
      <p:sp>
        <p:nvSpPr>
          <p:cNvPr id="310277" name="Text Box 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7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036" fill="hold"/>
                                        <p:tgtEl>
                                          <p:spTgt spid="564229"/>
                                        </p:tgtEl>
                                      </p:cBhvr>
                                    </p:cmd>
                                  </p:childTnLst>
                                </p:cTn>
                              </p:par>
                              <p:par>
                                <p:cTn id="7" presetID="2" presetClass="entr" presetSubtype="8" fill="hold" nodeType="withEffect">
                                  <p:stCondLst>
                                    <p:cond delay="53000"/>
                                  </p:stCondLst>
                                  <p:childTnLst>
                                    <p:set>
                                      <p:cBhvr>
                                        <p:cTn id="8" dur="1" fill="hold">
                                          <p:stCondLst>
                                            <p:cond delay="0"/>
                                          </p:stCondLst>
                                        </p:cTn>
                                        <p:tgtEl>
                                          <p:spTgt spid="564232"/>
                                        </p:tgtEl>
                                        <p:attrNameLst>
                                          <p:attrName>style.visibility</p:attrName>
                                        </p:attrNameLst>
                                      </p:cBhvr>
                                      <p:to>
                                        <p:strVal val="visible"/>
                                      </p:to>
                                    </p:set>
                                    <p:anim calcmode="lin" valueType="num">
                                      <p:cBhvr additive="base">
                                        <p:cTn id="9" dur="500" fill="hold"/>
                                        <p:tgtEl>
                                          <p:spTgt spid="564232"/>
                                        </p:tgtEl>
                                        <p:attrNameLst>
                                          <p:attrName>ppt_x</p:attrName>
                                        </p:attrNameLst>
                                      </p:cBhvr>
                                      <p:tavLst>
                                        <p:tav tm="0">
                                          <p:val>
                                            <p:strVal val="0-#ppt_w/2"/>
                                          </p:val>
                                        </p:tav>
                                        <p:tav tm="100000">
                                          <p:val>
                                            <p:strVal val="#ppt_x"/>
                                          </p:val>
                                        </p:tav>
                                      </p:tavLst>
                                    </p:anim>
                                    <p:anim calcmode="lin" valueType="num">
                                      <p:cBhvr additive="base">
                                        <p:cTn id="10" dur="500" fill="hold"/>
                                        <p:tgtEl>
                                          <p:spTgt spid="5642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Prev" delay="0">
                      <p:tgtEl>
                        <p:sldTgt/>
                      </p:tgtEl>
                    </p:cond>
                    <p:cond evt="onStopAudio" delay="0">
                      <p:tgtEl>
                        <p:sldTgt/>
                      </p:tgtEl>
                    </p:cond>
                  </p:endCondLst>
                </p:cTn>
                <p:tgtEl>
                  <p:spTgt spid="564229"/>
                </p:tgtEl>
              </p:cMediaNode>
            </p:audio>
          </p:childTnLst>
        </p:cTn>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TEXT black"/>
          <p:cNvSpPr txBox="1">
            <a:spLocks noChangeArrowheads="1"/>
          </p:cNvSpPr>
          <p:nvPr/>
        </p:nvSpPr>
        <p:spPr bwMode="auto">
          <a:xfrm>
            <a:off x="457200" y="990600"/>
            <a:ext cx="8229600" cy="4662488"/>
          </a:xfrm>
          <a:prstGeom prst="rect">
            <a:avLst/>
          </a:prstGeom>
          <a:noFill/>
          <a:ln w="9525">
            <a:noFill/>
            <a:miter lim="800000"/>
            <a:headEnd/>
            <a:tailEnd/>
          </a:ln>
        </p:spPr>
        <p:txBody>
          <a:bodyPr>
            <a:spAutoFit/>
          </a:bodyPr>
          <a:lstStyle/>
          <a:p>
            <a:pPr algn="ctr">
              <a:spcBef>
                <a:spcPct val="50000"/>
              </a:spcBef>
            </a:pPr>
            <a:r>
              <a:rPr lang="en-US" sz="3200"/>
              <a:t>Crick Proposal</a:t>
            </a:r>
          </a:p>
          <a:p>
            <a:pPr>
              <a:spcBef>
                <a:spcPct val="50000"/>
              </a:spcBef>
            </a:pPr>
            <a:r>
              <a:rPr lang="en-US" sz="3200"/>
              <a:t>To prepare complementary single-stranded circular DNA (</a:t>
            </a:r>
            <a:r>
              <a:rPr lang="en-US" sz="3200" i="1"/>
              <a:t>i.e., </a:t>
            </a:r>
            <a:r>
              <a:rPr lang="en-US" sz="3200"/>
              <a:t>“+” and “-” strands) and re-anneal it.</a:t>
            </a:r>
          </a:p>
          <a:p>
            <a:pPr>
              <a:spcBef>
                <a:spcPct val="50000"/>
              </a:spcBef>
            </a:pPr>
            <a:r>
              <a:rPr lang="en-US" sz="3200"/>
              <a:t>  </a:t>
            </a:r>
            <a:r>
              <a:rPr lang="en-US" sz="4000" i="1"/>
              <a:t>If</a:t>
            </a:r>
            <a:r>
              <a:rPr lang="en-US" sz="3200"/>
              <a:t> DNA has the Watson-Crick structure, </a:t>
            </a:r>
            <a:r>
              <a:rPr lang="en-US" sz="4000" i="1"/>
              <a:t>then</a:t>
            </a:r>
            <a:r>
              <a:rPr lang="en-US" sz="3200"/>
              <a:t> reannealing of the “+” and “-” strands </a:t>
            </a:r>
            <a:r>
              <a:rPr lang="en-US" sz="3200" i="1"/>
              <a:t>cannot </a:t>
            </a:r>
            <a:r>
              <a:rPr lang="en-US" sz="3200"/>
              <a:t>give rise to normal duplex circular DNA (unless strands are broken and re-joined).</a:t>
            </a:r>
          </a:p>
        </p:txBody>
      </p:sp>
      <p:pic>
        <p:nvPicPr>
          <p:cNvPr id="854019" name="slide_30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854020" name="Para2 PINK"/>
          <p:cNvSpPr txBox="1">
            <a:spLocks noChangeArrowheads="1"/>
          </p:cNvSpPr>
          <p:nvPr/>
        </p:nvSpPr>
        <p:spPr bwMode="auto">
          <a:xfrm>
            <a:off x="457200" y="3476625"/>
            <a:ext cx="8229600" cy="2163763"/>
          </a:xfrm>
          <a:prstGeom prst="rect">
            <a:avLst/>
          </a:prstGeom>
          <a:noFill/>
          <a:ln w="9525">
            <a:noFill/>
            <a:miter lim="800000"/>
            <a:headEnd/>
            <a:tailEnd/>
          </a:ln>
        </p:spPr>
        <p:txBody>
          <a:bodyPr>
            <a:spAutoFit/>
          </a:bodyPr>
          <a:lstStyle/>
          <a:p>
            <a:pPr>
              <a:spcBef>
                <a:spcPct val="50000"/>
              </a:spcBef>
            </a:pPr>
            <a:r>
              <a:rPr lang="en-US" sz="3200">
                <a:solidFill>
                  <a:srgbClr val="FF00FF"/>
                </a:solidFill>
              </a:rPr>
              <a:t>  </a:t>
            </a:r>
            <a:r>
              <a:rPr lang="en-US" sz="4000" i="1">
                <a:solidFill>
                  <a:srgbClr val="FF00FF"/>
                </a:solidFill>
              </a:rPr>
              <a:t>If</a:t>
            </a:r>
            <a:r>
              <a:rPr lang="en-US" sz="3200">
                <a:solidFill>
                  <a:srgbClr val="FF00FF"/>
                </a:solidFill>
              </a:rPr>
              <a:t> DNA has the Watson-Crick structure, </a:t>
            </a:r>
            <a:r>
              <a:rPr lang="en-US" sz="4000" i="1">
                <a:solidFill>
                  <a:srgbClr val="FF00FF"/>
                </a:solidFill>
              </a:rPr>
              <a:t>then</a:t>
            </a:r>
            <a:r>
              <a:rPr lang="en-US" sz="3200">
                <a:solidFill>
                  <a:srgbClr val="FF00FF"/>
                </a:solidFill>
              </a:rPr>
              <a:t> reannealing of the “+” and “-” strands </a:t>
            </a:r>
            <a:r>
              <a:rPr lang="en-US" sz="3200" i="1">
                <a:solidFill>
                  <a:srgbClr val="FF00FF"/>
                </a:solidFill>
              </a:rPr>
              <a:t>cannot </a:t>
            </a:r>
            <a:r>
              <a:rPr lang="en-US" sz="3200">
                <a:solidFill>
                  <a:srgbClr val="FF00FF"/>
                </a:solidFill>
              </a:rPr>
              <a:t>give rise to normal duplex circular DNA (unless strands are broken and re-joined).</a:t>
            </a:r>
          </a:p>
        </p:txBody>
      </p:sp>
      <p:sp>
        <p:nvSpPr>
          <p:cNvPr id="854021" name="Para1 PINK"/>
          <p:cNvSpPr txBox="1">
            <a:spLocks noChangeArrowheads="1"/>
          </p:cNvSpPr>
          <p:nvPr/>
        </p:nvSpPr>
        <p:spPr bwMode="auto">
          <a:xfrm>
            <a:off x="457200" y="1708150"/>
            <a:ext cx="8229600" cy="1554163"/>
          </a:xfrm>
          <a:prstGeom prst="rect">
            <a:avLst/>
          </a:prstGeom>
          <a:noFill/>
          <a:ln w="9525">
            <a:noFill/>
            <a:miter lim="800000"/>
            <a:headEnd/>
            <a:tailEnd/>
          </a:ln>
        </p:spPr>
        <p:txBody>
          <a:bodyPr>
            <a:spAutoFit/>
          </a:bodyPr>
          <a:lstStyle/>
          <a:p>
            <a:pPr>
              <a:spcBef>
                <a:spcPct val="50000"/>
              </a:spcBef>
            </a:pPr>
            <a:r>
              <a:rPr lang="en-US" sz="3200" dirty="0">
                <a:solidFill>
                  <a:srgbClr val="FF00FF"/>
                </a:solidFill>
              </a:rPr>
              <a:t>To prepare complementary single-stranded circular DNA (</a:t>
            </a:r>
            <a:r>
              <a:rPr lang="en-US" sz="3200" i="1" dirty="0">
                <a:solidFill>
                  <a:srgbClr val="FF00FF"/>
                </a:solidFill>
              </a:rPr>
              <a:t>i.e., </a:t>
            </a:r>
            <a:r>
              <a:rPr lang="en-US" sz="3200" dirty="0">
                <a:solidFill>
                  <a:srgbClr val="FF00FF"/>
                </a:solidFill>
              </a:rPr>
              <a:t>“+” and “-” strands) and re-anneal it.</a:t>
            </a:r>
            <a:endParaRPr lang="en-US" sz="3200" dirty="0"/>
          </a:p>
        </p:txBody>
      </p:sp>
      <p:sp>
        <p:nvSpPr>
          <p:cNvPr id="311302" name="Transit controls"/>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7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936" fill="hold"/>
                                        <p:tgtEl>
                                          <p:spTgt spid="854019"/>
                                        </p:tgtEl>
                                      </p:cBhvr>
                                    </p:cmd>
                                  </p:childTnLst>
                                </p:cTn>
                              </p:par>
                              <p:par>
                                <p:cTn id="7" presetID="2" presetClass="entr" presetSubtype="8" fill="hold" grpId="0" nodeType="withEffect">
                                  <p:stCondLst>
                                    <p:cond delay="32000"/>
                                  </p:stCondLst>
                                  <p:childTnLst>
                                    <p:set>
                                      <p:cBhvr>
                                        <p:cTn id="8" dur="1" fill="hold">
                                          <p:stCondLst>
                                            <p:cond delay="0"/>
                                          </p:stCondLst>
                                        </p:cTn>
                                        <p:tgtEl>
                                          <p:spTgt spid="854021"/>
                                        </p:tgtEl>
                                        <p:attrNameLst>
                                          <p:attrName>style.visibility</p:attrName>
                                        </p:attrNameLst>
                                      </p:cBhvr>
                                      <p:to>
                                        <p:strVal val="visible"/>
                                      </p:to>
                                    </p:set>
                                    <p:anim calcmode="lin" valueType="num">
                                      <p:cBhvr additive="base">
                                        <p:cTn id="9" dur="500" fill="hold"/>
                                        <p:tgtEl>
                                          <p:spTgt spid="854021"/>
                                        </p:tgtEl>
                                        <p:attrNameLst>
                                          <p:attrName>ppt_x</p:attrName>
                                        </p:attrNameLst>
                                      </p:cBhvr>
                                      <p:tavLst>
                                        <p:tav tm="0">
                                          <p:val>
                                            <p:strVal val="0-#ppt_w/2"/>
                                          </p:val>
                                        </p:tav>
                                        <p:tav tm="100000">
                                          <p:val>
                                            <p:strVal val="#ppt_x"/>
                                          </p:val>
                                        </p:tav>
                                      </p:tavLst>
                                    </p:anim>
                                    <p:anim calcmode="lin" valueType="num">
                                      <p:cBhvr additive="base">
                                        <p:cTn id="10" dur="500" fill="hold"/>
                                        <p:tgtEl>
                                          <p:spTgt spid="85402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52000"/>
                                  </p:stCondLst>
                                  <p:childTnLst>
                                    <p:set>
                                      <p:cBhvr>
                                        <p:cTn id="12" dur="1" fill="hold">
                                          <p:stCondLst>
                                            <p:cond delay="0"/>
                                          </p:stCondLst>
                                        </p:cTn>
                                        <p:tgtEl>
                                          <p:spTgt spid="854020"/>
                                        </p:tgtEl>
                                        <p:attrNameLst>
                                          <p:attrName>style.visibility</p:attrName>
                                        </p:attrNameLst>
                                      </p:cBhvr>
                                      <p:to>
                                        <p:strVal val="visible"/>
                                      </p:to>
                                    </p:set>
                                    <p:anim calcmode="lin" valueType="num">
                                      <p:cBhvr additive="base">
                                        <p:cTn id="13" dur="500" fill="hold"/>
                                        <p:tgtEl>
                                          <p:spTgt spid="854020"/>
                                        </p:tgtEl>
                                        <p:attrNameLst>
                                          <p:attrName>ppt_x</p:attrName>
                                        </p:attrNameLst>
                                      </p:cBhvr>
                                      <p:tavLst>
                                        <p:tav tm="0">
                                          <p:val>
                                            <p:strVal val="0-#ppt_w/2"/>
                                          </p:val>
                                        </p:tav>
                                        <p:tav tm="100000">
                                          <p:val>
                                            <p:strVal val="#ppt_x"/>
                                          </p:val>
                                        </p:tav>
                                      </p:tavLst>
                                    </p:anim>
                                    <p:anim calcmode="lin" valueType="num">
                                      <p:cBhvr additive="base">
                                        <p:cTn id="14" dur="500" fill="hold"/>
                                        <p:tgtEl>
                                          <p:spTgt spid="85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5854">
                <p:cTn id="15" fill="hold" display="0">
                  <p:stCondLst>
                    <p:cond delay="indefinite"/>
                  </p:stCondLst>
                  <p:endCondLst>
                    <p:cond evt="onPrev" delay="0">
                      <p:tgtEl>
                        <p:sldTgt/>
                      </p:tgtEl>
                    </p:cond>
                    <p:cond evt="onStopAudio" delay="0">
                      <p:tgtEl>
                        <p:sldTgt/>
                      </p:tgtEl>
                    </p:cond>
                  </p:endCondLst>
                </p:cTn>
                <p:tgtEl>
                  <p:spTgt spid="854019"/>
                </p:tgtEl>
              </p:cMediaNode>
            </p:audio>
          </p:childTnLst>
        </p:cTn>
      </p:par>
    </p:tnLst>
    <p:bldLst>
      <p:bldP spid="854020" grpId="0" autoUpdateAnimBg="0"/>
      <p:bldP spid="854021" grpId="0" autoUpdateAnimBg="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Acting chairman"/>
          <p:cNvSpPr>
            <a:spLocks noGrp="1" noChangeArrowheads="1"/>
          </p:cNvSpPr>
          <p:nvPr>
            <p:ph type="title" idx="4294967295"/>
          </p:nvPr>
        </p:nvSpPr>
        <p:spPr>
          <a:xfrm>
            <a:off x="685800" y="2590800"/>
            <a:ext cx="7772400" cy="1143000"/>
          </a:xfrm>
        </p:spPr>
        <p:txBody>
          <a:bodyPr/>
          <a:lstStyle/>
          <a:p>
            <a:pPr eaLnBrk="1" hangingPunct="1"/>
            <a:r>
              <a:rPr lang="en-US" sz="3600"/>
              <a:t>Robert W. Chambers</a:t>
            </a:r>
            <a:br>
              <a:rPr lang="en-US" sz="3600"/>
            </a:br>
            <a:r>
              <a:rPr lang="en-US" sz="3600"/>
              <a:t>Acting Chairman</a:t>
            </a:r>
            <a:br>
              <a:rPr lang="en-US" sz="3600"/>
            </a:br>
            <a:r>
              <a:rPr lang="en-US" sz="3600"/>
              <a:t>Department of Biochemistry</a:t>
            </a:r>
            <a:br>
              <a:rPr lang="en-US" sz="3600"/>
            </a:br>
            <a:r>
              <a:rPr lang="en-US" sz="3600"/>
              <a:t>New York University Medical School</a:t>
            </a:r>
            <a:br>
              <a:rPr lang="en-US" sz="3600"/>
            </a:br>
            <a:br>
              <a:rPr lang="en-US" sz="3600"/>
            </a:br>
            <a:r>
              <a:rPr lang="en-US" sz="3600"/>
              <a:t>Unpublished study, 1978</a:t>
            </a:r>
          </a:p>
        </p:txBody>
      </p:sp>
      <p:pic>
        <p:nvPicPr>
          <p:cNvPr id="566275" name="slide_30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566276" name="Bullet Bob"/>
          <p:cNvSpPr txBox="1">
            <a:spLocks noChangeArrowheads="1"/>
          </p:cNvSpPr>
          <p:nvPr/>
        </p:nvSpPr>
        <p:spPr bwMode="auto">
          <a:xfrm>
            <a:off x="2362200" y="1371600"/>
            <a:ext cx="4419600" cy="701675"/>
          </a:xfrm>
          <a:prstGeom prst="rect">
            <a:avLst/>
          </a:prstGeom>
          <a:solidFill>
            <a:schemeClr val="bg1"/>
          </a:solidFill>
          <a:ln w="9525">
            <a:noFill/>
            <a:miter lim="800000"/>
            <a:headEnd/>
            <a:tailEnd/>
          </a:ln>
        </p:spPr>
        <p:txBody>
          <a:bodyPr>
            <a:spAutoFit/>
          </a:bodyPr>
          <a:lstStyle/>
          <a:p>
            <a:pPr algn="ctr">
              <a:spcBef>
                <a:spcPct val="50000"/>
              </a:spcBef>
            </a:pPr>
            <a:r>
              <a:rPr lang="en-US" sz="4000"/>
              <a:t>“Bullet Bob”</a:t>
            </a:r>
          </a:p>
        </p:txBody>
      </p:sp>
      <p:sp>
        <p:nvSpPr>
          <p:cNvPr id="312325"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dirty="0">
                <a:hlinkClick r:id="" action="ppaction://hlinkshowjump?jump=previousslide"/>
              </a:rPr>
              <a:t>Previous slide</a:t>
            </a:r>
            <a:br>
              <a:rPr lang="en-US" sz="1200" dirty="0"/>
            </a:br>
            <a:r>
              <a:rPr lang="en-US" sz="1200" dirty="0">
                <a:hlinkClick r:id="" action="ppaction://hlinkshowjump?jump=nextslide"/>
              </a:rPr>
              <a:t>Next slide</a:t>
            </a:r>
            <a:br>
              <a:rPr lang="en-US" sz="1200" dirty="0"/>
            </a:br>
            <a:r>
              <a:rPr lang="en-US" sz="1200" dirty="0">
                <a:hlinkClick r:id="rId7" action="ppaction://hlinksldjump"/>
              </a:rPr>
              <a:t>Table Of Contents</a:t>
            </a:r>
            <a:endParaRPr lang="en-US" sz="1200" dirty="0"/>
          </a:p>
        </p:txBody>
      </p:sp>
    </p:spTree>
  </p:cSld>
  <p:clrMapOvr>
    <a:overrideClrMapping bg1="lt1" tx1="dk1" bg2="lt2" tx2="dk2" accent1="accent1" accent2="accent2" accent3="accent3" accent4="accent4" accent5="accent5" accent6="accent6" hlink="hlink" folHlink="folHlink"/>
  </p:clrMapOvr>
  <p:transition advClick="0" advTm="6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66275"/>
                                        </p:tgtEl>
                                      </p:cBhvr>
                                    </p:cmd>
                                  </p:childTnLst>
                                </p:cTn>
                              </p:par>
                              <p:par>
                                <p:cTn id="7" presetID="2" presetClass="entr" presetSubtype="8" fill="hold" grpId="0" nodeType="withEffect">
                                  <p:stCondLst>
                                    <p:cond delay="43000"/>
                                  </p:stCondLst>
                                  <p:childTnLst>
                                    <p:set>
                                      <p:cBhvr>
                                        <p:cTn id="8" dur="1" fill="hold">
                                          <p:stCondLst>
                                            <p:cond delay="0"/>
                                          </p:stCondLst>
                                        </p:cTn>
                                        <p:tgtEl>
                                          <p:spTgt spid="566276"/>
                                        </p:tgtEl>
                                        <p:attrNameLst>
                                          <p:attrName>style.visibility</p:attrName>
                                        </p:attrNameLst>
                                      </p:cBhvr>
                                      <p:to>
                                        <p:strVal val="visible"/>
                                      </p:to>
                                    </p:set>
                                    <p:anim calcmode="lin" valueType="num">
                                      <p:cBhvr additive="base">
                                        <p:cTn id="9" dur="500" fill="hold"/>
                                        <p:tgtEl>
                                          <p:spTgt spid="566276"/>
                                        </p:tgtEl>
                                        <p:attrNameLst>
                                          <p:attrName>ppt_x</p:attrName>
                                        </p:attrNameLst>
                                      </p:cBhvr>
                                      <p:tavLst>
                                        <p:tav tm="0">
                                          <p:val>
                                            <p:strVal val="0-#ppt_w/2"/>
                                          </p:val>
                                        </p:tav>
                                        <p:tav tm="100000">
                                          <p:val>
                                            <p:strVal val="#ppt_x"/>
                                          </p:val>
                                        </p:tav>
                                      </p:tavLst>
                                    </p:anim>
                                    <p:anim calcmode="lin" valueType="num">
                                      <p:cBhvr additive="base">
                                        <p:cTn id="10" dur="500" fill="hold"/>
                                        <p:tgtEl>
                                          <p:spTgt spid="566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5854">
                <p:cTn id="11" fill="hold" display="0">
                  <p:stCondLst>
                    <p:cond delay="indefinite"/>
                  </p:stCondLst>
                  <p:endCondLst>
                    <p:cond evt="onPrev" delay="0">
                      <p:tgtEl>
                        <p:sldTgt/>
                      </p:tgtEl>
                    </p:cond>
                    <p:cond evt="onStopAudio" delay="0">
                      <p:tgtEl>
                        <p:sldTgt/>
                      </p:tgtEl>
                    </p:cond>
                  </p:endCondLst>
                </p:cTn>
                <p:tgtEl>
                  <p:spTgt spid="566275"/>
                </p:tgtEl>
              </p:cMediaNode>
            </p:audio>
          </p:childTnLst>
        </p:cTn>
      </p:par>
    </p:tnLst>
    <p:bldLst>
      <p:bldP spid="566276" grpId="0" animBg="1" autoUpdateAnimBg="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idx="4294967295"/>
          </p:nvPr>
        </p:nvSpPr>
        <p:spPr>
          <a:xfrm>
            <a:off x="685800" y="1905000"/>
            <a:ext cx="7772400" cy="1143000"/>
          </a:xfrm>
        </p:spPr>
        <p:txBody>
          <a:bodyPr/>
          <a:lstStyle/>
          <a:p>
            <a:pPr eaLnBrk="1" hangingPunct="1"/>
            <a:r>
              <a:rPr lang="en-US" sz="3600"/>
              <a:t>Charles Weissmann</a:t>
            </a:r>
            <a:br>
              <a:rPr lang="en-US" sz="3600"/>
            </a:br>
            <a:r>
              <a:rPr lang="en-US" sz="3600"/>
              <a:t>Former Professor, Dept. of Biochemistry</a:t>
            </a:r>
            <a:br>
              <a:rPr lang="en-US" sz="3600"/>
            </a:br>
            <a:r>
              <a:rPr lang="en-US" sz="3600"/>
              <a:t>New York University Medical School</a:t>
            </a:r>
            <a:br>
              <a:rPr lang="en-US" sz="3600"/>
            </a:br>
            <a:br>
              <a:rPr lang="en-US" sz="3600"/>
            </a:br>
            <a:r>
              <a:rPr lang="en-US" sz="3600"/>
              <a:t>Co-founder, Biogen, Inc.</a:t>
            </a:r>
            <a:br>
              <a:rPr lang="en-US" sz="3600"/>
            </a:br>
            <a:endParaRPr lang="en-US" sz="3600"/>
          </a:p>
        </p:txBody>
      </p:sp>
      <p:sp>
        <p:nvSpPr>
          <p:cNvPr id="313347" name="Text Box 3"/>
          <p:cNvSpPr txBox="1">
            <a:spLocks noChangeArrowheads="1"/>
          </p:cNvSpPr>
          <p:nvPr/>
        </p:nvSpPr>
        <p:spPr bwMode="auto">
          <a:xfrm>
            <a:off x="762000" y="4648200"/>
            <a:ext cx="7772400" cy="1552575"/>
          </a:xfrm>
          <a:prstGeom prst="rect">
            <a:avLst/>
          </a:prstGeom>
          <a:noFill/>
          <a:ln w="9525">
            <a:noFill/>
            <a:miter lim="800000"/>
            <a:headEnd/>
            <a:tailEnd/>
          </a:ln>
        </p:spPr>
        <p:txBody>
          <a:bodyPr>
            <a:spAutoFit/>
          </a:bodyPr>
          <a:lstStyle/>
          <a:p>
            <a:pPr>
              <a:spcBef>
                <a:spcPct val="50000"/>
              </a:spcBef>
            </a:pPr>
            <a:r>
              <a:rPr lang="en-US"/>
              <a:t>Stettler UH, Weber H, Koller T, Weissmann C.  Preparation and characterization of Form V DNA, the duplex DNA resulting from association of complementary, circular single-stranded DNA.  J Mol Biol, 131:21-40, 1979.</a:t>
            </a:r>
          </a:p>
        </p:txBody>
      </p:sp>
      <p:pic>
        <p:nvPicPr>
          <p:cNvPr id="569348" name="slide_30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13349"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783" fill="hold"/>
                                        <p:tgtEl>
                                          <p:spTgt spid="5693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569348"/>
                </p:tgtEl>
              </p:cMediaNode>
            </p:audio>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370" name="Chromosomes" descr="C:\Program Files\Amira-3.1.1\data\nucleosome files\AAA FINAL STRUCTURE\Animations_notahelix\Picture Files\weissmann-protocol-0.jpg"/>
          <p:cNvPicPr>
            <a:picLocks noChangeAspect="1" noChangeArrowheads="1"/>
          </p:cNvPicPr>
          <p:nvPr/>
        </p:nvPicPr>
        <p:blipFill>
          <a:blip r:embed="rId5" cstate="print"/>
          <a:srcRect/>
          <a:stretch>
            <a:fillRect/>
          </a:stretch>
        </p:blipFill>
        <p:spPr bwMode="auto">
          <a:xfrm>
            <a:off x="1968500" y="1085850"/>
            <a:ext cx="5207000" cy="4686300"/>
          </a:xfrm>
          <a:prstGeom prst="rect">
            <a:avLst/>
          </a:prstGeom>
          <a:noFill/>
          <a:ln w="9525">
            <a:noFill/>
            <a:miter lim="800000"/>
            <a:headEnd/>
            <a:tailEnd/>
          </a:ln>
        </p:spPr>
      </p:pic>
      <p:pic>
        <p:nvPicPr>
          <p:cNvPr id="892931" name="slide_30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92932" name="Re-anneal"/>
          <p:cNvSpPr txBox="1">
            <a:spLocks noChangeArrowheads="1"/>
          </p:cNvSpPr>
          <p:nvPr/>
        </p:nvSpPr>
        <p:spPr bwMode="auto">
          <a:xfrm>
            <a:off x="4343400" y="1889125"/>
            <a:ext cx="1371600" cy="396875"/>
          </a:xfrm>
          <a:prstGeom prst="rect">
            <a:avLst/>
          </a:prstGeom>
          <a:noFill/>
          <a:ln w="9525">
            <a:noFill/>
            <a:miter lim="800000"/>
            <a:headEnd/>
            <a:tailEnd/>
          </a:ln>
        </p:spPr>
        <p:txBody>
          <a:bodyPr>
            <a:spAutoFit/>
          </a:bodyPr>
          <a:lstStyle/>
          <a:p>
            <a:pPr>
              <a:spcBef>
                <a:spcPct val="50000"/>
              </a:spcBef>
            </a:pPr>
            <a:r>
              <a:rPr lang="en-US" sz="2000" b="1">
                <a:solidFill>
                  <a:srgbClr val="0000FF"/>
                </a:solidFill>
              </a:rPr>
              <a:t>Re-anneal</a:t>
            </a:r>
          </a:p>
        </p:txBody>
      </p:sp>
      <p:sp>
        <p:nvSpPr>
          <p:cNvPr id="314373"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859" fill="hold"/>
                                        <p:tgtEl>
                                          <p:spTgt spid="892931"/>
                                        </p:tgtEl>
                                      </p:cBhvr>
                                    </p:cmd>
                                  </p:childTnLst>
                                </p:cTn>
                              </p:par>
                              <p:par>
                                <p:cTn id="7" presetID="2" presetClass="entr" presetSubtype="8" fill="hold" grpId="0" nodeType="withEffect">
                                  <p:stCondLst>
                                    <p:cond delay="46500"/>
                                  </p:stCondLst>
                                  <p:childTnLst>
                                    <p:set>
                                      <p:cBhvr>
                                        <p:cTn id="8" dur="1" fill="hold">
                                          <p:stCondLst>
                                            <p:cond delay="0"/>
                                          </p:stCondLst>
                                        </p:cTn>
                                        <p:tgtEl>
                                          <p:spTgt spid="892932"/>
                                        </p:tgtEl>
                                        <p:attrNameLst>
                                          <p:attrName>style.visibility</p:attrName>
                                        </p:attrNameLst>
                                      </p:cBhvr>
                                      <p:to>
                                        <p:strVal val="visible"/>
                                      </p:to>
                                    </p:set>
                                    <p:anim calcmode="lin" valueType="num">
                                      <p:cBhvr additive="base">
                                        <p:cTn id="9" dur="500" fill="hold"/>
                                        <p:tgtEl>
                                          <p:spTgt spid="892932"/>
                                        </p:tgtEl>
                                        <p:attrNameLst>
                                          <p:attrName>ppt_x</p:attrName>
                                        </p:attrNameLst>
                                      </p:cBhvr>
                                      <p:tavLst>
                                        <p:tav tm="0">
                                          <p:val>
                                            <p:strVal val="0-#ppt_w/2"/>
                                          </p:val>
                                        </p:tav>
                                        <p:tav tm="100000">
                                          <p:val>
                                            <p:strVal val="#ppt_x"/>
                                          </p:val>
                                        </p:tav>
                                      </p:tavLst>
                                    </p:anim>
                                    <p:anim calcmode="lin" valueType="num">
                                      <p:cBhvr additive="base">
                                        <p:cTn id="10" dur="500" fill="hold"/>
                                        <p:tgtEl>
                                          <p:spTgt spid="8929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0732">
                <p:cTn id="11" fill="hold" display="0">
                  <p:stCondLst>
                    <p:cond delay="indefinite"/>
                  </p:stCondLst>
                  <p:endCondLst>
                    <p:cond evt="onPrev" delay="0">
                      <p:tgtEl>
                        <p:sldTgt/>
                      </p:tgtEl>
                    </p:cond>
                    <p:cond evt="onStopAudio" delay="0">
                      <p:tgtEl>
                        <p:sldTgt/>
                      </p:tgtEl>
                    </p:cond>
                  </p:endCondLst>
                </p:cTn>
                <p:tgtEl>
                  <p:spTgt spid="892931"/>
                </p:tgtEl>
              </p:cMediaNode>
            </p:audio>
          </p:childTnLst>
        </p:cTn>
      </p:par>
    </p:tnLst>
    <p:bldLst>
      <p:bldP spid="892932" grpId="0" autoUpdateAnimBg="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4" name="Picture 3" descr="C:\Program Files\Amira-3.1.1\data\nucleosome files\AAA FINAL STRUCTURE\Animations_notahelix\Picture Files\weissmann-protocol-0X.jpg"/>
          <p:cNvPicPr>
            <a:picLocks noChangeAspect="1" noChangeArrowheads="1"/>
          </p:cNvPicPr>
          <p:nvPr/>
        </p:nvPicPr>
        <p:blipFill>
          <a:blip r:embed="rId5" cstate="print"/>
          <a:srcRect/>
          <a:stretch>
            <a:fillRect/>
          </a:stretch>
        </p:blipFill>
        <p:spPr bwMode="auto">
          <a:xfrm>
            <a:off x="1968500" y="1085850"/>
            <a:ext cx="5207000" cy="4686300"/>
          </a:xfrm>
          <a:prstGeom prst="rect">
            <a:avLst/>
          </a:prstGeom>
          <a:noFill/>
          <a:ln w="9525">
            <a:noFill/>
            <a:miter lim="800000"/>
            <a:headEnd/>
            <a:tailEnd/>
          </a:ln>
        </p:spPr>
      </p:pic>
      <p:pic>
        <p:nvPicPr>
          <p:cNvPr id="893956" name="slide_30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15396"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420" fill="hold"/>
                                        <p:tgtEl>
                                          <p:spTgt spid="8939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893956"/>
                </p:tgtEl>
              </p:cMediaNode>
            </p:audio>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16419" name="Picture 3"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pic>
        <p:nvPicPr>
          <p:cNvPr id="855044" name="slide_30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16421" name="Text Box 5"/>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145" fill="hold"/>
                                        <p:tgtEl>
                                          <p:spTgt spid="8550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855044"/>
                </p:tgtEl>
              </p:cMediaNode>
            </p:audio>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Plasmids"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17443" name="Curves"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sp>
        <p:nvSpPr>
          <p:cNvPr id="856069" name="L pink arrow"/>
          <p:cNvSpPr>
            <a:spLocks noChangeShapeType="1"/>
          </p:cNvSpPr>
          <p:nvPr/>
        </p:nvSpPr>
        <p:spPr bwMode="auto">
          <a:xfrm>
            <a:off x="1157288" y="2209800"/>
            <a:ext cx="0" cy="304800"/>
          </a:xfrm>
          <a:prstGeom prst="line">
            <a:avLst/>
          </a:prstGeom>
          <a:noFill/>
          <a:ln w="50800">
            <a:solidFill>
              <a:srgbClr val="FF00FF"/>
            </a:solidFill>
            <a:round/>
            <a:headEnd/>
            <a:tailEnd type="triangle" w="med" len="med"/>
          </a:ln>
        </p:spPr>
        <p:txBody>
          <a:bodyPr/>
          <a:lstStyle/>
          <a:p>
            <a:endParaRPr lang="en-US"/>
          </a:p>
        </p:txBody>
      </p:sp>
      <p:sp>
        <p:nvSpPr>
          <p:cNvPr id="856070" name="R pink arrow"/>
          <p:cNvSpPr>
            <a:spLocks noChangeShapeType="1"/>
          </p:cNvSpPr>
          <p:nvPr/>
        </p:nvSpPr>
        <p:spPr bwMode="auto">
          <a:xfrm flipV="1">
            <a:off x="2647950" y="2667000"/>
            <a:ext cx="0" cy="304800"/>
          </a:xfrm>
          <a:prstGeom prst="line">
            <a:avLst/>
          </a:prstGeom>
          <a:noFill/>
          <a:ln w="50800">
            <a:solidFill>
              <a:srgbClr val="FF00FF"/>
            </a:solidFill>
            <a:round/>
            <a:headEnd/>
            <a:tailEnd type="triangle" w="med" len="med"/>
          </a:ln>
        </p:spPr>
        <p:txBody>
          <a:bodyPr/>
          <a:lstStyle/>
          <a:p>
            <a:endParaRPr lang="en-US"/>
          </a:p>
        </p:txBody>
      </p:sp>
      <p:pic>
        <p:nvPicPr>
          <p:cNvPr id="856071" name="slide_30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17447" name="Transit"/>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44" fill="hold"/>
                                        <p:tgtEl>
                                          <p:spTgt spid="856071"/>
                                        </p:tgtEl>
                                      </p:cBhvr>
                                    </p:cmd>
                                  </p:childTnLst>
                                </p:cTn>
                              </p:par>
                              <p:par>
                                <p:cTn id="7" presetID="2" presetClass="entr" presetSubtype="8" fill="hold" grpId="0" nodeType="withEffect">
                                  <p:stCondLst>
                                    <p:cond delay="2000"/>
                                  </p:stCondLst>
                                  <p:childTnLst>
                                    <p:set>
                                      <p:cBhvr>
                                        <p:cTn id="8" dur="1" fill="hold">
                                          <p:stCondLst>
                                            <p:cond delay="0"/>
                                          </p:stCondLst>
                                        </p:cTn>
                                        <p:tgtEl>
                                          <p:spTgt spid="856069"/>
                                        </p:tgtEl>
                                        <p:attrNameLst>
                                          <p:attrName>style.visibility</p:attrName>
                                        </p:attrNameLst>
                                      </p:cBhvr>
                                      <p:to>
                                        <p:strVal val="visible"/>
                                      </p:to>
                                    </p:set>
                                    <p:anim calcmode="lin" valueType="num">
                                      <p:cBhvr additive="base">
                                        <p:cTn id="9" dur="500" fill="hold"/>
                                        <p:tgtEl>
                                          <p:spTgt spid="856069"/>
                                        </p:tgtEl>
                                        <p:attrNameLst>
                                          <p:attrName>ppt_x</p:attrName>
                                        </p:attrNameLst>
                                      </p:cBhvr>
                                      <p:tavLst>
                                        <p:tav tm="0">
                                          <p:val>
                                            <p:strVal val="0-#ppt_w/2"/>
                                          </p:val>
                                        </p:tav>
                                        <p:tav tm="100000">
                                          <p:val>
                                            <p:strVal val="#ppt_x"/>
                                          </p:val>
                                        </p:tav>
                                      </p:tavLst>
                                    </p:anim>
                                    <p:anim calcmode="lin" valueType="num">
                                      <p:cBhvr additive="base">
                                        <p:cTn id="10" dur="500" fill="hold"/>
                                        <p:tgtEl>
                                          <p:spTgt spid="856069"/>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000"/>
                                  </p:stCondLst>
                                  <p:childTnLst>
                                    <p:set>
                                      <p:cBhvr>
                                        <p:cTn id="12" dur="1" fill="hold">
                                          <p:stCondLst>
                                            <p:cond delay="0"/>
                                          </p:stCondLst>
                                        </p:cTn>
                                        <p:tgtEl>
                                          <p:spTgt spid="856070"/>
                                        </p:tgtEl>
                                        <p:attrNameLst>
                                          <p:attrName>style.visibility</p:attrName>
                                        </p:attrNameLst>
                                      </p:cBhvr>
                                      <p:to>
                                        <p:strVal val="visible"/>
                                      </p:to>
                                    </p:set>
                                    <p:anim calcmode="lin" valueType="num">
                                      <p:cBhvr additive="base">
                                        <p:cTn id="13" dur="500" fill="hold"/>
                                        <p:tgtEl>
                                          <p:spTgt spid="856070"/>
                                        </p:tgtEl>
                                        <p:attrNameLst>
                                          <p:attrName>ppt_x</p:attrName>
                                        </p:attrNameLst>
                                      </p:cBhvr>
                                      <p:tavLst>
                                        <p:tav tm="0">
                                          <p:val>
                                            <p:strVal val="0-#ppt_w/2"/>
                                          </p:val>
                                        </p:tav>
                                        <p:tav tm="100000">
                                          <p:val>
                                            <p:strVal val="#ppt_x"/>
                                          </p:val>
                                        </p:tav>
                                      </p:tavLst>
                                    </p:anim>
                                    <p:anim calcmode="lin" valueType="num">
                                      <p:cBhvr additive="base">
                                        <p:cTn id="14" dur="500" fill="hold"/>
                                        <p:tgtEl>
                                          <p:spTgt spid="8560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4390">
                <p:cTn id="15" fill="hold" display="0">
                  <p:stCondLst>
                    <p:cond delay="indefinite"/>
                  </p:stCondLst>
                  <p:endCondLst>
                    <p:cond evt="onPrev" delay="0">
                      <p:tgtEl>
                        <p:sldTgt/>
                      </p:tgtEl>
                    </p:cond>
                    <p:cond evt="onStopAudio" delay="0">
                      <p:tgtEl>
                        <p:sldTgt/>
                      </p:tgtEl>
                    </p:cond>
                  </p:endCondLst>
                </p:cTn>
                <p:tgtEl>
                  <p:spTgt spid="856071"/>
                </p:tgtEl>
              </p:cMediaNode>
            </p:audio>
          </p:childTnLst>
        </p:cTn>
      </p:par>
    </p:tnLst>
    <p:bldLst>
      <p:bldP spid="856069" grpId="0" animBg="1"/>
      <p:bldP spid="85607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C:\Program Files\Amira-3.1.1\data\nucleosome files\AAA FINAL STRUCTURE\Animations_notahelix\Picture Files\cairns-swivel.jpg"/>
          <p:cNvPicPr>
            <a:picLocks noChangeAspect="1" noChangeArrowheads="1"/>
          </p:cNvPicPr>
          <p:nvPr/>
        </p:nvPicPr>
        <p:blipFill>
          <a:blip r:embed="rId6" cstate="print"/>
          <a:srcRect/>
          <a:stretch>
            <a:fillRect/>
          </a:stretch>
        </p:blipFill>
        <p:spPr bwMode="auto">
          <a:xfrm>
            <a:off x="3200400" y="1447800"/>
            <a:ext cx="2743200" cy="4333875"/>
          </a:xfrm>
          <a:prstGeom prst="rect">
            <a:avLst/>
          </a:prstGeom>
          <a:noFill/>
          <a:ln w="9525">
            <a:solidFill>
              <a:schemeClr val="tx1"/>
            </a:solidFill>
            <a:miter lim="800000"/>
            <a:headEnd/>
            <a:tailEnd/>
          </a:ln>
        </p:spPr>
      </p:pic>
      <p:sp>
        <p:nvSpPr>
          <p:cNvPr id="32771" name="Rectangle 5"/>
          <p:cNvSpPr>
            <a:spLocks noGrp="1" noChangeArrowheads="1"/>
          </p:cNvSpPr>
          <p:nvPr>
            <p:ph type="title" idx="4294967295"/>
          </p:nvPr>
        </p:nvSpPr>
        <p:spPr>
          <a:xfrm>
            <a:off x="685800" y="0"/>
            <a:ext cx="7772400" cy="1143000"/>
          </a:xfrm>
        </p:spPr>
        <p:txBody>
          <a:bodyPr/>
          <a:lstStyle/>
          <a:p>
            <a:pPr eaLnBrk="1" hangingPunct="1"/>
            <a:r>
              <a:rPr lang="en-US" sz="4000"/>
              <a:t>What are the implications of the “swivel” theory?</a:t>
            </a:r>
          </a:p>
        </p:txBody>
      </p:sp>
      <p:sp>
        <p:nvSpPr>
          <p:cNvPr id="32772" name="Text Box 6"/>
          <p:cNvSpPr txBox="1">
            <a:spLocks noChangeArrowheads="1"/>
          </p:cNvSpPr>
          <p:nvPr/>
        </p:nvSpPr>
        <p:spPr bwMode="auto">
          <a:xfrm>
            <a:off x="0" y="6019800"/>
            <a:ext cx="9144000" cy="701675"/>
          </a:xfrm>
          <a:prstGeom prst="rect">
            <a:avLst/>
          </a:prstGeom>
          <a:noFill/>
          <a:ln w="9525">
            <a:noFill/>
            <a:miter lim="800000"/>
            <a:headEnd/>
            <a:tailEnd/>
          </a:ln>
        </p:spPr>
        <p:txBody>
          <a:bodyPr>
            <a:spAutoFit/>
          </a:bodyPr>
          <a:lstStyle/>
          <a:p>
            <a:pPr algn="ctr">
              <a:spcBef>
                <a:spcPct val="50000"/>
              </a:spcBef>
            </a:pPr>
            <a:r>
              <a:rPr lang="en-US" sz="4000"/>
              <a:t>How fast is this molecule spinning?</a:t>
            </a:r>
          </a:p>
        </p:txBody>
      </p:sp>
      <p:sp>
        <p:nvSpPr>
          <p:cNvPr id="39944" name="Rectangle 8"/>
          <p:cNvSpPr>
            <a:spLocks noChangeArrowheads="1"/>
          </p:cNvSpPr>
          <p:nvPr/>
        </p:nvSpPr>
        <p:spPr bwMode="auto">
          <a:xfrm>
            <a:off x="685800" y="0"/>
            <a:ext cx="7772400" cy="1143000"/>
          </a:xfrm>
          <a:prstGeom prst="rect">
            <a:avLst/>
          </a:prstGeom>
          <a:noFill/>
          <a:ln w="9525">
            <a:noFill/>
            <a:miter lim="800000"/>
            <a:headEnd/>
            <a:tailEnd/>
          </a:ln>
        </p:spPr>
        <p:txBody>
          <a:bodyPr anchor="ctr"/>
          <a:lstStyle/>
          <a:p>
            <a:pPr algn="ctr"/>
            <a:r>
              <a:rPr lang="en-US" sz="4000">
                <a:solidFill>
                  <a:srgbClr val="FF00FF"/>
                </a:solidFill>
              </a:rPr>
              <a:t>What are the implications of the “swivel” theory?</a:t>
            </a:r>
          </a:p>
        </p:txBody>
      </p:sp>
      <p:sp>
        <p:nvSpPr>
          <p:cNvPr id="39946" name="Text Box 10"/>
          <p:cNvSpPr txBox="1">
            <a:spLocks noChangeArrowheads="1"/>
          </p:cNvSpPr>
          <p:nvPr/>
        </p:nvSpPr>
        <p:spPr bwMode="auto">
          <a:xfrm>
            <a:off x="0" y="6019800"/>
            <a:ext cx="9144000" cy="701675"/>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How fast is this molecule spinning?</a:t>
            </a:r>
          </a:p>
        </p:txBody>
      </p:sp>
      <p:pic>
        <p:nvPicPr>
          <p:cNvPr id="39943" name="slide_3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00800"/>
            <a:ext cx="304800" cy="3048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41" fill="hold"/>
                                        <p:tgtEl>
                                          <p:spTgt spid="39943"/>
                                        </p:tgtEl>
                                      </p:cBhvr>
                                    </p:cmd>
                                  </p:childTnLst>
                                </p:cTn>
                              </p:par>
                              <p:par>
                                <p:cTn id="7" presetID="2" presetClass="entr" presetSubtype="8" fill="hold" grpId="0" nodeType="withEffect">
                                  <p:stCondLst>
                                    <p:cond delay="9000"/>
                                  </p:stCondLst>
                                  <p:childTnLst>
                                    <p:set>
                                      <p:cBhvr>
                                        <p:cTn id="8" dur="1" fill="hold">
                                          <p:stCondLst>
                                            <p:cond delay="0"/>
                                          </p:stCondLst>
                                        </p:cTn>
                                        <p:tgtEl>
                                          <p:spTgt spid="39944"/>
                                        </p:tgtEl>
                                        <p:attrNameLst>
                                          <p:attrName>style.visibility</p:attrName>
                                        </p:attrNameLst>
                                      </p:cBhvr>
                                      <p:to>
                                        <p:strVal val="visible"/>
                                      </p:to>
                                    </p:set>
                                    <p:anim calcmode="lin" valueType="num">
                                      <p:cBhvr additive="base">
                                        <p:cTn id="9" dur="500" fill="hold"/>
                                        <p:tgtEl>
                                          <p:spTgt spid="39944"/>
                                        </p:tgtEl>
                                        <p:attrNameLst>
                                          <p:attrName>ppt_x</p:attrName>
                                        </p:attrNameLst>
                                      </p:cBhvr>
                                      <p:tavLst>
                                        <p:tav tm="0">
                                          <p:val>
                                            <p:strVal val="0-#ppt_w/2"/>
                                          </p:val>
                                        </p:tav>
                                        <p:tav tm="100000">
                                          <p:val>
                                            <p:strVal val="#ppt_x"/>
                                          </p:val>
                                        </p:tav>
                                      </p:tavLst>
                                    </p:anim>
                                    <p:anim calcmode="lin" valueType="num">
                                      <p:cBhvr additive="base">
                                        <p:cTn id="10" dur="500" fill="hold"/>
                                        <p:tgtEl>
                                          <p:spTgt spid="39944"/>
                                        </p:tgtEl>
                                        <p:attrNameLst>
                                          <p:attrName>ppt_y</p:attrName>
                                        </p:attrNameLst>
                                      </p:cBhvr>
                                      <p:tavLst>
                                        <p:tav tm="0">
                                          <p:val>
                                            <p:strVal val="#ppt_y"/>
                                          </p:val>
                                        </p:tav>
                                        <p:tav tm="100000">
                                          <p:val>
                                            <p:strVal val="#ppt_y"/>
                                          </p:val>
                                        </p:tav>
                                      </p:tavLst>
                                    </p:anim>
                                  </p:childTnLst>
                                </p:cTn>
                              </p:par>
                            </p:childTnLst>
                          </p:cTn>
                        </p:par>
                        <p:par>
                          <p:cTn id="11" fill="hold">
                            <p:stCondLst>
                              <p:cond delay="25641"/>
                            </p:stCondLst>
                            <p:childTnLst>
                              <p:par>
                                <p:cTn id="12" presetID="2" presetClass="entr" presetSubtype="8" fill="hold" grpId="0" nodeType="afterEffect">
                                  <p:stCondLst>
                                    <p:cond delay="13000"/>
                                  </p:stCondLst>
                                  <p:childTnLst>
                                    <p:set>
                                      <p:cBhvr>
                                        <p:cTn id="13" dur="1" fill="hold">
                                          <p:stCondLst>
                                            <p:cond delay="0"/>
                                          </p:stCondLst>
                                        </p:cTn>
                                        <p:tgtEl>
                                          <p:spTgt spid="39946"/>
                                        </p:tgtEl>
                                        <p:attrNameLst>
                                          <p:attrName>style.visibility</p:attrName>
                                        </p:attrNameLst>
                                      </p:cBhvr>
                                      <p:to>
                                        <p:strVal val="visible"/>
                                      </p:to>
                                    </p:set>
                                    <p:anim calcmode="lin" valueType="num">
                                      <p:cBhvr additive="base">
                                        <p:cTn id="14" dur="500" fill="hold"/>
                                        <p:tgtEl>
                                          <p:spTgt spid="39946"/>
                                        </p:tgtEl>
                                        <p:attrNameLst>
                                          <p:attrName>ppt_x</p:attrName>
                                        </p:attrNameLst>
                                      </p:cBhvr>
                                      <p:tavLst>
                                        <p:tav tm="0">
                                          <p:val>
                                            <p:strVal val="0-#ppt_w/2"/>
                                          </p:val>
                                        </p:tav>
                                        <p:tav tm="100000">
                                          <p:val>
                                            <p:strVal val="#ppt_x"/>
                                          </p:val>
                                        </p:tav>
                                      </p:tavLst>
                                    </p:anim>
                                    <p:anim calcmode="lin" valueType="num">
                                      <p:cBhvr additive="base">
                                        <p:cTn id="15" dur="500" fill="hold"/>
                                        <p:tgtEl>
                                          <p:spTgt spid="399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5610">
                <p:cTn id="16" fill="hold" display="0">
                  <p:stCondLst>
                    <p:cond delay="indefinite"/>
                  </p:stCondLst>
                  <p:endCondLst>
                    <p:cond evt="onPrev" delay="0">
                      <p:tgtEl>
                        <p:sldTgt/>
                      </p:tgtEl>
                    </p:cond>
                    <p:cond evt="onStopAudio" delay="0">
                      <p:tgtEl>
                        <p:sldTgt/>
                      </p:tgtEl>
                    </p:cond>
                  </p:endCondLst>
                </p:cTn>
                <p:tgtEl>
                  <p:spTgt spid="39943"/>
                </p:tgtEl>
              </p:cMediaNode>
            </p:audio>
          </p:childTnLst>
        </p:cTn>
      </p:par>
    </p:tnLst>
    <p:bldLst>
      <p:bldP spid="39944" grpId="0" autoUpdateAnimBg="0"/>
      <p:bldP spid="39946" grpId="0" autoUpdateAnimBg="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lasmids"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18467" name="Curves"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sp>
        <p:nvSpPr>
          <p:cNvPr id="857093" name="L pink arrow"/>
          <p:cNvSpPr>
            <a:spLocks noChangeShapeType="1"/>
          </p:cNvSpPr>
          <p:nvPr/>
        </p:nvSpPr>
        <p:spPr bwMode="auto">
          <a:xfrm flipH="1">
            <a:off x="990600" y="4114800"/>
            <a:ext cx="838200" cy="381000"/>
          </a:xfrm>
          <a:prstGeom prst="line">
            <a:avLst/>
          </a:prstGeom>
          <a:noFill/>
          <a:ln w="25400">
            <a:solidFill>
              <a:srgbClr val="FF00FF"/>
            </a:solidFill>
            <a:round/>
            <a:headEnd/>
            <a:tailEnd type="triangle" w="med" len="med"/>
          </a:ln>
        </p:spPr>
        <p:txBody>
          <a:bodyPr/>
          <a:lstStyle/>
          <a:p>
            <a:endParaRPr lang="en-US"/>
          </a:p>
        </p:txBody>
      </p:sp>
      <p:sp>
        <p:nvSpPr>
          <p:cNvPr id="857095" name="R pink arrow"/>
          <p:cNvSpPr>
            <a:spLocks noChangeShapeType="1"/>
          </p:cNvSpPr>
          <p:nvPr/>
        </p:nvSpPr>
        <p:spPr bwMode="auto">
          <a:xfrm flipH="1">
            <a:off x="1752600" y="4114800"/>
            <a:ext cx="152400" cy="609600"/>
          </a:xfrm>
          <a:prstGeom prst="line">
            <a:avLst/>
          </a:prstGeom>
          <a:noFill/>
          <a:ln w="25400">
            <a:solidFill>
              <a:srgbClr val="FF00FF"/>
            </a:solidFill>
            <a:round/>
            <a:headEnd/>
            <a:tailEnd type="triangle" w="med" len="med"/>
          </a:ln>
        </p:spPr>
        <p:txBody>
          <a:bodyPr/>
          <a:lstStyle/>
          <a:p>
            <a:endParaRPr lang="en-US"/>
          </a:p>
        </p:txBody>
      </p:sp>
      <p:pic>
        <p:nvPicPr>
          <p:cNvPr id="857097" name="slide_31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18471" name="Transit"/>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6" fill="hold"/>
                                        <p:tgtEl>
                                          <p:spTgt spid="857097"/>
                                        </p:tgtEl>
                                      </p:cBhvr>
                                    </p:cmd>
                                  </p:childTnLst>
                                </p:cTn>
                              </p:par>
                              <p:par>
                                <p:cTn id="7" presetID="2" presetClass="entr" presetSubtype="8" fill="hold" grpId="0" nodeType="withEffect">
                                  <p:stCondLst>
                                    <p:cond delay="16000"/>
                                  </p:stCondLst>
                                  <p:childTnLst>
                                    <p:set>
                                      <p:cBhvr>
                                        <p:cTn id="8" dur="1" fill="hold">
                                          <p:stCondLst>
                                            <p:cond delay="0"/>
                                          </p:stCondLst>
                                        </p:cTn>
                                        <p:tgtEl>
                                          <p:spTgt spid="857093"/>
                                        </p:tgtEl>
                                        <p:attrNameLst>
                                          <p:attrName>style.visibility</p:attrName>
                                        </p:attrNameLst>
                                      </p:cBhvr>
                                      <p:to>
                                        <p:strVal val="visible"/>
                                      </p:to>
                                    </p:set>
                                    <p:anim calcmode="lin" valueType="num">
                                      <p:cBhvr additive="base">
                                        <p:cTn id="9" dur="500" fill="hold"/>
                                        <p:tgtEl>
                                          <p:spTgt spid="857093"/>
                                        </p:tgtEl>
                                        <p:attrNameLst>
                                          <p:attrName>ppt_x</p:attrName>
                                        </p:attrNameLst>
                                      </p:cBhvr>
                                      <p:tavLst>
                                        <p:tav tm="0">
                                          <p:val>
                                            <p:strVal val="0-#ppt_w/2"/>
                                          </p:val>
                                        </p:tav>
                                        <p:tav tm="100000">
                                          <p:val>
                                            <p:strVal val="#ppt_x"/>
                                          </p:val>
                                        </p:tav>
                                      </p:tavLst>
                                    </p:anim>
                                    <p:anim calcmode="lin" valueType="num">
                                      <p:cBhvr additive="base">
                                        <p:cTn id="10" dur="500" fill="hold"/>
                                        <p:tgtEl>
                                          <p:spTgt spid="857093"/>
                                        </p:tgtEl>
                                        <p:attrNameLst>
                                          <p:attrName>ppt_y</p:attrName>
                                        </p:attrNameLst>
                                      </p:cBhvr>
                                      <p:tavLst>
                                        <p:tav tm="0">
                                          <p:val>
                                            <p:strVal val="#ppt_y"/>
                                          </p:val>
                                        </p:tav>
                                        <p:tav tm="100000">
                                          <p:val>
                                            <p:strVal val="#ppt_y"/>
                                          </p:val>
                                        </p:tav>
                                      </p:tavLst>
                                    </p:anim>
                                  </p:childTnLst>
                                </p:cTn>
                              </p:par>
                            </p:childTnLst>
                          </p:cTn>
                        </p:par>
                        <p:par>
                          <p:cTn id="11" fill="hold">
                            <p:stCondLst>
                              <p:cond delay="19356"/>
                            </p:stCondLst>
                            <p:childTnLst>
                              <p:par>
                                <p:cTn id="12" presetID="2" presetClass="entr" presetSubtype="8" fill="hold" grpId="0" nodeType="afterEffect">
                                  <p:stCondLst>
                                    <p:cond delay="0"/>
                                  </p:stCondLst>
                                  <p:childTnLst>
                                    <p:set>
                                      <p:cBhvr>
                                        <p:cTn id="13" dur="1" fill="hold">
                                          <p:stCondLst>
                                            <p:cond delay="0"/>
                                          </p:stCondLst>
                                        </p:cTn>
                                        <p:tgtEl>
                                          <p:spTgt spid="857095"/>
                                        </p:tgtEl>
                                        <p:attrNameLst>
                                          <p:attrName>style.visibility</p:attrName>
                                        </p:attrNameLst>
                                      </p:cBhvr>
                                      <p:to>
                                        <p:strVal val="visible"/>
                                      </p:to>
                                    </p:set>
                                    <p:anim calcmode="lin" valueType="num">
                                      <p:cBhvr additive="base">
                                        <p:cTn id="14" dur="500" fill="hold"/>
                                        <p:tgtEl>
                                          <p:spTgt spid="857095"/>
                                        </p:tgtEl>
                                        <p:attrNameLst>
                                          <p:attrName>ppt_x</p:attrName>
                                        </p:attrNameLst>
                                      </p:cBhvr>
                                      <p:tavLst>
                                        <p:tav tm="0">
                                          <p:val>
                                            <p:strVal val="0-#ppt_w/2"/>
                                          </p:val>
                                        </p:tav>
                                        <p:tav tm="100000">
                                          <p:val>
                                            <p:strVal val="#ppt_x"/>
                                          </p:val>
                                        </p:tav>
                                      </p:tavLst>
                                    </p:anim>
                                    <p:anim calcmode="lin" valueType="num">
                                      <p:cBhvr additive="base">
                                        <p:cTn id="15" dur="500" fill="hold"/>
                                        <p:tgtEl>
                                          <p:spTgt spid="8570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16" fill="hold" display="0">
                  <p:stCondLst>
                    <p:cond delay="indefinite"/>
                  </p:stCondLst>
                  <p:endCondLst>
                    <p:cond evt="onPrev" delay="0">
                      <p:tgtEl>
                        <p:sldTgt/>
                      </p:tgtEl>
                    </p:cond>
                    <p:cond evt="onStopAudio" delay="0">
                      <p:tgtEl>
                        <p:sldTgt/>
                      </p:tgtEl>
                    </p:cond>
                  </p:endCondLst>
                </p:cTn>
                <p:tgtEl>
                  <p:spTgt spid="857097"/>
                </p:tgtEl>
              </p:cMediaNode>
            </p:audio>
          </p:childTnLst>
        </p:cTn>
      </p:par>
    </p:tnLst>
    <p:bldLst>
      <p:bldP spid="857093" grpId="0" animBg="1"/>
      <p:bldP spid="857095" grpId="0" animBg="1"/>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90" name="Picture 1026"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19491" name="Picture 1027"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sp>
        <p:nvSpPr>
          <p:cNvPr id="319492" name="Line 1028"/>
          <p:cNvSpPr>
            <a:spLocks noChangeShapeType="1"/>
          </p:cNvSpPr>
          <p:nvPr/>
        </p:nvSpPr>
        <p:spPr bwMode="auto">
          <a:xfrm flipH="1">
            <a:off x="990600" y="4114800"/>
            <a:ext cx="838200" cy="381000"/>
          </a:xfrm>
          <a:prstGeom prst="line">
            <a:avLst/>
          </a:prstGeom>
          <a:noFill/>
          <a:ln w="25400">
            <a:solidFill>
              <a:srgbClr val="FF00FF"/>
            </a:solidFill>
            <a:round/>
            <a:headEnd/>
            <a:tailEnd type="triangle" w="med" len="med"/>
          </a:ln>
        </p:spPr>
        <p:txBody>
          <a:bodyPr/>
          <a:lstStyle/>
          <a:p>
            <a:endParaRPr lang="en-US"/>
          </a:p>
        </p:txBody>
      </p:sp>
      <p:sp>
        <p:nvSpPr>
          <p:cNvPr id="859141" name="Line 1029"/>
          <p:cNvSpPr>
            <a:spLocks noChangeShapeType="1"/>
          </p:cNvSpPr>
          <p:nvPr/>
        </p:nvSpPr>
        <p:spPr bwMode="auto">
          <a:xfrm>
            <a:off x="2057400" y="4114800"/>
            <a:ext cx="1295400" cy="304800"/>
          </a:xfrm>
          <a:prstGeom prst="line">
            <a:avLst/>
          </a:prstGeom>
          <a:noFill/>
          <a:ln w="25400">
            <a:solidFill>
              <a:srgbClr val="FF00FF"/>
            </a:solidFill>
            <a:round/>
            <a:headEnd/>
            <a:tailEnd type="triangle" w="med" len="med"/>
          </a:ln>
        </p:spPr>
        <p:txBody>
          <a:bodyPr/>
          <a:lstStyle/>
          <a:p>
            <a:endParaRPr lang="en-US"/>
          </a:p>
        </p:txBody>
      </p:sp>
      <p:sp>
        <p:nvSpPr>
          <p:cNvPr id="319494" name="Line 1030"/>
          <p:cNvSpPr>
            <a:spLocks noChangeShapeType="1"/>
          </p:cNvSpPr>
          <p:nvPr/>
        </p:nvSpPr>
        <p:spPr bwMode="auto">
          <a:xfrm flipH="1">
            <a:off x="1752600" y="4114800"/>
            <a:ext cx="152400" cy="609600"/>
          </a:xfrm>
          <a:prstGeom prst="line">
            <a:avLst/>
          </a:prstGeom>
          <a:noFill/>
          <a:ln w="25400">
            <a:solidFill>
              <a:srgbClr val="FF00FF"/>
            </a:solidFill>
            <a:round/>
            <a:headEnd/>
            <a:tailEnd type="triangle" w="med" len="med"/>
          </a:ln>
        </p:spPr>
        <p:txBody>
          <a:bodyPr/>
          <a:lstStyle/>
          <a:p>
            <a:endParaRPr lang="en-US"/>
          </a:p>
        </p:txBody>
      </p:sp>
      <p:sp>
        <p:nvSpPr>
          <p:cNvPr id="859143" name="Line 1031"/>
          <p:cNvSpPr>
            <a:spLocks noChangeShapeType="1"/>
          </p:cNvSpPr>
          <p:nvPr/>
        </p:nvSpPr>
        <p:spPr bwMode="auto">
          <a:xfrm>
            <a:off x="1981200" y="4191000"/>
            <a:ext cx="533400" cy="533400"/>
          </a:xfrm>
          <a:prstGeom prst="line">
            <a:avLst/>
          </a:prstGeom>
          <a:noFill/>
          <a:ln w="25400">
            <a:solidFill>
              <a:srgbClr val="FF00FF"/>
            </a:solidFill>
            <a:round/>
            <a:headEnd/>
            <a:tailEnd type="triangle" w="med" len="med"/>
          </a:ln>
        </p:spPr>
        <p:txBody>
          <a:bodyPr/>
          <a:lstStyle/>
          <a:p>
            <a:endParaRPr lang="en-US"/>
          </a:p>
        </p:txBody>
      </p:sp>
      <p:pic>
        <p:nvPicPr>
          <p:cNvPr id="859144" name="slide_31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19497" name="Text Box 1033"/>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3" fill="hold"/>
                                        <p:tgtEl>
                                          <p:spTgt spid="859144"/>
                                        </p:tgtEl>
                                      </p:cBhvr>
                                    </p:cmd>
                                  </p:childTnLst>
                                </p:cTn>
                              </p:par>
                              <p:par>
                                <p:cTn id="7" presetID="2" presetClass="entr" presetSubtype="8" fill="hold" grpId="0" nodeType="withEffect">
                                  <p:stCondLst>
                                    <p:cond delay="4000"/>
                                  </p:stCondLst>
                                  <p:childTnLst>
                                    <p:set>
                                      <p:cBhvr>
                                        <p:cTn id="8" dur="1" fill="hold">
                                          <p:stCondLst>
                                            <p:cond delay="0"/>
                                          </p:stCondLst>
                                        </p:cTn>
                                        <p:tgtEl>
                                          <p:spTgt spid="859143"/>
                                        </p:tgtEl>
                                        <p:attrNameLst>
                                          <p:attrName>style.visibility</p:attrName>
                                        </p:attrNameLst>
                                      </p:cBhvr>
                                      <p:to>
                                        <p:strVal val="visible"/>
                                      </p:to>
                                    </p:set>
                                    <p:anim calcmode="lin" valueType="num">
                                      <p:cBhvr additive="base">
                                        <p:cTn id="9" dur="500" fill="hold"/>
                                        <p:tgtEl>
                                          <p:spTgt spid="859143"/>
                                        </p:tgtEl>
                                        <p:attrNameLst>
                                          <p:attrName>ppt_x</p:attrName>
                                        </p:attrNameLst>
                                      </p:cBhvr>
                                      <p:tavLst>
                                        <p:tav tm="0">
                                          <p:val>
                                            <p:strVal val="0-#ppt_w/2"/>
                                          </p:val>
                                        </p:tav>
                                        <p:tav tm="100000">
                                          <p:val>
                                            <p:strVal val="#ppt_x"/>
                                          </p:val>
                                        </p:tav>
                                      </p:tavLst>
                                    </p:anim>
                                    <p:anim calcmode="lin" valueType="num">
                                      <p:cBhvr additive="base">
                                        <p:cTn id="10" dur="500" fill="hold"/>
                                        <p:tgtEl>
                                          <p:spTgt spid="85914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6000"/>
                                  </p:stCondLst>
                                  <p:childTnLst>
                                    <p:set>
                                      <p:cBhvr>
                                        <p:cTn id="12" dur="1" fill="hold">
                                          <p:stCondLst>
                                            <p:cond delay="0"/>
                                          </p:stCondLst>
                                        </p:cTn>
                                        <p:tgtEl>
                                          <p:spTgt spid="859141"/>
                                        </p:tgtEl>
                                        <p:attrNameLst>
                                          <p:attrName>style.visibility</p:attrName>
                                        </p:attrNameLst>
                                      </p:cBhvr>
                                      <p:to>
                                        <p:strVal val="visible"/>
                                      </p:to>
                                    </p:set>
                                    <p:anim calcmode="lin" valueType="num">
                                      <p:cBhvr additive="base">
                                        <p:cTn id="13" dur="500" fill="hold"/>
                                        <p:tgtEl>
                                          <p:spTgt spid="859141"/>
                                        </p:tgtEl>
                                        <p:attrNameLst>
                                          <p:attrName>ppt_x</p:attrName>
                                        </p:attrNameLst>
                                      </p:cBhvr>
                                      <p:tavLst>
                                        <p:tav tm="0">
                                          <p:val>
                                            <p:strVal val="0-#ppt_w/2"/>
                                          </p:val>
                                        </p:tav>
                                        <p:tav tm="100000">
                                          <p:val>
                                            <p:strVal val="#ppt_x"/>
                                          </p:val>
                                        </p:tav>
                                      </p:tavLst>
                                    </p:anim>
                                    <p:anim calcmode="lin" valueType="num">
                                      <p:cBhvr additive="base">
                                        <p:cTn id="14" dur="500" fill="hold"/>
                                        <p:tgtEl>
                                          <p:spTgt spid="8591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Prev" delay="0">
                      <p:tgtEl>
                        <p:sldTgt/>
                      </p:tgtEl>
                    </p:cond>
                    <p:cond evt="onStopAudio" delay="0">
                      <p:tgtEl>
                        <p:sldTgt/>
                      </p:tgtEl>
                    </p:cond>
                  </p:endCondLst>
                </p:cTn>
                <p:tgtEl>
                  <p:spTgt spid="859144"/>
                </p:tgtEl>
              </p:cMediaNode>
            </p:audio>
          </p:childTnLst>
        </p:cTn>
      </p:par>
    </p:tnLst>
    <p:bldLst>
      <p:bldP spid="859141" grpId="0" animBg="1"/>
      <p:bldP spid="859143" grpId="0" animBg="1"/>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4" name="Picture 2"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20515" name="Picture 3"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sp>
        <p:nvSpPr>
          <p:cNvPr id="858116" name="Line 4"/>
          <p:cNvSpPr>
            <a:spLocks noChangeShapeType="1"/>
          </p:cNvSpPr>
          <p:nvPr/>
        </p:nvSpPr>
        <p:spPr bwMode="auto">
          <a:xfrm>
            <a:off x="6477000" y="1981200"/>
            <a:ext cx="685800" cy="457200"/>
          </a:xfrm>
          <a:prstGeom prst="line">
            <a:avLst/>
          </a:prstGeom>
          <a:noFill/>
          <a:ln w="50800">
            <a:solidFill>
              <a:srgbClr val="FF00FF"/>
            </a:solidFill>
            <a:round/>
            <a:headEnd/>
            <a:tailEnd type="triangle" w="med" len="med"/>
          </a:ln>
        </p:spPr>
        <p:txBody>
          <a:bodyPr/>
          <a:lstStyle/>
          <a:p>
            <a:endParaRPr lang="en-US"/>
          </a:p>
        </p:txBody>
      </p:sp>
      <p:pic>
        <p:nvPicPr>
          <p:cNvPr id="858117" name="slide_31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20518" name="Text Box 6"/>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58117"/>
                                        </p:tgtEl>
                                      </p:cBhvr>
                                    </p:cmd>
                                  </p:childTnLst>
                                </p:cTn>
                              </p:par>
                              <p:par>
                                <p:cTn id="7" presetID="2" presetClass="entr" presetSubtype="8" fill="hold" grpId="0" nodeType="withEffect">
                                  <p:stCondLst>
                                    <p:cond delay="16000"/>
                                  </p:stCondLst>
                                  <p:childTnLst>
                                    <p:set>
                                      <p:cBhvr>
                                        <p:cTn id="8" dur="1" fill="hold">
                                          <p:stCondLst>
                                            <p:cond delay="0"/>
                                          </p:stCondLst>
                                        </p:cTn>
                                        <p:tgtEl>
                                          <p:spTgt spid="858116"/>
                                        </p:tgtEl>
                                        <p:attrNameLst>
                                          <p:attrName>style.visibility</p:attrName>
                                        </p:attrNameLst>
                                      </p:cBhvr>
                                      <p:to>
                                        <p:strVal val="visible"/>
                                      </p:to>
                                    </p:set>
                                    <p:anim calcmode="lin" valueType="num">
                                      <p:cBhvr additive="base">
                                        <p:cTn id="9" dur="500" fill="hold"/>
                                        <p:tgtEl>
                                          <p:spTgt spid="858116"/>
                                        </p:tgtEl>
                                        <p:attrNameLst>
                                          <p:attrName>ppt_x</p:attrName>
                                        </p:attrNameLst>
                                      </p:cBhvr>
                                      <p:tavLst>
                                        <p:tav tm="0">
                                          <p:val>
                                            <p:strVal val="0-#ppt_w/2"/>
                                          </p:val>
                                        </p:tav>
                                        <p:tav tm="100000">
                                          <p:val>
                                            <p:strVal val="#ppt_x"/>
                                          </p:val>
                                        </p:tav>
                                      </p:tavLst>
                                    </p:anim>
                                    <p:anim calcmode="lin" valueType="num">
                                      <p:cBhvr additive="base">
                                        <p:cTn id="10" dur="500" fill="hold"/>
                                        <p:tgtEl>
                                          <p:spTgt spid="858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512">
                <p:cTn id="11" fill="hold" display="0">
                  <p:stCondLst>
                    <p:cond delay="indefinite"/>
                  </p:stCondLst>
                  <p:endCondLst>
                    <p:cond evt="onPrev" delay="0">
                      <p:tgtEl>
                        <p:sldTgt/>
                      </p:tgtEl>
                    </p:cond>
                    <p:cond evt="onStopAudio" delay="0">
                      <p:tgtEl>
                        <p:sldTgt/>
                      </p:tgtEl>
                    </p:cond>
                  </p:endCondLst>
                </p:cTn>
                <p:tgtEl>
                  <p:spTgt spid="858117"/>
                </p:tgtEl>
              </p:cMediaNode>
            </p:audio>
          </p:childTnLst>
        </p:cTn>
      </p:par>
    </p:tnLst>
    <p:bldLst>
      <p:bldP spid="858116" grpId="0" animBg="1"/>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538" name="Picture 2" descr="C:\Program Files\Amira-3.1.1\data\nucleosome files\AAA FINAL STRUCTURE\Animations_notahelix\Picture Files\weissmann-protocol1.jpg"/>
          <p:cNvPicPr>
            <a:picLocks noChangeAspect="1" noChangeArrowheads="1"/>
          </p:cNvPicPr>
          <p:nvPr/>
        </p:nvPicPr>
        <p:blipFill>
          <a:blip r:embed="rId5" cstate="print"/>
          <a:srcRect/>
          <a:stretch>
            <a:fillRect/>
          </a:stretch>
        </p:blipFill>
        <p:spPr bwMode="auto">
          <a:xfrm>
            <a:off x="417513" y="533400"/>
            <a:ext cx="3621087" cy="6019800"/>
          </a:xfrm>
          <a:prstGeom prst="rect">
            <a:avLst/>
          </a:prstGeom>
          <a:noFill/>
          <a:ln w="9525">
            <a:solidFill>
              <a:schemeClr val="tx1"/>
            </a:solidFill>
            <a:miter lim="800000"/>
            <a:headEnd/>
            <a:tailEnd/>
          </a:ln>
        </p:spPr>
      </p:pic>
      <p:pic>
        <p:nvPicPr>
          <p:cNvPr id="321539" name="Picture 3" descr="C:\Program Files\Amira-3.1.1\data\nucleosome files\AAA FINAL STRUCTURE\Animations_notahelix\Picture Files\weissmann-protocol2.jpg"/>
          <p:cNvPicPr>
            <a:picLocks noChangeAspect="1" noChangeArrowheads="1"/>
          </p:cNvPicPr>
          <p:nvPr/>
        </p:nvPicPr>
        <p:blipFill>
          <a:blip r:embed="rId6" cstate="print"/>
          <a:srcRect/>
          <a:stretch>
            <a:fillRect/>
          </a:stretch>
        </p:blipFill>
        <p:spPr bwMode="auto">
          <a:xfrm>
            <a:off x="4114800" y="1743075"/>
            <a:ext cx="4876800" cy="3514725"/>
          </a:xfrm>
          <a:prstGeom prst="rect">
            <a:avLst/>
          </a:prstGeom>
          <a:noFill/>
          <a:ln w="9525">
            <a:noFill/>
            <a:miter lim="800000"/>
            <a:headEnd/>
            <a:tailEnd/>
          </a:ln>
        </p:spPr>
      </p:pic>
      <p:sp>
        <p:nvSpPr>
          <p:cNvPr id="860164" name="Line 4"/>
          <p:cNvSpPr>
            <a:spLocks noChangeShapeType="1"/>
          </p:cNvSpPr>
          <p:nvPr/>
        </p:nvSpPr>
        <p:spPr bwMode="auto">
          <a:xfrm>
            <a:off x="6858000" y="2209800"/>
            <a:ext cx="685800" cy="457200"/>
          </a:xfrm>
          <a:prstGeom prst="line">
            <a:avLst/>
          </a:prstGeom>
          <a:noFill/>
          <a:ln w="50800">
            <a:solidFill>
              <a:srgbClr val="FF00FF"/>
            </a:solidFill>
            <a:round/>
            <a:headEnd/>
            <a:tailEnd type="triangle" w="med" len="med"/>
          </a:ln>
        </p:spPr>
        <p:txBody>
          <a:bodyPr/>
          <a:lstStyle/>
          <a:p>
            <a:endParaRPr lang="en-US"/>
          </a:p>
        </p:txBody>
      </p:sp>
      <p:pic>
        <p:nvPicPr>
          <p:cNvPr id="860165" name="slide_31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21542" name="Text Box 6"/>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60165"/>
                                        </p:tgtEl>
                                      </p:cBhvr>
                                    </p:cmd>
                                  </p:childTnLst>
                                </p:cTn>
                              </p:par>
                              <p:par>
                                <p:cTn id="7" presetID="2" presetClass="entr" presetSubtype="8" fill="hold" grpId="0" nodeType="withEffect">
                                  <p:stCondLst>
                                    <p:cond delay="0"/>
                                  </p:stCondLst>
                                  <p:childTnLst>
                                    <p:set>
                                      <p:cBhvr>
                                        <p:cTn id="8" dur="1" fill="hold">
                                          <p:stCondLst>
                                            <p:cond delay="0"/>
                                          </p:stCondLst>
                                        </p:cTn>
                                        <p:tgtEl>
                                          <p:spTgt spid="860164"/>
                                        </p:tgtEl>
                                        <p:attrNameLst>
                                          <p:attrName>style.visibility</p:attrName>
                                        </p:attrNameLst>
                                      </p:cBhvr>
                                      <p:to>
                                        <p:strVal val="visible"/>
                                      </p:to>
                                    </p:set>
                                    <p:anim calcmode="lin" valueType="num">
                                      <p:cBhvr additive="base">
                                        <p:cTn id="9" dur="500" fill="hold"/>
                                        <p:tgtEl>
                                          <p:spTgt spid="860164"/>
                                        </p:tgtEl>
                                        <p:attrNameLst>
                                          <p:attrName>ppt_x</p:attrName>
                                        </p:attrNameLst>
                                      </p:cBhvr>
                                      <p:tavLst>
                                        <p:tav tm="0">
                                          <p:val>
                                            <p:strVal val="0-#ppt_w/2"/>
                                          </p:val>
                                        </p:tav>
                                        <p:tav tm="100000">
                                          <p:val>
                                            <p:strVal val="#ppt_x"/>
                                          </p:val>
                                        </p:tav>
                                      </p:tavLst>
                                    </p:anim>
                                    <p:anim calcmode="lin" valueType="num">
                                      <p:cBhvr additive="base">
                                        <p:cTn id="10" dur="500" fill="hold"/>
                                        <p:tgtEl>
                                          <p:spTgt spid="860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3415">
                <p:cTn id="11" fill="hold" display="0">
                  <p:stCondLst>
                    <p:cond delay="indefinite"/>
                  </p:stCondLst>
                  <p:endCondLst>
                    <p:cond evt="onPrev" delay="0">
                      <p:tgtEl>
                        <p:sldTgt/>
                      </p:tgtEl>
                    </p:cond>
                    <p:cond evt="onStopAudio" delay="0">
                      <p:tgtEl>
                        <p:sldTgt/>
                      </p:tgtEl>
                    </p:cond>
                  </p:endCondLst>
                </p:cTn>
                <p:tgtEl>
                  <p:spTgt spid="860165"/>
                </p:tgtEl>
              </p:cMediaNode>
            </p:audio>
          </p:childTnLst>
        </p:cTn>
      </p:par>
    </p:tnLst>
    <p:bldLst>
      <p:bldP spid="860164" grpId="0" animBg="1"/>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idx="4294967295"/>
          </p:nvPr>
        </p:nvSpPr>
        <p:spPr>
          <a:xfrm>
            <a:off x="685800" y="685800"/>
            <a:ext cx="7772400" cy="1143000"/>
          </a:xfrm>
        </p:spPr>
        <p:txBody>
          <a:bodyPr/>
          <a:lstStyle/>
          <a:p>
            <a:pPr algn="l" eaLnBrk="1" hangingPunct="1"/>
            <a:r>
              <a:rPr lang="en-US" sz="2800"/>
              <a:t>The fractions containing the mixture of “+” and “–” circular strands were pooled immediately, and re-annealed under the following conditions:</a:t>
            </a:r>
          </a:p>
        </p:txBody>
      </p:sp>
      <p:sp>
        <p:nvSpPr>
          <p:cNvPr id="322563" name="Text Box 3"/>
          <p:cNvSpPr txBox="1">
            <a:spLocks noChangeArrowheads="1"/>
          </p:cNvSpPr>
          <p:nvPr/>
        </p:nvSpPr>
        <p:spPr bwMode="auto">
          <a:xfrm>
            <a:off x="304800" y="2590800"/>
            <a:ext cx="8534400" cy="1809750"/>
          </a:xfrm>
          <a:prstGeom prst="rect">
            <a:avLst/>
          </a:prstGeom>
          <a:noFill/>
          <a:ln w="9525">
            <a:solidFill>
              <a:schemeClr val="tx1"/>
            </a:solidFill>
            <a:miter lim="800000"/>
            <a:headEnd/>
            <a:tailEnd/>
          </a:ln>
        </p:spPr>
        <p:txBody>
          <a:bodyPr>
            <a:spAutoFit/>
          </a:bodyPr>
          <a:lstStyle/>
          <a:p>
            <a:pPr algn="ctr">
              <a:spcBef>
                <a:spcPct val="50000"/>
              </a:spcBef>
            </a:pPr>
            <a:endParaRPr lang="en-US" sz="1000">
              <a:solidFill>
                <a:schemeClr val="tx2"/>
              </a:solidFill>
            </a:endParaRPr>
          </a:p>
          <a:p>
            <a:pPr algn="ctr">
              <a:spcBef>
                <a:spcPct val="50000"/>
              </a:spcBef>
            </a:pPr>
            <a:r>
              <a:rPr lang="en-US" sz="4800">
                <a:solidFill>
                  <a:schemeClr val="tx2"/>
                </a:solidFill>
              </a:rPr>
              <a:t>pH 8.5, 60</a:t>
            </a:r>
            <a:r>
              <a:rPr lang="en-US" sz="4800">
                <a:solidFill>
                  <a:schemeClr val="tx2"/>
                </a:solidFill>
                <a:sym typeface="Symbol" pitchFamily="18" charset="2"/>
              </a:rPr>
              <a:t></a:t>
            </a:r>
            <a:r>
              <a:rPr lang="en-US" sz="4800">
                <a:solidFill>
                  <a:schemeClr val="tx2"/>
                </a:solidFill>
              </a:rPr>
              <a:t>, 20 minutes.</a:t>
            </a:r>
          </a:p>
          <a:p>
            <a:pPr algn="ctr">
              <a:spcBef>
                <a:spcPct val="50000"/>
              </a:spcBef>
            </a:pPr>
            <a:endParaRPr lang="en-US" sz="2000">
              <a:solidFill>
                <a:schemeClr val="tx2"/>
              </a:solidFill>
            </a:endParaRPr>
          </a:p>
        </p:txBody>
      </p:sp>
      <p:sp>
        <p:nvSpPr>
          <p:cNvPr id="322564" name="Text Box 4"/>
          <p:cNvSpPr txBox="1">
            <a:spLocks noChangeArrowheads="1"/>
          </p:cNvSpPr>
          <p:nvPr/>
        </p:nvSpPr>
        <p:spPr bwMode="auto">
          <a:xfrm>
            <a:off x="304800" y="5334000"/>
            <a:ext cx="8534400" cy="457200"/>
          </a:xfrm>
          <a:prstGeom prst="rect">
            <a:avLst/>
          </a:prstGeom>
          <a:noFill/>
          <a:ln w="9525">
            <a:noFill/>
            <a:miter lim="800000"/>
            <a:headEnd/>
            <a:tailEnd/>
          </a:ln>
        </p:spPr>
        <p:txBody>
          <a:bodyPr>
            <a:spAutoFit/>
          </a:bodyPr>
          <a:lstStyle/>
          <a:p>
            <a:pPr>
              <a:spcBef>
                <a:spcPct val="50000"/>
              </a:spcBef>
            </a:pPr>
            <a:endParaRPr lang="en-US"/>
          </a:p>
        </p:txBody>
      </p:sp>
      <p:sp>
        <p:nvSpPr>
          <p:cNvPr id="322565" name="Text Box 5"/>
          <p:cNvSpPr txBox="1">
            <a:spLocks noChangeArrowheads="1"/>
          </p:cNvSpPr>
          <p:nvPr/>
        </p:nvSpPr>
        <p:spPr bwMode="auto">
          <a:xfrm>
            <a:off x="304800" y="5181600"/>
            <a:ext cx="8610600" cy="946150"/>
          </a:xfrm>
          <a:prstGeom prst="rect">
            <a:avLst/>
          </a:prstGeom>
          <a:noFill/>
          <a:ln w="9525">
            <a:noFill/>
            <a:miter lim="800000"/>
            <a:headEnd/>
            <a:tailEnd/>
          </a:ln>
        </p:spPr>
        <p:txBody>
          <a:bodyPr>
            <a:spAutoFit/>
          </a:bodyPr>
          <a:lstStyle/>
          <a:p>
            <a:pPr>
              <a:spcBef>
                <a:spcPct val="50000"/>
              </a:spcBef>
            </a:pPr>
            <a:r>
              <a:rPr lang="en-US" sz="2800">
                <a:solidFill>
                  <a:schemeClr val="tx2"/>
                </a:solidFill>
              </a:rPr>
              <a:t>The product was purified and analyzed by gel electrophoresis.</a:t>
            </a:r>
          </a:p>
        </p:txBody>
      </p:sp>
      <p:pic>
        <p:nvPicPr>
          <p:cNvPr id="861190" name="slide_31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77288" y="6491288"/>
            <a:ext cx="304800" cy="304800"/>
          </a:xfrm>
          <a:prstGeom prst="rect">
            <a:avLst/>
          </a:prstGeom>
          <a:noFill/>
          <a:ln w="9525">
            <a:noFill/>
            <a:miter lim="800000"/>
            <a:headEnd/>
            <a:tailEnd/>
          </a:ln>
        </p:spPr>
      </p:pic>
      <p:sp>
        <p:nvSpPr>
          <p:cNvPr id="322567" name="Text Box 7"/>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844" fill="hold"/>
                                        <p:tgtEl>
                                          <p:spTgt spid="86119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7317">
                <p:cTn id="7" fill="hold" display="0">
                  <p:stCondLst>
                    <p:cond delay="indefinite"/>
                  </p:stCondLst>
                  <p:endCondLst>
                    <p:cond evt="onNext" delay="0">
                      <p:tgtEl>
                        <p:sldTgt/>
                      </p:tgtEl>
                    </p:cond>
                    <p:cond evt="onPrev" delay="0">
                      <p:tgtEl>
                        <p:sldTgt/>
                      </p:tgtEl>
                    </p:cond>
                    <p:cond evt="onStopAudio" delay="0">
                      <p:tgtEl>
                        <p:sldTgt/>
                      </p:tgtEl>
                    </p:cond>
                  </p:endCondLst>
                </p:cTn>
                <p:tgtEl>
                  <p:spTgt spid="861190"/>
                </p:tgtEl>
              </p:cMediaNode>
            </p:audio>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3" descr="C:\Program Files\Amira-3.1.1\data\nucleosome files\AAA FINAL STRUCTURE\Animations_notahelix\Picture Files\weissmann-protocol3.jpg"/>
          <p:cNvPicPr>
            <a:picLocks noChangeAspect="1" noChangeArrowheads="1"/>
          </p:cNvPicPr>
          <p:nvPr/>
        </p:nvPicPr>
        <p:blipFill>
          <a:blip r:embed="rId5" cstate="print"/>
          <a:srcRect/>
          <a:stretch>
            <a:fillRect/>
          </a:stretch>
        </p:blipFill>
        <p:spPr bwMode="auto">
          <a:xfrm>
            <a:off x="2387600" y="228600"/>
            <a:ext cx="4318000" cy="6477000"/>
          </a:xfrm>
          <a:prstGeom prst="rect">
            <a:avLst/>
          </a:prstGeom>
          <a:noFill/>
          <a:ln w="9525">
            <a:noFill/>
            <a:miter lim="800000"/>
            <a:headEnd/>
            <a:tailEnd/>
          </a:ln>
        </p:spPr>
      </p:pic>
      <p:sp>
        <p:nvSpPr>
          <p:cNvPr id="862212" name="Line 4"/>
          <p:cNvSpPr>
            <a:spLocks noChangeShapeType="1"/>
          </p:cNvSpPr>
          <p:nvPr/>
        </p:nvSpPr>
        <p:spPr bwMode="auto">
          <a:xfrm flipH="1">
            <a:off x="4876800" y="3733800"/>
            <a:ext cx="304800" cy="304800"/>
          </a:xfrm>
          <a:prstGeom prst="line">
            <a:avLst/>
          </a:prstGeom>
          <a:noFill/>
          <a:ln w="38100">
            <a:solidFill>
              <a:srgbClr val="FFFF00"/>
            </a:solidFill>
            <a:round/>
            <a:headEnd/>
            <a:tailEnd type="triangle" w="med" len="med"/>
          </a:ln>
        </p:spPr>
        <p:txBody>
          <a:bodyPr/>
          <a:lstStyle/>
          <a:p>
            <a:endParaRPr lang="en-US"/>
          </a:p>
        </p:txBody>
      </p:sp>
      <p:sp>
        <p:nvSpPr>
          <p:cNvPr id="862213" name="Line 5"/>
          <p:cNvSpPr>
            <a:spLocks noChangeShapeType="1"/>
          </p:cNvSpPr>
          <p:nvPr/>
        </p:nvSpPr>
        <p:spPr bwMode="auto">
          <a:xfrm flipH="1">
            <a:off x="3857625" y="3457575"/>
            <a:ext cx="304800" cy="304800"/>
          </a:xfrm>
          <a:prstGeom prst="line">
            <a:avLst/>
          </a:prstGeom>
          <a:noFill/>
          <a:ln w="38100">
            <a:solidFill>
              <a:srgbClr val="FFFF00"/>
            </a:solidFill>
            <a:round/>
            <a:headEnd/>
            <a:tailEnd type="triangle" w="med" len="med"/>
          </a:ln>
        </p:spPr>
        <p:txBody>
          <a:bodyPr/>
          <a:lstStyle/>
          <a:p>
            <a:endParaRPr lang="en-US"/>
          </a:p>
        </p:txBody>
      </p:sp>
      <p:pic>
        <p:nvPicPr>
          <p:cNvPr id="862214" name="slide_31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23590"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23591" name="Text Box 8"/>
          <p:cNvSpPr txBox="1">
            <a:spLocks noChangeArrowheads="1"/>
          </p:cNvSpPr>
          <p:nvPr/>
        </p:nvSpPr>
        <p:spPr bwMode="auto">
          <a:xfrm>
            <a:off x="609600" y="3159125"/>
            <a:ext cx="1676400" cy="650875"/>
          </a:xfrm>
          <a:prstGeom prst="rect">
            <a:avLst/>
          </a:prstGeom>
          <a:noFill/>
          <a:ln w="9525">
            <a:solidFill>
              <a:schemeClr val="tx1"/>
            </a:solidFill>
            <a:miter lim="800000"/>
            <a:headEnd/>
            <a:tailEnd/>
          </a:ln>
        </p:spPr>
        <p:txBody>
          <a:bodyPr>
            <a:spAutoFit/>
          </a:bodyPr>
          <a:lstStyle/>
          <a:p>
            <a:pPr algn="ctr">
              <a:spcBef>
                <a:spcPct val="50000"/>
              </a:spcBef>
            </a:pPr>
            <a:r>
              <a:rPr lang="en-US" sz="1800"/>
              <a:t>Direction of electrophoresis</a:t>
            </a:r>
          </a:p>
        </p:txBody>
      </p:sp>
      <p:sp>
        <p:nvSpPr>
          <p:cNvPr id="323592" name="Line 9"/>
          <p:cNvSpPr>
            <a:spLocks noChangeShapeType="1"/>
          </p:cNvSpPr>
          <p:nvPr/>
        </p:nvSpPr>
        <p:spPr bwMode="auto">
          <a:xfrm>
            <a:off x="1447800" y="3810000"/>
            <a:ext cx="0" cy="1600200"/>
          </a:xfrm>
          <a:prstGeom prst="line">
            <a:avLst/>
          </a:prstGeom>
          <a:noFill/>
          <a:ln w="9525">
            <a:solidFill>
              <a:schemeClr val="tx1"/>
            </a:solidFill>
            <a:round/>
            <a:headEnd/>
            <a:tailEnd type="triangle" w="med" len="med"/>
          </a:ln>
        </p:spPr>
        <p:txBody>
          <a:bodyPr/>
          <a:lstStyle/>
          <a:p>
            <a:endParaRPr lang="en-US"/>
          </a:p>
        </p:txBody>
      </p:sp>
      <p:sp>
        <p:nvSpPr>
          <p:cNvPr id="862218" name="Text Box 10"/>
          <p:cNvSpPr txBox="1">
            <a:spLocks noChangeArrowheads="1"/>
          </p:cNvSpPr>
          <p:nvPr/>
        </p:nvSpPr>
        <p:spPr bwMode="auto">
          <a:xfrm>
            <a:off x="4143375" y="3128963"/>
            <a:ext cx="1219200" cy="314325"/>
          </a:xfrm>
          <a:prstGeom prst="rect">
            <a:avLst/>
          </a:prstGeom>
          <a:noFill/>
          <a:ln w="9525">
            <a:solidFill>
              <a:srgbClr val="FFFF00"/>
            </a:solidFill>
            <a:miter lim="800000"/>
            <a:headEnd/>
            <a:tailEnd/>
          </a:ln>
        </p:spPr>
        <p:txBody>
          <a:bodyPr>
            <a:spAutoFit/>
          </a:bodyPr>
          <a:lstStyle/>
          <a:p>
            <a:pPr algn="ctr">
              <a:spcBef>
                <a:spcPct val="50000"/>
              </a:spcBef>
            </a:pPr>
            <a:r>
              <a:rPr lang="en-US" sz="1400">
                <a:solidFill>
                  <a:srgbClr val="FFFF00"/>
                </a:solidFill>
              </a:rPr>
              <a:t>Normal DNA</a:t>
            </a:r>
          </a:p>
        </p:txBody>
      </p:sp>
      <p:sp>
        <p:nvSpPr>
          <p:cNvPr id="862219" name="Text Box 11"/>
          <p:cNvSpPr txBox="1">
            <a:spLocks noChangeArrowheads="1"/>
          </p:cNvSpPr>
          <p:nvPr/>
        </p:nvSpPr>
        <p:spPr bwMode="auto">
          <a:xfrm>
            <a:off x="5167313" y="3443288"/>
            <a:ext cx="609600" cy="314325"/>
          </a:xfrm>
          <a:prstGeom prst="rect">
            <a:avLst/>
          </a:prstGeom>
          <a:noFill/>
          <a:ln w="9525">
            <a:solidFill>
              <a:srgbClr val="FFFF00"/>
            </a:solidFill>
            <a:miter lim="800000"/>
            <a:headEnd/>
            <a:tailEnd/>
          </a:ln>
        </p:spPr>
        <p:txBody>
          <a:bodyPr>
            <a:spAutoFit/>
          </a:bodyPr>
          <a:lstStyle/>
          <a:p>
            <a:pPr algn="ctr">
              <a:spcBef>
                <a:spcPct val="50000"/>
              </a:spcBef>
            </a:pPr>
            <a:r>
              <a:rPr lang="en-US" sz="1400">
                <a:solidFill>
                  <a:srgbClr val="FFFF00"/>
                </a:solidFill>
              </a:rPr>
              <a:t>???</a:t>
            </a:r>
          </a:p>
        </p:txBody>
      </p:sp>
    </p:spTree>
  </p:cSld>
  <p:clrMapOvr>
    <a:masterClrMapping/>
  </p:clrMapOvr>
  <p:transition advClick="0" advTm="6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62214"/>
                                        </p:tgtEl>
                                      </p:cBhvr>
                                    </p:cmd>
                                  </p:childTnLst>
                                </p:cTn>
                              </p:par>
                              <p:par>
                                <p:cTn id="7" presetID="2" presetClass="entr" presetSubtype="2" fill="hold" grpId="0" nodeType="withEffect">
                                  <p:stCondLst>
                                    <p:cond delay="9000"/>
                                  </p:stCondLst>
                                  <p:childTnLst>
                                    <p:set>
                                      <p:cBhvr>
                                        <p:cTn id="8" dur="1" fill="hold">
                                          <p:stCondLst>
                                            <p:cond delay="0"/>
                                          </p:stCondLst>
                                        </p:cTn>
                                        <p:tgtEl>
                                          <p:spTgt spid="862212"/>
                                        </p:tgtEl>
                                        <p:attrNameLst>
                                          <p:attrName>style.visibility</p:attrName>
                                        </p:attrNameLst>
                                      </p:cBhvr>
                                      <p:to>
                                        <p:strVal val="visible"/>
                                      </p:to>
                                    </p:set>
                                    <p:anim calcmode="lin" valueType="num">
                                      <p:cBhvr additive="base">
                                        <p:cTn id="9" dur="500" fill="hold"/>
                                        <p:tgtEl>
                                          <p:spTgt spid="862212"/>
                                        </p:tgtEl>
                                        <p:attrNameLst>
                                          <p:attrName>ppt_x</p:attrName>
                                        </p:attrNameLst>
                                      </p:cBhvr>
                                      <p:tavLst>
                                        <p:tav tm="0">
                                          <p:val>
                                            <p:strVal val="1+#ppt_w/2"/>
                                          </p:val>
                                        </p:tav>
                                        <p:tav tm="100000">
                                          <p:val>
                                            <p:strVal val="#ppt_x"/>
                                          </p:val>
                                        </p:tav>
                                      </p:tavLst>
                                    </p:anim>
                                    <p:anim calcmode="lin" valueType="num">
                                      <p:cBhvr additive="base">
                                        <p:cTn id="10" dur="500" fill="hold"/>
                                        <p:tgtEl>
                                          <p:spTgt spid="862212"/>
                                        </p:tgtEl>
                                        <p:attrNameLst>
                                          <p:attrName>ppt_y</p:attrName>
                                        </p:attrNameLst>
                                      </p:cBhvr>
                                      <p:tavLst>
                                        <p:tav tm="0">
                                          <p:val>
                                            <p:strVal val="#ppt_y"/>
                                          </p:val>
                                        </p:tav>
                                        <p:tav tm="100000">
                                          <p:val>
                                            <p:strVal val="#ppt_y"/>
                                          </p:val>
                                        </p:tav>
                                      </p:tavLst>
                                    </p:anim>
                                  </p:childTnLst>
                                </p:cTn>
                              </p:par>
                            </p:childTnLst>
                          </p:cTn>
                        </p:par>
                        <p:par>
                          <p:cTn id="11" fill="hold">
                            <p:stCondLst>
                              <p:cond delay="9500"/>
                            </p:stCondLst>
                            <p:childTnLst>
                              <p:par>
                                <p:cTn id="12" presetID="2" presetClass="entr" presetSubtype="2" fill="hold" grpId="0" nodeType="afterEffect">
                                  <p:stCondLst>
                                    <p:cond delay="36000"/>
                                  </p:stCondLst>
                                  <p:childTnLst>
                                    <p:set>
                                      <p:cBhvr>
                                        <p:cTn id="13" dur="1" fill="hold">
                                          <p:stCondLst>
                                            <p:cond delay="0"/>
                                          </p:stCondLst>
                                        </p:cTn>
                                        <p:tgtEl>
                                          <p:spTgt spid="862213"/>
                                        </p:tgtEl>
                                        <p:attrNameLst>
                                          <p:attrName>style.visibility</p:attrName>
                                        </p:attrNameLst>
                                      </p:cBhvr>
                                      <p:to>
                                        <p:strVal val="visible"/>
                                      </p:to>
                                    </p:set>
                                    <p:anim calcmode="lin" valueType="num">
                                      <p:cBhvr additive="base">
                                        <p:cTn id="14" dur="500" fill="hold"/>
                                        <p:tgtEl>
                                          <p:spTgt spid="862213"/>
                                        </p:tgtEl>
                                        <p:attrNameLst>
                                          <p:attrName>ppt_x</p:attrName>
                                        </p:attrNameLst>
                                      </p:cBhvr>
                                      <p:tavLst>
                                        <p:tav tm="0">
                                          <p:val>
                                            <p:strVal val="1+#ppt_w/2"/>
                                          </p:val>
                                        </p:tav>
                                        <p:tav tm="100000">
                                          <p:val>
                                            <p:strVal val="#ppt_x"/>
                                          </p:val>
                                        </p:tav>
                                      </p:tavLst>
                                    </p:anim>
                                    <p:anim calcmode="lin" valueType="num">
                                      <p:cBhvr additive="base">
                                        <p:cTn id="15" dur="500" fill="hold"/>
                                        <p:tgtEl>
                                          <p:spTgt spid="862213"/>
                                        </p:tgtEl>
                                        <p:attrNameLst>
                                          <p:attrName>ppt_y</p:attrName>
                                        </p:attrNameLst>
                                      </p:cBhvr>
                                      <p:tavLst>
                                        <p:tav tm="0">
                                          <p:val>
                                            <p:strVal val="#ppt_y"/>
                                          </p:val>
                                        </p:tav>
                                        <p:tav tm="100000">
                                          <p:val>
                                            <p:strVal val="#ppt_y"/>
                                          </p:val>
                                        </p:tav>
                                      </p:tavLst>
                                    </p:anim>
                                  </p:childTnLst>
                                </p:cTn>
                              </p:par>
                            </p:childTnLst>
                          </p:cTn>
                        </p:par>
                        <p:par>
                          <p:cTn id="16" fill="hold">
                            <p:stCondLst>
                              <p:cond delay="46000"/>
                            </p:stCondLst>
                            <p:childTnLst>
                              <p:par>
                                <p:cTn id="17" presetID="2" presetClass="entr" presetSubtype="2" fill="hold" grpId="0" nodeType="afterEffect">
                                  <p:stCondLst>
                                    <p:cond delay="0"/>
                                  </p:stCondLst>
                                  <p:childTnLst>
                                    <p:set>
                                      <p:cBhvr>
                                        <p:cTn id="18" dur="1" fill="hold">
                                          <p:stCondLst>
                                            <p:cond delay="0"/>
                                          </p:stCondLst>
                                        </p:cTn>
                                        <p:tgtEl>
                                          <p:spTgt spid="862218"/>
                                        </p:tgtEl>
                                        <p:attrNameLst>
                                          <p:attrName>style.visibility</p:attrName>
                                        </p:attrNameLst>
                                      </p:cBhvr>
                                      <p:to>
                                        <p:strVal val="visible"/>
                                      </p:to>
                                    </p:set>
                                    <p:anim calcmode="lin" valueType="num">
                                      <p:cBhvr additive="base">
                                        <p:cTn id="19" dur="500" fill="hold"/>
                                        <p:tgtEl>
                                          <p:spTgt spid="862218"/>
                                        </p:tgtEl>
                                        <p:attrNameLst>
                                          <p:attrName>ppt_x</p:attrName>
                                        </p:attrNameLst>
                                      </p:cBhvr>
                                      <p:tavLst>
                                        <p:tav tm="0">
                                          <p:val>
                                            <p:strVal val="1+#ppt_w/2"/>
                                          </p:val>
                                        </p:tav>
                                        <p:tav tm="100000">
                                          <p:val>
                                            <p:strVal val="#ppt_x"/>
                                          </p:val>
                                        </p:tav>
                                      </p:tavLst>
                                    </p:anim>
                                    <p:anim calcmode="lin" valueType="num">
                                      <p:cBhvr additive="base">
                                        <p:cTn id="20" dur="500" fill="hold"/>
                                        <p:tgtEl>
                                          <p:spTgt spid="862218"/>
                                        </p:tgtEl>
                                        <p:attrNameLst>
                                          <p:attrName>ppt_y</p:attrName>
                                        </p:attrNameLst>
                                      </p:cBhvr>
                                      <p:tavLst>
                                        <p:tav tm="0">
                                          <p:val>
                                            <p:strVal val="#ppt_y"/>
                                          </p:val>
                                        </p:tav>
                                        <p:tav tm="100000">
                                          <p:val>
                                            <p:strVal val="#ppt_y"/>
                                          </p:val>
                                        </p:tav>
                                      </p:tavLst>
                                    </p:anim>
                                  </p:childTnLst>
                                </p:cTn>
                              </p:par>
                            </p:childTnLst>
                          </p:cTn>
                        </p:par>
                        <p:par>
                          <p:cTn id="21" fill="hold">
                            <p:stCondLst>
                              <p:cond delay="46500"/>
                            </p:stCondLst>
                            <p:childTnLst>
                              <p:par>
                                <p:cTn id="22" presetID="2" presetClass="entr" presetSubtype="2" fill="hold" grpId="0" nodeType="afterEffect">
                                  <p:stCondLst>
                                    <p:cond delay="0"/>
                                  </p:stCondLst>
                                  <p:childTnLst>
                                    <p:set>
                                      <p:cBhvr>
                                        <p:cTn id="23" dur="1" fill="hold">
                                          <p:stCondLst>
                                            <p:cond delay="0"/>
                                          </p:stCondLst>
                                        </p:cTn>
                                        <p:tgtEl>
                                          <p:spTgt spid="862219"/>
                                        </p:tgtEl>
                                        <p:attrNameLst>
                                          <p:attrName>style.visibility</p:attrName>
                                        </p:attrNameLst>
                                      </p:cBhvr>
                                      <p:to>
                                        <p:strVal val="visible"/>
                                      </p:to>
                                    </p:set>
                                    <p:anim calcmode="lin" valueType="num">
                                      <p:cBhvr additive="base">
                                        <p:cTn id="24" dur="500" fill="hold"/>
                                        <p:tgtEl>
                                          <p:spTgt spid="862219"/>
                                        </p:tgtEl>
                                        <p:attrNameLst>
                                          <p:attrName>ppt_x</p:attrName>
                                        </p:attrNameLst>
                                      </p:cBhvr>
                                      <p:tavLst>
                                        <p:tav tm="0">
                                          <p:val>
                                            <p:strVal val="1+#ppt_w/2"/>
                                          </p:val>
                                        </p:tav>
                                        <p:tav tm="100000">
                                          <p:val>
                                            <p:strVal val="#ppt_x"/>
                                          </p:val>
                                        </p:tav>
                                      </p:tavLst>
                                    </p:anim>
                                    <p:anim calcmode="lin" valueType="num">
                                      <p:cBhvr additive="base">
                                        <p:cTn id="25" dur="500" fill="hold"/>
                                        <p:tgtEl>
                                          <p:spTgt spid="862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7317">
                <p:cTn id="26" fill="hold" display="0">
                  <p:stCondLst>
                    <p:cond delay="indefinite"/>
                  </p:stCondLst>
                  <p:endCondLst>
                    <p:cond evt="onPrev" delay="0">
                      <p:tgtEl>
                        <p:sldTgt/>
                      </p:tgtEl>
                    </p:cond>
                    <p:cond evt="onStopAudio" delay="0">
                      <p:tgtEl>
                        <p:sldTgt/>
                      </p:tgtEl>
                    </p:cond>
                  </p:endCondLst>
                </p:cTn>
                <p:tgtEl>
                  <p:spTgt spid="862214"/>
                </p:tgtEl>
              </p:cMediaNode>
            </p:audio>
          </p:childTnLst>
        </p:cTn>
      </p:par>
    </p:tnLst>
    <p:bldLst>
      <p:bldP spid="862212" grpId="0" animBg="1"/>
      <p:bldP spid="862213" grpId="0" animBg="1"/>
      <p:bldP spid="862218" grpId="0" animBg="1" autoUpdateAnimBg="0"/>
      <p:bldP spid="862219" grpId="0" animBg="1" autoUpdateAnimBg="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1026"/>
          <p:cNvSpPr>
            <a:spLocks noGrp="1" noChangeArrowheads="1"/>
          </p:cNvSpPr>
          <p:nvPr>
            <p:ph type="title" idx="4294967295"/>
          </p:nvPr>
        </p:nvSpPr>
        <p:spPr>
          <a:xfrm>
            <a:off x="685800" y="2667000"/>
            <a:ext cx="7772400" cy="1143000"/>
          </a:xfrm>
        </p:spPr>
        <p:txBody>
          <a:bodyPr/>
          <a:lstStyle/>
          <a:p>
            <a:pPr eaLnBrk="1" hangingPunct="1"/>
            <a:r>
              <a:rPr lang="en-US" sz="4800"/>
              <a:t>pH 8.5 … 60</a:t>
            </a:r>
            <a:r>
              <a:rPr lang="en-US" sz="4800">
                <a:sym typeface="Symbol" pitchFamily="18" charset="2"/>
              </a:rPr>
              <a:t> … </a:t>
            </a:r>
            <a:r>
              <a:rPr lang="en-US" sz="4800"/>
              <a:t>20 minutes</a:t>
            </a:r>
            <a:endParaRPr lang="en-US"/>
          </a:p>
        </p:txBody>
      </p:sp>
      <p:pic>
        <p:nvPicPr>
          <p:cNvPr id="894979" name="slide_31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24612" name="Text Box 102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531" fill="hold"/>
                                        <p:tgtEl>
                                          <p:spTgt spid="8949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894979"/>
                </p:tgtEl>
              </p:cMediaNode>
            </p:audio>
          </p:childTnLst>
        </p:cTn>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ext Box 3"/>
          <p:cNvSpPr txBox="1">
            <a:spLocks noChangeArrowheads="1"/>
          </p:cNvSpPr>
          <p:nvPr/>
        </p:nvSpPr>
        <p:spPr bwMode="auto">
          <a:xfrm>
            <a:off x="457200" y="6400800"/>
            <a:ext cx="8305800" cy="304800"/>
          </a:xfrm>
          <a:prstGeom prst="rect">
            <a:avLst/>
          </a:prstGeom>
          <a:noFill/>
          <a:ln w="9525">
            <a:noFill/>
            <a:miter lim="800000"/>
            <a:headEnd/>
            <a:tailEnd/>
          </a:ln>
        </p:spPr>
        <p:txBody>
          <a:bodyPr>
            <a:spAutoFit/>
          </a:bodyPr>
          <a:lstStyle/>
          <a:p>
            <a:pPr algn="ctr">
              <a:spcBef>
                <a:spcPct val="50000"/>
              </a:spcBef>
            </a:pPr>
            <a:r>
              <a:rPr lang="en-US" sz="1400">
                <a:latin typeface="Arial" charset="0"/>
              </a:rPr>
              <a:t>(Data from laboratories of R.C. Warner and W. Strider.)</a:t>
            </a:r>
          </a:p>
        </p:txBody>
      </p:sp>
      <p:pic>
        <p:nvPicPr>
          <p:cNvPr id="325635" name="Picture 5" descr="C:\Program Files\Amira-3.1.1\data\nucleosome files\AAA FINAL STRUCTURE\Animations_notahelix\Picture Files\strider.jpg"/>
          <p:cNvPicPr>
            <a:picLocks noChangeAspect="1" noChangeArrowheads="1"/>
          </p:cNvPicPr>
          <p:nvPr/>
        </p:nvPicPr>
        <p:blipFill>
          <a:blip r:embed="rId5" cstate="print"/>
          <a:srcRect/>
          <a:stretch>
            <a:fillRect/>
          </a:stretch>
        </p:blipFill>
        <p:spPr bwMode="auto">
          <a:xfrm>
            <a:off x="912813" y="1525588"/>
            <a:ext cx="7011987" cy="3759200"/>
          </a:xfrm>
          <a:prstGeom prst="rect">
            <a:avLst/>
          </a:prstGeom>
          <a:noFill/>
          <a:ln w="9525">
            <a:noFill/>
            <a:miter lim="800000"/>
            <a:headEnd/>
            <a:tailEnd/>
          </a:ln>
        </p:spPr>
      </p:pic>
      <p:pic>
        <p:nvPicPr>
          <p:cNvPr id="883719" name="slide_31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81" fill="hold"/>
                                        <p:tgtEl>
                                          <p:spTgt spid="8837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883719"/>
                </p:tgtEl>
              </p:cMediaNode>
            </p:audio>
          </p:childTnLst>
        </p:cTn>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4" descr="C:\Program Files\Amira-3.1.1\data\nucleosome files\AAA FINAL STRUCTURE\Animations_notahelix\Picture Files\strider-60-only.jpg"/>
          <p:cNvPicPr>
            <a:picLocks noChangeAspect="1" noChangeArrowheads="1"/>
          </p:cNvPicPr>
          <p:nvPr/>
        </p:nvPicPr>
        <p:blipFill>
          <a:blip r:embed="rId5" cstate="print"/>
          <a:srcRect/>
          <a:stretch>
            <a:fillRect/>
          </a:stretch>
        </p:blipFill>
        <p:spPr bwMode="auto">
          <a:xfrm>
            <a:off x="912813" y="1525588"/>
            <a:ext cx="7011987" cy="4570412"/>
          </a:xfrm>
          <a:prstGeom prst="rect">
            <a:avLst/>
          </a:prstGeom>
          <a:noFill/>
          <a:ln w="9525">
            <a:noFill/>
            <a:miter lim="800000"/>
            <a:headEnd/>
            <a:tailEnd/>
          </a:ln>
        </p:spPr>
      </p:pic>
      <p:sp>
        <p:nvSpPr>
          <p:cNvPr id="885765" name="Line 5"/>
          <p:cNvSpPr>
            <a:spLocks noChangeShapeType="1"/>
          </p:cNvSpPr>
          <p:nvPr/>
        </p:nvSpPr>
        <p:spPr bwMode="auto">
          <a:xfrm>
            <a:off x="4010025" y="1204913"/>
            <a:ext cx="0" cy="533400"/>
          </a:xfrm>
          <a:prstGeom prst="line">
            <a:avLst/>
          </a:prstGeom>
          <a:noFill/>
          <a:ln w="50800">
            <a:solidFill>
              <a:srgbClr val="FF00FF"/>
            </a:solidFill>
            <a:round/>
            <a:headEnd/>
            <a:tailEnd type="triangle" w="med" len="med"/>
          </a:ln>
        </p:spPr>
        <p:txBody>
          <a:bodyPr/>
          <a:lstStyle/>
          <a:p>
            <a:endParaRPr lang="en-US"/>
          </a:p>
        </p:txBody>
      </p:sp>
      <p:pic>
        <p:nvPicPr>
          <p:cNvPr id="885766" name="slide_31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26661" name="Text Box 8"/>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3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48" fill="hold"/>
                                        <p:tgtEl>
                                          <p:spTgt spid="885766"/>
                                        </p:tgtEl>
                                      </p:cBhvr>
                                    </p:cmd>
                                  </p:childTnLst>
                                </p:cTn>
                              </p:par>
                              <p:par>
                                <p:cTn id="7" presetID="2" presetClass="entr" presetSubtype="8" fill="hold" grpId="0" nodeType="withEffect">
                                  <p:stCondLst>
                                    <p:cond delay="7000"/>
                                  </p:stCondLst>
                                  <p:childTnLst>
                                    <p:set>
                                      <p:cBhvr>
                                        <p:cTn id="8" dur="1" fill="hold">
                                          <p:stCondLst>
                                            <p:cond delay="0"/>
                                          </p:stCondLst>
                                        </p:cTn>
                                        <p:tgtEl>
                                          <p:spTgt spid="885765"/>
                                        </p:tgtEl>
                                        <p:attrNameLst>
                                          <p:attrName>style.visibility</p:attrName>
                                        </p:attrNameLst>
                                      </p:cBhvr>
                                      <p:to>
                                        <p:strVal val="visible"/>
                                      </p:to>
                                    </p:set>
                                    <p:anim calcmode="lin" valueType="num">
                                      <p:cBhvr additive="base">
                                        <p:cTn id="9" dur="500" fill="hold"/>
                                        <p:tgtEl>
                                          <p:spTgt spid="885765"/>
                                        </p:tgtEl>
                                        <p:attrNameLst>
                                          <p:attrName>ppt_x</p:attrName>
                                        </p:attrNameLst>
                                      </p:cBhvr>
                                      <p:tavLst>
                                        <p:tav tm="0">
                                          <p:val>
                                            <p:strVal val="0-#ppt_w/2"/>
                                          </p:val>
                                        </p:tav>
                                        <p:tav tm="100000">
                                          <p:val>
                                            <p:strVal val="#ppt_x"/>
                                          </p:val>
                                        </p:tav>
                                      </p:tavLst>
                                    </p:anim>
                                    <p:anim calcmode="lin" valueType="num">
                                      <p:cBhvr additive="base">
                                        <p:cTn id="10" dur="500" fill="hold"/>
                                        <p:tgtEl>
                                          <p:spTgt spid="8857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11" fill="hold" display="0">
                  <p:stCondLst>
                    <p:cond delay="indefinite"/>
                  </p:stCondLst>
                  <p:endCondLst>
                    <p:cond evt="onPrev" delay="0">
                      <p:tgtEl>
                        <p:sldTgt/>
                      </p:tgtEl>
                    </p:cond>
                    <p:cond evt="onStopAudio" delay="0">
                      <p:tgtEl>
                        <p:sldTgt/>
                      </p:tgtEl>
                    </p:cond>
                  </p:endCondLst>
                </p:cTn>
                <p:tgtEl>
                  <p:spTgt spid="885766"/>
                </p:tgtEl>
              </p:cMediaNode>
            </p:audio>
          </p:childTnLst>
        </p:cTn>
      </p:par>
    </p:tnLst>
    <p:bldLst>
      <p:bldP spid="885765" grpId="0" animBg="1"/>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82" name="Strider curve" descr="C:\Program Files\Amira-3.1.1\data\nucleosome files\AAA FINAL STRUCTURE\Animations_notahelix\Picture Files\strider-60-only.jpg"/>
          <p:cNvPicPr>
            <a:picLocks noChangeAspect="1" noChangeArrowheads="1"/>
          </p:cNvPicPr>
          <p:nvPr/>
        </p:nvPicPr>
        <p:blipFill>
          <a:blip r:embed="rId5" cstate="print"/>
          <a:srcRect/>
          <a:stretch>
            <a:fillRect/>
          </a:stretch>
        </p:blipFill>
        <p:spPr bwMode="auto">
          <a:xfrm>
            <a:off x="912813" y="1525588"/>
            <a:ext cx="7011987" cy="4570412"/>
          </a:xfrm>
          <a:prstGeom prst="rect">
            <a:avLst/>
          </a:prstGeom>
          <a:noFill/>
          <a:ln w="9525">
            <a:noFill/>
            <a:miter lim="800000"/>
            <a:headEnd/>
            <a:tailEnd/>
          </a:ln>
        </p:spPr>
      </p:pic>
      <p:sp>
        <p:nvSpPr>
          <p:cNvPr id="923651" name="Arrow, pH 10.6"/>
          <p:cNvSpPr>
            <a:spLocks noChangeShapeType="1"/>
          </p:cNvSpPr>
          <p:nvPr/>
        </p:nvSpPr>
        <p:spPr bwMode="auto">
          <a:xfrm rot="10800000">
            <a:off x="3011129" y="3581400"/>
            <a:ext cx="0" cy="533400"/>
          </a:xfrm>
          <a:prstGeom prst="line">
            <a:avLst/>
          </a:prstGeom>
          <a:noFill/>
          <a:ln w="50800">
            <a:solidFill>
              <a:srgbClr val="FF00FF"/>
            </a:solidFill>
            <a:round/>
            <a:headEnd/>
            <a:tailEnd type="triangle" w="med" len="med"/>
          </a:ln>
        </p:spPr>
        <p:txBody>
          <a:bodyPr/>
          <a:lstStyle/>
          <a:p>
            <a:endParaRPr lang="en-US"/>
          </a:p>
        </p:txBody>
      </p:sp>
      <p:pic>
        <p:nvPicPr>
          <p:cNvPr id="923652" name="slide_31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27685" name="Transit controls"/>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923654" name="What do these data predict?"/>
          <p:cNvSpPr txBox="1">
            <a:spLocks noChangeArrowheads="1"/>
          </p:cNvSpPr>
          <p:nvPr/>
        </p:nvSpPr>
        <p:spPr bwMode="auto">
          <a:xfrm>
            <a:off x="1423988" y="5267325"/>
            <a:ext cx="6553200" cy="847725"/>
          </a:xfrm>
          <a:prstGeom prst="rect">
            <a:avLst/>
          </a:prstGeom>
          <a:noFill/>
          <a:ln w="25400">
            <a:solidFill>
              <a:schemeClr val="tx1"/>
            </a:solidFill>
            <a:miter lim="800000"/>
            <a:headEnd/>
            <a:tailEnd/>
          </a:ln>
        </p:spPr>
        <p:txBody>
          <a:bodyPr>
            <a:spAutoFit/>
          </a:bodyPr>
          <a:lstStyle/>
          <a:p>
            <a:pPr>
              <a:spcBef>
                <a:spcPct val="50000"/>
              </a:spcBef>
            </a:pPr>
            <a:r>
              <a:rPr lang="en-US" b="1">
                <a:solidFill>
                  <a:srgbClr val="FF3300"/>
                </a:solidFill>
              </a:rPr>
              <a:t>What do these data predict at pH 8.5, the pH chosen by Weissmann for </a:t>
            </a:r>
            <a:r>
              <a:rPr lang="en-US" b="1" i="1">
                <a:solidFill>
                  <a:srgbClr val="FF3300"/>
                </a:solidFill>
              </a:rPr>
              <a:t>his </a:t>
            </a:r>
            <a:r>
              <a:rPr lang="en-US" b="1">
                <a:solidFill>
                  <a:srgbClr val="FF3300"/>
                </a:solidFill>
              </a:rPr>
              <a:t>reannealing? </a:t>
            </a:r>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36" fill="hold"/>
                                        <p:tgtEl>
                                          <p:spTgt spid="923652"/>
                                        </p:tgtEl>
                                      </p:cBhvr>
                                    </p:cmd>
                                  </p:childTnLst>
                                </p:cTn>
                              </p:par>
                              <p:par>
                                <p:cTn id="7" presetID="2" presetClass="entr" presetSubtype="8" fill="hold" grpId="0" nodeType="withEffect">
                                  <p:stCondLst>
                                    <p:cond delay="2000"/>
                                  </p:stCondLst>
                                  <p:childTnLst>
                                    <p:set>
                                      <p:cBhvr>
                                        <p:cTn id="8" dur="1" fill="hold">
                                          <p:stCondLst>
                                            <p:cond delay="0"/>
                                          </p:stCondLst>
                                        </p:cTn>
                                        <p:tgtEl>
                                          <p:spTgt spid="923651"/>
                                        </p:tgtEl>
                                        <p:attrNameLst>
                                          <p:attrName>style.visibility</p:attrName>
                                        </p:attrNameLst>
                                      </p:cBhvr>
                                      <p:to>
                                        <p:strVal val="visible"/>
                                      </p:to>
                                    </p:set>
                                    <p:anim calcmode="lin" valueType="num">
                                      <p:cBhvr additive="base">
                                        <p:cTn id="9" dur="500" fill="hold"/>
                                        <p:tgtEl>
                                          <p:spTgt spid="923651"/>
                                        </p:tgtEl>
                                        <p:attrNameLst>
                                          <p:attrName>ppt_x</p:attrName>
                                        </p:attrNameLst>
                                      </p:cBhvr>
                                      <p:tavLst>
                                        <p:tav tm="0">
                                          <p:val>
                                            <p:strVal val="0-#ppt_w/2"/>
                                          </p:val>
                                        </p:tav>
                                        <p:tav tm="100000">
                                          <p:val>
                                            <p:strVal val="#ppt_x"/>
                                          </p:val>
                                        </p:tav>
                                      </p:tavLst>
                                    </p:anim>
                                    <p:anim calcmode="lin" valueType="num">
                                      <p:cBhvr additive="base">
                                        <p:cTn id="10" dur="500" fill="hold"/>
                                        <p:tgtEl>
                                          <p:spTgt spid="92365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1000"/>
                                  </p:stCondLst>
                                  <p:childTnLst>
                                    <p:set>
                                      <p:cBhvr>
                                        <p:cTn id="12" dur="1" fill="hold">
                                          <p:stCondLst>
                                            <p:cond delay="0"/>
                                          </p:stCondLst>
                                        </p:cTn>
                                        <p:tgtEl>
                                          <p:spTgt spid="923654"/>
                                        </p:tgtEl>
                                        <p:attrNameLst>
                                          <p:attrName>style.visibility</p:attrName>
                                        </p:attrNameLst>
                                      </p:cBhvr>
                                      <p:to>
                                        <p:strVal val="visible"/>
                                      </p:to>
                                    </p:set>
                                    <p:anim calcmode="lin" valueType="num">
                                      <p:cBhvr additive="base">
                                        <p:cTn id="13" dur="500" fill="hold"/>
                                        <p:tgtEl>
                                          <p:spTgt spid="923654"/>
                                        </p:tgtEl>
                                        <p:attrNameLst>
                                          <p:attrName>ppt_x</p:attrName>
                                        </p:attrNameLst>
                                      </p:cBhvr>
                                      <p:tavLst>
                                        <p:tav tm="0">
                                          <p:val>
                                            <p:strVal val="0-#ppt_w/2"/>
                                          </p:val>
                                        </p:tav>
                                        <p:tav tm="100000">
                                          <p:val>
                                            <p:strVal val="#ppt_x"/>
                                          </p:val>
                                        </p:tav>
                                      </p:tavLst>
                                    </p:anim>
                                    <p:anim calcmode="lin" valueType="num">
                                      <p:cBhvr additive="base">
                                        <p:cTn id="14" dur="500" fill="hold"/>
                                        <p:tgtEl>
                                          <p:spTgt spid="9236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3415">
                <p:cTn id="15" fill="hold" display="0">
                  <p:stCondLst>
                    <p:cond delay="indefinite"/>
                  </p:stCondLst>
                  <p:endCondLst>
                    <p:cond evt="onPrev" delay="0">
                      <p:tgtEl>
                        <p:sldTgt/>
                      </p:tgtEl>
                    </p:cond>
                    <p:cond evt="onStopAudio" delay="0">
                      <p:tgtEl>
                        <p:sldTgt/>
                      </p:tgtEl>
                    </p:cond>
                  </p:endCondLst>
                </p:cTn>
                <p:tgtEl>
                  <p:spTgt spid="923652"/>
                </p:tgtEl>
              </p:cMediaNode>
            </p:audio>
          </p:childTnLst>
        </p:cTn>
      </p:par>
    </p:tnLst>
    <p:bldLst>
      <p:bldP spid="923651" grpId="0" animBg="1"/>
      <p:bldP spid="923654"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p:cNvSpPr txBox="1">
            <a:spLocks noChangeArrowheads="1"/>
          </p:cNvSpPr>
          <p:nvPr/>
        </p:nvSpPr>
        <p:spPr bwMode="auto">
          <a:xfrm>
            <a:off x="0" y="76200"/>
            <a:ext cx="9144000" cy="457200"/>
          </a:xfrm>
          <a:prstGeom prst="rect">
            <a:avLst/>
          </a:prstGeom>
          <a:noFill/>
          <a:ln w="9525">
            <a:noFill/>
            <a:miter lim="800000"/>
            <a:headEnd/>
            <a:tailEnd/>
          </a:ln>
        </p:spPr>
        <p:txBody>
          <a:bodyPr>
            <a:spAutoFit/>
          </a:bodyPr>
          <a:lstStyle/>
          <a:p>
            <a:pPr>
              <a:spcBef>
                <a:spcPct val="50000"/>
              </a:spcBef>
            </a:pPr>
            <a:endParaRPr lang="en-US"/>
          </a:p>
        </p:txBody>
      </p:sp>
      <p:sp>
        <p:nvSpPr>
          <p:cNvPr id="33795" name="Text Box 5"/>
          <p:cNvSpPr txBox="1">
            <a:spLocks noChangeArrowheads="1"/>
          </p:cNvSpPr>
          <p:nvPr/>
        </p:nvSpPr>
        <p:spPr bwMode="auto">
          <a:xfrm>
            <a:off x="2057400" y="228600"/>
            <a:ext cx="4800600" cy="762000"/>
          </a:xfrm>
          <a:prstGeom prst="rect">
            <a:avLst/>
          </a:prstGeom>
          <a:noFill/>
          <a:ln w="9525">
            <a:noFill/>
            <a:miter lim="800000"/>
            <a:headEnd/>
            <a:tailEnd/>
          </a:ln>
        </p:spPr>
        <p:txBody>
          <a:bodyPr>
            <a:spAutoFit/>
          </a:bodyPr>
          <a:lstStyle/>
          <a:p>
            <a:pPr algn="ctr">
              <a:spcBef>
                <a:spcPct val="50000"/>
              </a:spcBef>
            </a:pPr>
            <a:r>
              <a:rPr lang="en-US" sz="4400"/>
              <a:t>E. coli statistics:</a:t>
            </a:r>
          </a:p>
        </p:txBody>
      </p:sp>
      <p:sp>
        <p:nvSpPr>
          <p:cNvPr id="33796" name="Text Box 6"/>
          <p:cNvSpPr txBox="1">
            <a:spLocks noChangeArrowheads="1"/>
          </p:cNvSpPr>
          <p:nvPr/>
        </p:nvSpPr>
        <p:spPr bwMode="auto">
          <a:xfrm>
            <a:off x="1371600" y="990600"/>
            <a:ext cx="6400800" cy="457200"/>
          </a:xfrm>
          <a:prstGeom prst="rect">
            <a:avLst/>
          </a:prstGeom>
          <a:noFill/>
          <a:ln w="9525">
            <a:noFill/>
            <a:miter lim="800000"/>
            <a:headEnd/>
            <a:tailEnd/>
          </a:ln>
        </p:spPr>
        <p:txBody>
          <a:bodyPr>
            <a:spAutoFit/>
          </a:bodyPr>
          <a:lstStyle/>
          <a:p>
            <a:pPr algn="ctr"/>
            <a:r>
              <a:rPr lang="en-US">
                <a:latin typeface="Arial" charset="0"/>
              </a:rPr>
              <a:t>WHOLE CELL:  Length = 2 </a:t>
            </a:r>
            <a:r>
              <a:rPr lang="en-US">
                <a:latin typeface="Arial" charset="0"/>
                <a:cs typeface="Arial" charset="0"/>
                <a:sym typeface="Symbol" pitchFamily="18" charset="2"/>
              </a:rPr>
              <a:t>; width =</a:t>
            </a:r>
            <a:r>
              <a:rPr lang="en-US">
                <a:latin typeface="Arial" charset="0"/>
              </a:rPr>
              <a:t> 0.5 </a:t>
            </a:r>
            <a:r>
              <a:rPr lang="en-US">
                <a:latin typeface="Arial" charset="0"/>
                <a:cs typeface="Arial" charset="0"/>
                <a:sym typeface="Symbol" pitchFamily="18" charset="2"/>
              </a:rPr>
              <a:t>.</a:t>
            </a:r>
            <a:r>
              <a:rPr lang="en-US"/>
              <a:t> </a:t>
            </a:r>
            <a:endParaRPr lang="en-US">
              <a:latin typeface="Arial" charset="0"/>
            </a:endParaRPr>
          </a:p>
        </p:txBody>
      </p:sp>
      <p:sp>
        <p:nvSpPr>
          <p:cNvPr id="33797" name="Text Box 8"/>
          <p:cNvSpPr txBox="1">
            <a:spLocks noChangeArrowheads="1"/>
          </p:cNvSpPr>
          <p:nvPr/>
        </p:nvSpPr>
        <p:spPr bwMode="auto">
          <a:xfrm>
            <a:off x="762000" y="3962400"/>
            <a:ext cx="7467600" cy="822325"/>
          </a:xfrm>
          <a:prstGeom prst="rect">
            <a:avLst/>
          </a:prstGeom>
          <a:noFill/>
          <a:ln w="9525">
            <a:noFill/>
            <a:miter lim="800000"/>
            <a:headEnd/>
            <a:tailEnd/>
          </a:ln>
        </p:spPr>
        <p:txBody>
          <a:bodyPr>
            <a:spAutoFit/>
          </a:bodyPr>
          <a:lstStyle/>
          <a:p>
            <a:r>
              <a:rPr lang="en-US">
                <a:latin typeface="Arial" charset="0"/>
              </a:rPr>
              <a:t>CHROMOSOME: length = 1,354</a:t>
            </a:r>
            <a:r>
              <a:rPr lang="en-US">
                <a:latin typeface="Arial" charset="0"/>
                <a:cs typeface="Arial" charset="0"/>
                <a:sym typeface="Symbol" pitchFamily="18" charset="2"/>
              </a:rPr>
              <a:t></a:t>
            </a:r>
            <a:r>
              <a:rPr lang="en-US">
                <a:latin typeface="Arial" charset="0"/>
              </a:rPr>
              <a:t> = 1.35 mm!  (The chromosome is </a:t>
            </a:r>
            <a:r>
              <a:rPr lang="en-US" b="1" i="1">
                <a:latin typeface="Arial" charset="0"/>
              </a:rPr>
              <a:t>700x</a:t>
            </a:r>
            <a:r>
              <a:rPr lang="en-US" i="1">
                <a:latin typeface="Arial" charset="0"/>
              </a:rPr>
              <a:t> </a:t>
            </a:r>
            <a:r>
              <a:rPr lang="en-US">
                <a:latin typeface="Arial" charset="0"/>
              </a:rPr>
              <a:t>as long as the entire cell!)</a:t>
            </a:r>
          </a:p>
        </p:txBody>
      </p:sp>
      <p:pic>
        <p:nvPicPr>
          <p:cNvPr id="33798" name="Picture 9" descr="C:\Program Files\Amira-3.1.1\data\nucleosome files\AAA FINAL STRUCTURE\Animations_notahelix\Picture Files\e_coli.jpg"/>
          <p:cNvPicPr>
            <a:picLocks noChangeAspect="1" noChangeArrowheads="1"/>
          </p:cNvPicPr>
          <p:nvPr/>
        </p:nvPicPr>
        <p:blipFill>
          <a:blip r:embed="rId5" cstate="print"/>
          <a:srcRect/>
          <a:stretch>
            <a:fillRect/>
          </a:stretch>
        </p:blipFill>
        <p:spPr bwMode="auto">
          <a:xfrm>
            <a:off x="2895600" y="1600200"/>
            <a:ext cx="3498850" cy="2233613"/>
          </a:xfrm>
          <a:prstGeom prst="rect">
            <a:avLst/>
          </a:prstGeom>
          <a:noFill/>
          <a:ln w="9525">
            <a:noFill/>
            <a:miter lim="800000"/>
            <a:headEnd/>
            <a:tailEnd/>
          </a:ln>
        </p:spPr>
      </p:pic>
      <p:sp>
        <p:nvSpPr>
          <p:cNvPr id="33799" name="Text Box 11"/>
          <p:cNvSpPr txBox="1">
            <a:spLocks noChangeArrowheads="1"/>
          </p:cNvSpPr>
          <p:nvPr/>
        </p:nvSpPr>
        <p:spPr bwMode="auto">
          <a:xfrm>
            <a:off x="533400" y="4876800"/>
            <a:ext cx="8077200" cy="457200"/>
          </a:xfrm>
          <a:prstGeom prst="rect">
            <a:avLst/>
          </a:prstGeom>
          <a:noFill/>
          <a:ln w="9525">
            <a:noFill/>
            <a:miter lim="800000"/>
            <a:headEnd/>
            <a:tailEnd/>
          </a:ln>
        </p:spPr>
        <p:txBody>
          <a:bodyPr>
            <a:spAutoFit/>
          </a:bodyPr>
          <a:lstStyle/>
          <a:p>
            <a:pPr algn="ctr"/>
            <a:r>
              <a:rPr lang="en-US">
                <a:latin typeface="Arial" charset="0"/>
              </a:rPr>
              <a:t>Molecular weight of chromosome:  2.5 x 10</a:t>
            </a:r>
            <a:r>
              <a:rPr lang="en-US" baseline="30000">
                <a:latin typeface="Arial" charset="0"/>
              </a:rPr>
              <a:t>9</a:t>
            </a:r>
            <a:endParaRPr lang="en-US"/>
          </a:p>
        </p:txBody>
      </p:sp>
      <p:sp>
        <p:nvSpPr>
          <p:cNvPr id="33800" name="Text Box 12"/>
          <p:cNvSpPr txBox="1">
            <a:spLocks noChangeArrowheads="1"/>
          </p:cNvSpPr>
          <p:nvPr/>
        </p:nvSpPr>
        <p:spPr bwMode="auto">
          <a:xfrm>
            <a:off x="381000" y="5562600"/>
            <a:ext cx="8305800" cy="641350"/>
          </a:xfrm>
          <a:prstGeom prst="rect">
            <a:avLst/>
          </a:prstGeom>
          <a:noFill/>
          <a:ln w="9525">
            <a:noFill/>
            <a:miter lim="800000"/>
            <a:headEnd/>
            <a:tailEnd/>
          </a:ln>
        </p:spPr>
        <p:txBody>
          <a:bodyPr>
            <a:spAutoFit/>
          </a:bodyPr>
          <a:lstStyle/>
          <a:p>
            <a:pPr algn="ctr">
              <a:spcBef>
                <a:spcPct val="50000"/>
              </a:spcBef>
            </a:pPr>
            <a:r>
              <a:rPr lang="en-US" sz="3600">
                <a:latin typeface="Arial" charset="0"/>
              </a:rPr>
              <a:t>Total number of base pairs: 4 x 10</a:t>
            </a:r>
            <a:r>
              <a:rPr lang="en-US" sz="3600" baseline="30000">
                <a:latin typeface="Arial" charset="0"/>
              </a:rPr>
              <a:t>6</a:t>
            </a:r>
          </a:p>
        </p:txBody>
      </p:sp>
      <p:pic>
        <p:nvPicPr>
          <p:cNvPr id="41997" name="slide_3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00800"/>
            <a:ext cx="304800" cy="304800"/>
          </a:xfrm>
          <a:prstGeom prst="rect">
            <a:avLst/>
          </a:prstGeom>
          <a:noFill/>
          <a:ln w="9525">
            <a:noFill/>
            <a:miter lim="800000"/>
            <a:headEnd/>
            <a:tailEnd/>
          </a:ln>
        </p:spPr>
      </p:pic>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6" fill="hold"/>
                                        <p:tgtEl>
                                          <p:spTgt spid="419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41997"/>
                </p:tgtEl>
              </p:cMediaNode>
            </p:audio>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ext Box 4"/>
          <p:cNvSpPr txBox="1">
            <a:spLocks noChangeArrowheads="1"/>
          </p:cNvSpPr>
          <p:nvPr/>
        </p:nvSpPr>
        <p:spPr bwMode="auto">
          <a:xfrm>
            <a:off x="304800" y="5334000"/>
            <a:ext cx="8534400" cy="457200"/>
          </a:xfrm>
          <a:prstGeom prst="rect">
            <a:avLst/>
          </a:prstGeom>
          <a:noFill/>
          <a:ln w="9525">
            <a:noFill/>
            <a:miter lim="800000"/>
            <a:headEnd/>
            <a:tailEnd/>
          </a:ln>
        </p:spPr>
        <p:txBody>
          <a:bodyPr>
            <a:spAutoFit/>
          </a:bodyPr>
          <a:lstStyle/>
          <a:p>
            <a:pPr>
              <a:spcBef>
                <a:spcPct val="50000"/>
              </a:spcBef>
            </a:pPr>
            <a:endParaRPr lang="en-US"/>
          </a:p>
        </p:txBody>
      </p:sp>
      <p:pic>
        <p:nvPicPr>
          <p:cNvPr id="328707" name="Picture 7" descr="C:\Program Files\Amira-3.1.1\data\nucleosome files\AAA FINAL STRUCTURE\Animations_notahelix\Picture Files\strider-60-only-RED.jpg"/>
          <p:cNvPicPr>
            <a:picLocks noChangeAspect="1" noChangeArrowheads="1"/>
          </p:cNvPicPr>
          <p:nvPr/>
        </p:nvPicPr>
        <p:blipFill>
          <a:blip r:embed="rId5" cstate="print"/>
          <a:srcRect/>
          <a:stretch>
            <a:fillRect/>
          </a:stretch>
        </p:blipFill>
        <p:spPr bwMode="auto">
          <a:xfrm>
            <a:off x="912813" y="1525588"/>
            <a:ext cx="7011987" cy="4570412"/>
          </a:xfrm>
          <a:prstGeom prst="rect">
            <a:avLst/>
          </a:prstGeom>
          <a:noFill/>
          <a:ln w="9525">
            <a:noFill/>
            <a:miter lim="800000"/>
            <a:headEnd/>
            <a:tailEnd/>
          </a:ln>
        </p:spPr>
      </p:pic>
      <p:pic>
        <p:nvPicPr>
          <p:cNvPr id="881672" name="slide_32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28709" name="Text Box 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88" fill="hold"/>
                                        <p:tgtEl>
                                          <p:spTgt spid="8816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881672"/>
                </p:tgtEl>
              </p:cMediaNode>
            </p:audio>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Text Box 2"/>
          <p:cNvSpPr txBox="1">
            <a:spLocks noChangeArrowheads="1"/>
          </p:cNvSpPr>
          <p:nvPr/>
        </p:nvSpPr>
        <p:spPr bwMode="auto">
          <a:xfrm>
            <a:off x="304800" y="5334000"/>
            <a:ext cx="8534400" cy="457200"/>
          </a:xfrm>
          <a:prstGeom prst="rect">
            <a:avLst/>
          </a:prstGeom>
          <a:noFill/>
          <a:ln w="9525">
            <a:noFill/>
            <a:miter lim="800000"/>
            <a:headEnd/>
            <a:tailEnd/>
          </a:ln>
        </p:spPr>
        <p:txBody>
          <a:bodyPr>
            <a:spAutoFit/>
          </a:bodyPr>
          <a:lstStyle/>
          <a:p>
            <a:pPr>
              <a:spcBef>
                <a:spcPct val="50000"/>
              </a:spcBef>
            </a:pPr>
            <a:endParaRPr lang="en-US"/>
          </a:p>
        </p:txBody>
      </p:sp>
      <p:pic>
        <p:nvPicPr>
          <p:cNvPr id="329731" name="Picture 3" descr="C:\Program Files\Amira-3.1.1\data\nucleosome files\AAA FINAL STRUCTURE\Animations_notahelix\Picture Files\strider-60-only-RED.jpg"/>
          <p:cNvPicPr>
            <a:picLocks noChangeAspect="1" noChangeArrowheads="1"/>
          </p:cNvPicPr>
          <p:nvPr/>
        </p:nvPicPr>
        <p:blipFill>
          <a:blip r:embed="rId5" cstate="print"/>
          <a:srcRect/>
          <a:stretch>
            <a:fillRect/>
          </a:stretch>
        </p:blipFill>
        <p:spPr bwMode="auto">
          <a:xfrm>
            <a:off x="912813" y="1525588"/>
            <a:ext cx="7011987" cy="4570412"/>
          </a:xfrm>
          <a:prstGeom prst="rect">
            <a:avLst/>
          </a:prstGeom>
          <a:noFill/>
          <a:ln w="9525">
            <a:noFill/>
            <a:miter lim="800000"/>
            <a:headEnd/>
            <a:tailEnd/>
          </a:ln>
        </p:spPr>
      </p:pic>
      <p:sp>
        <p:nvSpPr>
          <p:cNvPr id="886788" name="Line 4"/>
          <p:cNvSpPr>
            <a:spLocks noChangeShapeType="1"/>
          </p:cNvSpPr>
          <p:nvPr/>
        </p:nvSpPr>
        <p:spPr bwMode="auto">
          <a:xfrm flipH="1" flipV="1">
            <a:off x="2667000" y="4572000"/>
            <a:ext cx="457200" cy="533400"/>
          </a:xfrm>
          <a:prstGeom prst="line">
            <a:avLst/>
          </a:prstGeom>
          <a:noFill/>
          <a:ln w="25400">
            <a:solidFill>
              <a:srgbClr val="FF00FF"/>
            </a:solidFill>
            <a:round/>
            <a:headEnd/>
            <a:tailEnd type="triangle" w="med" len="med"/>
          </a:ln>
        </p:spPr>
        <p:txBody>
          <a:bodyPr/>
          <a:lstStyle/>
          <a:p>
            <a:endParaRPr lang="en-US"/>
          </a:p>
        </p:txBody>
      </p:sp>
      <p:sp>
        <p:nvSpPr>
          <p:cNvPr id="886789" name="Text Box 5"/>
          <p:cNvSpPr txBox="1">
            <a:spLocks noChangeArrowheads="1"/>
          </p:cNvSpPr>
          <p:nvPr/>
        </p:nvSpPr>
        <p:spPr bwMode="auto">
          <a:xfrm>
            <a:off x="3200400" y="5105400"/>
            <a:ext cx="1066800" cy="336550"/>
          </a:xfrm>
          <a:prstGeom prst="rect">
            <a:avLst/>
          </a:prstGeom>
          <a:noFill/>
          <a:ln w="9525">
            <a:noFill/>
            <a:miter lim="800000"/>
            <a:headEnd/>
            <a:tailEnd/>
          </a:ln>
        </p:spPr>
        <p:txBody>
          <a:bodyPr>
            <a:spAutoFit/>
          </a:bodyPr>
          <a:lstStyle/>
          <a:p>
            <a:pPr>
              <a:spcBef>
                <a:spcPct val="50000"/>
              </a:spcBef>
            </a:pPr>
            <a:r>
              <a:rPr lang="en-US" sz="1600" b="1">
                <a:solidFill>
                  <a:srgbClr val="FF00FF"/>
                </a:solidFill>
              </a:rPr>
              <a:t>pH 10.4</a:t>
            </a:r>
          </a:p>
        </p:txBody>
      </p:sp>
      <p:pic>
        <p:nvPicPr>
          <p:cNvPr id="886790" name="slide_32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29735"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87" fill="hold"/>
                                        <p:tgtEl>
                                          <p:spTgt spid="886790"/>
                                        </p:tgtEl>
                                      </p:cBhvr>
                                    </p:cmd>
                                  </p:childTnLst>
                                </p:cTn>
                              </p:par>
                              <p:par>
                                <p:cTn id="7" presetID="2" presetClass="entr" presetSubtype="2" fill="hold" grpId="0" nodeType="withEffect">
                                  <p:stCondLst>
                                    <p:cond delay="0"/>
                                  </p:stCondLst>
                                  <p:childTnLst>
                                    <p:set>
                                      <p:cBhvr>
                                        <p:cTn id="8" dur="1" fill="hold">
                                          <p:stCondLst>
                                            <p:cond delay="0"/>
                                          </p:stCondLst>
                                        </p:cTn>
                                        <p:tgtEl>
                                          <p:spTgt spid="886788"/>
                                        </p:tgtEl>
                                        <p:attrNameLst>
                                          <p:attrName>style.visibility</p:attrName>
                                        </p:attrNameLst>
                                      </p:cBhvr>
                                      <p:to>
                                        <p:strVal val="visible"/>
                                      </p:to>
                                    </p:set>
                                    <p:anim calcmode="lin" valueType="num">
                                      <p:cBhvr additive="base">
                                        <p:cTn id="9" dur="500" fill="hold"/>
                                        <p:tgtEl>
                                          <p:spTgt spid="886788"/>
                                        </p:tgtEl>
                                        <p:attrNameLst>
                                          <p:attrName>ppt_x</p:attrName>
                                        </p:attrNameLst>
                                      </p:cBhvr>
                                      <p:tavLst>
                                        <p:tav tm="0">
                                          <p:val>
                                            <p:strVal val="1+#ppt_w/2"/>
                                          </p:val>
                                        </p:tav>
                                        <p:tav tm="100000">
                                          <p:val>
                                            <p:strVal val="#ppt_x"/>
                                          </p:val>
                                        </p:tav>
                                      </p:tavLst>
                                    </p:anim>
                                    <p:anim calcmode="lin" valueType="num">
                                      <p:cBhvr additive="base">
                                        <p:cTn id="10" dur="500" fill="hold"/>
                                        <p:tgtEl>
                                          <p:spTgt spid="886788"/>
                                        </p:tgtEl>
                                        <p:attrNameLst>
                                          <p:attrName>ppt_y</p:attrName>
                                        </p:attrNameLst>
                                      </p:cBhvr>
                                      <p:tavLst>
                                        <p:tav tm="0">
                                          <p:val>
                                            <p:strVal val="#ppt_y"/>
                                          </p:val>
                                        </p:tav>
                                        <p:tav tm="100000">
                                          <p:val>
                                            <p:strVal val="#ppt_y"/>
                                          </p:val>
                                        </p:tav>
                                      </p:tavLst>
                                    </p:anim>
                                  </p:childTnLst>
                                </p:cTn>
                              </p:par>
                            </p:childTnLst>
                          </p:cTn>
                        </p:par>
                        <p:par>
                          <p:cTn id="11" fill="hold">
                            <p:stCondLst>
                              <p:cond delay="5487"/>
                            </p:stCondLst>
                            <p:childTnLst>
                              <p:par>
                                <p:cTn id="12" presetID="2" presetClass="entr" presetSubtype="2" fill="hold" grpId="0" nodeType="afterEffect">
                                  <p:stCondLst>
                                    <p:cond delay="0"/>
                                  </p:stCondLst>
                                  <p:childTnLst>
                                    <p:set>
                                      <p:cBhvr>
                                        <p:cTn id="13" dur="1" fill="hold">
                                          <p:stCondLst>
                                            <p:cond delay="0"/>
                                          </p:stCondLst>
                                        </p:cTn>
                                        <p:tgtEl>
                                          <p:spTgt spid="886789"/>
                                        </p:tgtEl>
                                        <p:attrNameLst>
                                          <p:attrName>style.visibility</p:attrName>
                                        </p:attrNameLst>
                                      </p:cBhvr>
                                      <p:to>
                                        <p:strVal val="visible"/>
                                      </p:to>
                                    </p:set>
                                    <p:anim calcmode="lin" valueType="num">
                                      <p:cBhvr additive="base">
                                        <p:cTn id="14" dur="500" fill="hold"/>
                                        <p:tgtEl>
                                          <p:spTgt spid="886789"/>
                                        </p:tgtEl>
                                        <p:attrNameLst>
                                          <p:attrName>ppt_x</p:attrName>
                                        </p:attrNameLst>
                                      </p:cBhvr>
                                      <p:tavLst>
                                        <p:tav tm="0">
                                          <p:val>
                                            <p:strVal val="1+#ppt_w/2"/>
                                          </p:val>
                                        </p:tav>
                                        <p:tav tm="100000">
                                          <p:val>
                                            <p:strVal val="#ppt_x"/>
                                          </p:val>
                                        </p:tav>
                                      </p:tavLst>
                                    </p:anim>
                                    <p:anim calcmode="lin" valueType="num">
                                      <p:cBhvr additive="base">
                                        <p:cTn id="15" dur="500" fill="hold"/>
                                        <p:tgtEl>
                                          <p:spTgt spid="8867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6" fill="hold" display="0">
                  <p:stCondLst>
                    <p:cond delay="indefinite"/>
                  </p:stCondLst>
                  <p:endCondLst>
                    <p:cond evt="onPrev" delay="0">
                      <p:tgtEl>
                        <p:sldTgt/>
                      </p:tgtEl>
                    </p:cond>
                    <p:cond evt="onStopAudio" delay="0">
                      <p:tgtEl>
                        <p:sldTgt/>
                      </p:tgtEl>
                    </p:cond>
                  </p:endCondLst>
                </p:cTn>
                <p:tgtEl>
                  <p:spTgt spid="886790"/>
                </p:tgtEl>
              </p:cMediaNode>
            </p:audio>
          </p:childTnLst>
        </p:cTn>
      </p:par>
    </p:tnLst>
    <p:bldLst>
      <p:bldP spid="886788" grpId="0" animBg="1"/>
      <p:bldP spid="886789" grpId="0" autoUpdateAnimBg="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ext Box 2"/>
          <p:cNvSpPr txBox="1">
            <a:spLocks noChangeArrowheads="1"/>
          </p:cNvSpPr>
          <p:nvPr/>
        </p:nvSpPr>
        <p:spPr bwMode="auto">
          <a:xfrm>
            <a:off x="304800" y="5334000"/>
            <a:ext cx="8534400" cy="457200"/>
          </a:xfrm>
          <a:prstGeom prst="rect">
            <a:avLst/>
          </a:prstGeom>
          <a:noFill/>
          <a:ln w="9525">
            <a:noFill/>
            <a:miter lim="800000"/>
            <a:headEnd/>
            <a:tailEnd/>
          </a:ln>
        </p:spPr>
        <p:txBody>
          <a:bodyPr>
            <a:spAutoFit/>
          </a:bodyPr>
          <a:lstStyle/>
          <a:p>
            <a:pPr>
              <a:spcBef>
                <a:spcPct val="50000"/>
              </a:spcBef>
            </a:pPr>
            <a:endParaRPr lang="en-US"/>
          </a:p>
        </p:txBody>
      </p:sp>
      <p:pic>
        <p:nvPicPr>
          <p:cNvPr id="330755" name="Picture 3" descr="C:\Program Files\Amira-3.1.1\data\nucleosome files\AAA FINAL STRUCTURE\Animations_notahelix\Picture Files\strider-60-only-RED.jpg"/>
          <p:cNvPicPr>
            <a:picLocks noChangeAspect="1" noChangeArrowheads="1"/>
          </p:cNvPicPr>
          <p:nvPr/>
        </p:nvPicPr>
        <p:blipFill>
          <a:blip r:embed="rId5" cstate="print"/>
          <a:srcRect/>
          <a:stretch>
            <a:fillRect/>
          </a:stretch>
        </p:blipFill>
        <p:spPr bwMode="auto">
          <a:xfrm>
            <a:off x="912813" y="1525588"/>
            <a:ext cx="7011987" cy="4570412"/>
          </a:xfrm>
          <a:prstGeom prst="rect">
            <a:avLst/>
          </a:prstGeom>
          <a:noFill/>
          <a:ln w="9525">
            <a:noFill/>
            <a:miter lim="800000"/>
            <a:headEnd/>
            <a:tailEnd/>
          </a:ln>
        </p:spPr>
      </p:pic>
      <p:sp>
        <p:nvSpPr>
          <p:cNvPr id="330756" name="Line 4"/>
          <p:cNvSpPr>
            <a:spLocks noChangeShapeType="1"/>
          </p:cNvSpPr>
          <p:nvPr/>
        </p:nvSpPr>
        <p:spPr bwMode="auto">
          <a:xfrm flipH="1" flipV="1">
            <a:off x="2667000" y="4572000"/>
            <a:ext cx="457200" cy="533400"/>
          </a:xfrm>
          <a:prstGeom prst="line">
            <a:avLst/>
          </a:prstGeom>
          <a:noFill/>
          <a:ln w="25400">
            <a:solidFill>
              <a:srgbClr val="FF00FF"/>
            </a:solidFill>
            <a:round/>
            <a:headEnd/>
            <a:tailEnd type="triangle" w="med" len="med"/>
          </a:ln>
        </p:spPr>
        <p:txBody>
          <a:bodyPr/>
          <a:lstStyle/>
          <a:p>
            <a:endParaRPr lang="en-US"/>
          </a:p>
        </p:txBody>
      </p:sp>
      <p:sp>
        <p:nvSpPr>
          <p:cNvPr id="330757" name="Text Box 5"/>
          <p:cNvSpPr txBox="1">
            <a:spLocks noChangeArrowheads="1"/>
          </p:cNvSpPr>
          <p:nvPr/>
        </p:nvSpPr>
        <p:spPr bwMode="auto">
          <a:xfrm>
            <a:off x="3200400" y="5105400"/>
            <a:ext cx="1066800" cy="336550"/>
          </a:xfrm>
          <a:prstGeom prst="rect">
            <a:avLst/>
          </a:prstGeom>
          <a:noFill/>
          <a:ln w="9525">
            <a:noFill/>
            <a:miter lim="800000"/>
            <a:headEnd/>
            <a:tailEnd/>
          </a:ln>
        </p:spPr>
        <p:txBody>
          <a:bodyPr>
            <a:spAutoFit/>
          </a:bodyPr>
          <a:lstStyle/>
          <a:p>
            <a:pPr>
              <a:spcBef>
                <a:spcPct val="50000"/>
              </a:spcBef>
            </a:pPr>
            <a:r>
              <a:rPr lang="en-US" sz="1600" b="1" dirty="0">
                <a:solidFill>
                  <a:srgbClr val="FF00FF"/>
                </a:solidFill>
              </a:rPr>
              <a:t>pH 10.4</a:t>
            </a:r>
          </a:p>
        </p:txBody>
      </p:sp>
      <p:sp>
        <p:nvSpPr>
          <p:cNvPr id="888838" name="0% arrow"/>
          <p:cNvSpPr>
            <a:spLocks noChangeShapeType="1"/>
          </p:cNvSpPr>
          <p:nvPr/>
        </p:nvSpPr>
        <p:spPr bwMode="auto">
          <a:xfrm>
            <a:off x="838200" y="4419600"/>
            <a:ext cx="533400" cy="0"/>
          </a:xfrm>
          <a:prstGeom prst="line">
            <a:avLst/>
          </a:prstGeom>
          <a:noFill/>
          <a:ln w="38100">
            <a:solidFill>
              <a:srgbClr val="FF00FF"/>
            </a:solidFill>
            <a:round/>
            <a:headEnd/>
            <a:tailEnd type="triangle" w="med" len="med"/>
          </a:ln>
        </p:spPr>
        <p:txBody>
          <a:bodyPr/>
          <a:lstStyle/>
          <a:p>
            <a:endParaRPr lang="en-US"/>
          </a:p>
        </p:txBody>
      </p:sp>
      <p:sp>
        <p:nvSpPr>
          <p:cNvPr id="888840" name="0%"/>
          <p:cNvSpPr txBox="1">
            <a:spLocks noChangeArrowheads="1"/>
          </p:cNvSpPr>
          <p:nvPr/>
        </p:nvSpPr>
        <p:spPr bwMode="auto">
          <a:xfrm>
            <a:off x="0" y="4191000"/>
            <a:ext cx="914400" cy="457200"/>
          </a:xfrm>
          <a:prstGeom prst="rect">
            <a:avLst/>
          </a:prstGeom>
          <a:noFill/>
          <a:ln w="9525">
            <a:noFill/>
            <a:miter lim="800000"/>
            <a:headEnd/>
            <a:tailEnd/>
          </a:ln>
        </p:spPr>
        <p:txBody>
          <a:bodyPr>
            <a:spAutoFit/>
          </a:bodyPr>
          <a:lstStyle/>
          <a:p>
            <a:pPr>
              <a:spcBef>
                <a:spcPct val="50000"/>
              </a:spcBef>
            </a:pPr>
            <a:r>
              <a:rPr lang="en-US" b="1" dirty="0">
                <a:solidFill>
                  <a:srgbClr val="FF00FF"/>
                </a:solidFill>
              </a:rPr>
              <a:t>0% !</a:t>
            </a:r>
          </a:p>
        </p:txBody>
      </p:sp>
      <p:pic>
        <p:nvPicPr>
          <p:cNvPr id="888841" name="slide_32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30761" name="Text Box 1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734" fill="hold"/>
                                        <p:tgtEl>
                                          <p:spTgt spid="888841"/>
                                        </p:tgtEl>
                                      </p:cBhvr>
                                    </p:cmd>
                                  </p:childTnLst>
                                </p:cTn>
                              </p:par>
                              <p:par>
                                <p:cTn id="7" presetID="2" presetClass="entr" presetSubtype="2" fill="hold" grpId="0" nodeType="withEffect">
                                  <p:stCondLst>
                                    <p:cond delay="7000"/>
                                  </p:stCondLst>
                                  <p:childTnLst>
                                    <p:set>
                                      <p:cBhvr>
                                        <p:cTn id="8" dur="1" fill="hold">
                                          <p:stCondLst>
                                            <p:cond delay="0"/>
                                          </p:stCondLst>
                                        </p:cTn>
                                        <p:tgtEl>
                                          <p:spTgt spid="888840"/>
                                        </p:tgtEl>
                                        <p:attrNameLst>
                                          <p:attrName>style.visibility</p:attrName>
                                        </p:attrNameLst>
                                      </p:cBhvr>
                                      <p:to>
                                        <p:strVal val="visible"/>
                                      </p:to>
                                    </p:set>
                                    <p:anim calcmode="lin" valueType="num">
                                      <p:cBhvr additive="base">
                                        <p:cTn id="9" dur="500" fill="hold"/>
                                        <p:tgtEl>
                                          <p:spTgt spid="888840"/>
                                        </p:tgtEl>
                                        <p:attrNameLst>
                                          <p:attrName>ppt_x</p:attrName>
                                        </p:attrNameLst>
                                      </p:cBhvr>
                                      <p:tavLst>
                                        <p:tav tm="0">
                                          <p:val>
                                            <p:strVal val="1+#ppt_w/2"/>
                                          </p:val>
                                        </p:tav>
                                        <p:tav tm="100000">
                                          <p:val>
                                            <p:strVal val="#ppt_x"/>
                                          </p:val>
                                        </p:tav>
                                      </p:tavLst>
                                    </p:anim>
                                    <p:anim calcmode="lin" valueType="num">
                                      <p:cBhvr additive="base">
                                        <p:cTn id="10" dur="500" fill="hold"/>
                                        <p:tgtEl>
                                          <p:spTgt spid="888840"/>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7000"/>
                                  </p:stCondLst>
                                  <p:childTnLst>
                                    <p:set>
                                      <p:cBhvr>
                                        <p:cTn id="12" dur="1" fill="hold">
                                          <p:stCondLst>
                                            <p:cond delay="0"/>
                                          </p:stCondLst>
                                        </p:cTn>
                                        <p:tgtEl>
                                          <p:spTgt spid="888838"/>
                                        </p:tgtEl>
                                        <p:attrNameLst>
                                          <p:attrName>style.visibility</p:attrName>
                                        </p:attrNameLst>
                                      </p:cBhvr>
                                      <p:to>
                                        <p:strVal val="visible"/>
                                      </p:to>
                                    </p:set>
                                    <p:anim calcmode="lin" valueType="num">
                                      <p:cBhvr additive="base">
                                        <p:cTn id="13" dur="500" fill="hold"/>
                                        <p:tgtEl>
                                          <p:spTgt spid="888838"/>
                                        </p:tgtEl>
                                        <p:attrNameLst>
                                          <p:attrName>ppt_x</p:attrName>
                                        </p:attrNameLst>
                                      </p:cBhvr>
                                      <p:tavLst>
                                        <p:tav tm="0">
                                          <p:val>
                                            <p:strVal val="1+#ppt_w/2"/>
                                          </p:val>
                                        </p:tav>
                                        <p:tav tm="100000">
                                          <p:val>
                                            <p:strVal val="#ppt_x"/>
                                          </p:val>
                                        </p:tav>
                                      </p:tavLst>
                                    </p:anim>
                                    <p:anim calcmode="lin" valueType="num">
                                      <p:cBhvr additive="base">
                                        <p:cTn id="14" dur="500" fill="hold"/>
                                        <p:tgtEl>
                                          <p:spTgt spid="8888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3171">
                <p:cTn id="15" fill="hold" display="0">
                  <p:stCondLst>
                    <p:cond delay="indefinite"/>
                  </p:stCondLst>
                  <p:endCondLst>
                    <p:cond evt="onPrev" delay="0">
                      <p:tgtEl>
                        <p:sldTgt/>
                      </p:tgtEl>
                    </p:cond>
                    <p:cond evt="onStopAudio" delay="0">
                      <p:tgtEl>
                        <p:sldTgt/>
                      </p:tgtEl>
                    </p:cond>
                  </p:endCondLst>
                </p:cTn>
                <p:tgtEl>
                  <p:spTgt spid="888841"/>
                </p:tgtEl>
              </p:cMediaNode>
            </p:audio>
          </p:childTnLst>
        </p:cTn>
      </p:par>
    </p:tnLst>
    <p:bldLst>
      <p:bldP spid="888838" grpId="0" animBg="1"/>
      <p:bldP spid="888840" grpId="0" autoUpdateAnimBg="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idx="4294967295"/>
          </p:nvPr>
        </p:nvSpPr>
        <p:spPr>
          <a:xfrm>
            <a:off x="685800" y="2667000"/>
            <a:ext cx="7772400" cy="1143000"/>
          </a:xfrm>
        </p:spPr>
        <p:txBody>
          <a:bodyPr/>
          <a:lstStyle/>
          <a:p>
            <a:pPr eaLnBrk="1" hangingPunct="1"/>
            <a:r>
              <a:rPr lang="en-US" sz="4800"/>
              <a:t>Conclusion:</a:t>
            </a:r>
            <a:br>
              <a:rPr lang="en-US" sz="4800"/>
            </a:br>
            <a:br>
              <a:rPr lang="en-US" sz="4800"/>
            </a:br>
            <a:r>
              <a:rPr lang="en-US" sz="4800"/>
              <a:t>At pH 8.5, 60</a:t>
            </a:r>
            <a:r>
              <a:rPr lang="en-US" sz="4800">
                <a:sym typeface="Symbol" pitchFamily="18" charset="2"/>
              </a:rPr>
              <a:t></a:t>
            </a:r>
            <a:r>
              <a:rPr lang="en-US" sz="4800"/>
              <a:t>, there would be NO renaturation!</a:t>
            </a:r>
            <a:br>
              <a:rPr lang="en-US" sz="4800"/>
            </a:br>
            <a:br>
              <a:rPr lang="en-US" sz="4800"/>
            </a:br>
            <a:r>
              <a:rPr lang="en-US" sz="4800"/>
              <a:t>So </a:t>
            </a:r>
            <a:r>
              <a:rPr lang="en-US" sz="4800" i="1"/>
              <a:t>what </a:t>
            </a:r>
            <a:r>
              <a:rPr lang="en-US" sz="4800"/>
              <a:t>is Form V??</a:t>
            </a:r>
            <a:endParaRPr lang="en-US"/>
          </a:p>
        </p:txBody>
      </p:sp>
      <p:pic>
        <p:nvPicPr>
          <p:cNvPr id="889859" name="slide_32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31780"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51" fill="hold"/>
                                        <p:tgtEl>
                                          <p:spTgt spid="88985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889859"/>
                </p:tgtEl>
              </p:cMediaNode>
            </p:audio>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Narration"/>
          <p:cNvSpPr>
            <a:spLocks noGrp="1" noChangeArrowheads="1"/>
          </p:cNvSpPr>
          <p:nvPr>
            <p:ph type="title" idx="4294967295"/>
          </p:nvPr>
        </p:nvSpPr>
        <p:spPr>
          <a:xfrm>
            <a:off x="685800" y="2743200"/>
            <a:ext cx="7772400" cy="1143000"/>
          </a:xfrm>
        </p:spPr>
        <p:txBody>
          <a:bodyPr/>
          <a:lstStyle/>
          <a:p>
            <a:pPr algn="l" eaLnBrk="1" hangingPunct="1"/>
            <a:r>
              <a:rPr lang="en-US" sz="3200" b="1"/>
              <a:t>“What gives Dr. Biegeleisen the right to say that re-naturation data for Form IV can be applied to re-naturation of single-stranded circles?” </a:t>
            </a:r>
          </a:p>
        </p:txBody>
      </p:sp>
      <p:pic>
        <p:nvPicPr>
          <p:cNvPr id="914435" name="slide_32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14436" name="Pink narration"/>
          <p:cNvSpPr>
            <a:spLocks noChangeArrowheads="1"/>
          </p:cNvSpPr>
          <p:nvPr/>
        </p:nvSpPr>
        <p:spPr bwMode="auto">
          <a:xfrm>
            <a:off x="700088" y="2728913"/>
            <a:ext cx="7772400" cy="1143000"/>
          </a:xfrm>
          <a:prstGeom prst="rect">
            <a:avLst/>
          </a:prstGeom>
          <a:noFill/>
          <a:ln w="9525">
            <a:noFill/>
            <a:miter lim="800000"/>
            <a:headEnd/>
            <a:tailEnd/>
          </a:ln>
        </p:spPr>
        <p:txBody>
          <a:bodyPr anchor="ctr"/>
          <a:lstStyle/>
          <a:p>
            <a:r>
              <a:rPr lang="en-US" sz="3200" b="1">
                <a:solidFill>
                  <a:srgbClr val="FF00FF"/>
                </a:solidFill>
              </a:rPr>
              <a:t>“What gives Dr. Biegeleisen the right to say that re-naturation data for Form IV can be applied to re-naturation of single-stranded circles?” </a:t>
            </a:r>
          </a:p>
        </p:txBody>
      </p:sp>
      <p:sp>
        <p:nvSpPr>
          <p:cNvPr id="332805"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7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14435"/>
                                        </p:tgtEl>
                                      </p:cBhvr>
                                    </p:cmd>
                                  </p:childTnLst>
                                </p:cTn>
                              </p:par>
                              <p:par>
                                <p:cTn id="7" presetID="2" presetClass="entr" presetSubtype="8" fill="hold" grpId="0" nodeType="withEffect">
                                  <p:stCondLst>
                                    <p:cond delay="21000"/>
                                  </p:stCondLst>
                                  <p:childTnLst>
                                    <p:set>
                                      <p:cBhvr>
                                        <p:cTn id="8" dur="1" fill="hold">
                                          <p:stCondLst>
                                            <p:cond delay="0"/>
                                          </p:stCondLst>
                                        </p:cTn>
                                        <p:tgtEl>
                                          <p:spTgt spid="914436"/>
                                        </p:tgtEl>
                                        <p:attrNameLst>
                                          <p:attrName>style.visibility</p:attrName>
                                        </p:attrNameLst>
                                      </p:cBhvr>
                                      <p:to>
                                        <p:strVal val="visible"/>
                                      </p:to>
                                    </p:set>
                                    <p:anim calcmode="lin" valueType="num">
                                      <p:cBhvr additive="base">
                                        <p:cTn id="9" dur="500" fill="hold"/>
                                        <p:tgtEl>
                                          <p:spTgt spid="914436"/>
                                        </p:tgtEl>
                                        <p:attrNameLst>
                                          <p:attrName>ppt_x</p:attrName>
                                        </p:attrNameLst>
                                      </p:cBhvr>
                                      <p:tavLst>
                                        <p:tav tm="0">
                                          <p:val>
                                            <p:strVal val="0-#ppt_w/2"/>
                                          </p:val>
                                        </p:tav>
                                        <p:tav tm="100000">
                                          <p:val>
                                            <p:strVal val="#ppt_x"/>
                                          </p:val>
                                        </p:tav>
                                      </p:tavLst>
                                    </p:anim>
                                    <p:anim calcmode="lin" valueType="num">
                                      <p:cBhvr additive="base">
                                        <p:cTn id="10" dur="500" fill="hold"/>
                                        <p:tgtEl>
                                          <p:spTgt spid="9144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4390">
                <p:cTn id="11" fill="hold" display="0">
                  <p:stCondLst>
                    <p:cond delay="indefinite"/>
                  </p:stCondLst>
                  <p:endCondLst>
                    <p:cond evt="onPrev" delay="0">
                      <p:tgtEl>
                        <p:sldTgt/>
                      </p:tgtEl>
                    </p:cond>
                    <p:cond evt="onStopAudio" delay="0">
                      <p:tgtEl>
                        <p:sldTgt/>
                      </p:tgtEl>
                    </p:cond>
                  </p:endCondLst>
                </p:cTn>
                <p:tgtEl>
                  <p:spTgt spid="914435"/>
                </p:tgtEl>
              </p:cMediaNode>
            </p:audio>
          </p:childTnLst>
        </p:cTn>
      </p:par>
    </p:tnLst>
    <p:bldLst>
      <p:bldP spid="914436" grpId="0" autoUpdateAnimBg="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Form 0 black"/>
          <p:cNvSpPr txBox="1">
            <a:spLocks noChangeArrowheads="1"/>
          </p:cNvSpPr>
          <p:nvPr/>
        </p:nvSpPr>
        <p:spPr bwMode="auto">
          <a:xfrm>
            <a:off x="3324225" y="2701925"/>
            <a:ext cx="2590800" cy="650875"/>
          </a:xfrm>
          <a:prstGeom prst="rect">
            <a:avLst/>
          </a:prstGeom>
          <a:noFill/>
          <a:ln w="9525">
            <a:solidFill>
              <a:schemeClr val="tx1"/>
            </a:solidFill>
            <a:miter lim="800000"/>
            <a:headEnd/>
            <a:tailEnd/>
          </a:ln>
        </p:spPr>
        <p:txBody>
          <a:bodyPr>
            <a:spAutoFit/>
          </a:bodyPr>
          <a:lstStyle/>
          <a:p>
            <a:pPr algn="ctr">
              <a:spcBef>
                <a:spcPct val="50000"/>
              </a:spcBef>
            </a:pPr>
            <a:r>
              <a:rPr lang="en-US" sz="3600"/>
              <a:t>Form 0</a:t>
            </a:r>
          </a:p>
        </p:txBody>
      </p:sp>
      <p:sp>
        <p:nvSpPr>
          <p:cNvPr id="915463" name="Separate SS"/>
          <p:cNvSpPr txBox="1">
            <a:spLocks noChangeArrowheads="1"/>
          </p:cNvSpPr>
          <p:nvPr/>
        </p:nvSpPr>
        <p:spPr bwMode="auto">
          <a:xfrm>
            <a:off x="1066800" y="415925"/>
            <a:ext cx="2590800" cy="650875"/>
          </a:xfrm>
          <a:prstGeom prst="rect">
            <a:avLst/>
          </a:prstGeom>
          <a:noFill/>
          <a:ln w="9525">
            <a:solidFill>
              <a:schemeClr val="tx1"/>
            </a:solidFill>
            <a:miter lim="800000"/>
            <a:headEnd/>
            <a:tailEnd/>
          </a:ln>
        </p:spPr>
        <p:txBody>
          <a:bodyPr>
            <a:spAutoFit/>
          </a:bodyPr>
          <a:lstStyle/>
          <a:p>
            <a:pPr algn="ctr">
              <a:spcBef>
                <a:spcPct val="50000"/>
              </a:spcBef>
            </a:pPr>
            <a:r>
              <a:rPr lang="en-US" sz="3600"/>
              <a:t>Separate SS</a:t>
            </a:r>
          </a:p>
        </p:txBody>
      </p:sp>
      <p:sp>
        <p:nvSpPr>
          <p:cNvPr id="915464" name="Form IV"/>
          <p:cNvSpPr txBox="1">
            <a:spLocks noChangeArrowheads="1"/>
          </p:cNvSpPr>
          <p:nvPr/>
        </p:nvSpPr>
        <p:spPr bwMode="auto">
          <a:xfrm>
            <a:off x="5562600" y="415925"/>
            <a:ext cx="2590800" cy="650875"/>
          </a:xfrm>
          <a:prstGeom prst="rect">
            <a:avLst/>
          </a:prstGeom>
          <a:noFill/>
          <a:ln w="9525">
            <a:solidFill>
              <a:schemeClr val="tx1"/>
            </a:solidFill>
            <a:miter lim="800000"/>
            <a:headEnd/>
            <a:tailEnd/>
          </a:ln>
        </p:spPr>
        <p:txBody>
          <a:bodyPr>
            <a:spAutoFit/>
          </a:bodyPr>
          <a:lstStyle/>
          <a:p>
            <a:pPr algn="ctr">
              <a:spcBef>
                <a:spcPct val="50000"/>
              </a:spcBef>
            </a:pPr>
            <a:r>
              <a:rPr lang="en-US" sz="3600"/>
              <a:t>Form IV</a:t>
            </a:r>
          </a:p>
        </p:txBody>
      </p:sp>
      <p:sp>
        <p:nvSpPr>
          <p:cNvPr id="333829" name="Arrow1, Form IV"/>
          <p:cNvSpPr>
            <a:spLocks noChangeShapeType="1"/>
          </p:cNvSpPr>
          <p:nvPr/>
        </p:nvSpPr>
        <p:spPr bwMode="auto">
          <a:xfrm flipH="1">
            <a:off x="5238750" y="1219200"/>
            <a:ext cx="1752600" cy="1295400"/>
          </a:xfrm>
          <a:prstGeom prst="line">
            <a:avLst/>
          </a:prstGeom>
          <a:noFill/>
          <a:ln w="25400">
            <a:solidFill>
              <a:srgbClr val="FF00FF"/>
            </a:solidFill>
            <a:round/>
            <a:headEnd/>
            <a:tailEnd type="triangle" w="med" len="med"/>
          </a:ln>
        </p:spPr>
        <p:txBody>
          <a:bodyPr/>
          <a:lstStyle/>
          <a:p>
            <a:endParaRPr lang="en-US"/>
          </a:p>
        </p:txBody>
      </p:sp>
      <p:sp>
        <p:nvSpPr>
          <p:cNvPr id="333831" name="Arrow2, Form IV"/>
          <p:cNvSpPr>
            <a:spLocks noChangeShapeType="1"/>
          </p:cNvSpPr>
          <p:nvPr/>
        </p:nvSpPr>
        <p:spPr bwMode="auto">
          <a:xfrm flipV="1">
            <a:off x="5105400" y="1143000"/>
            <a:ext cx="1752600" cy="1295400"/>
          </a:xfrm>
          <a:prstGeom prst="line">
            <a:avLst/>
          </a:prstGeom>
          <a:noFill/>
          <a:ln w="25400">
            <a:solidFill>
              <a:srgbClr val="FF00FF"/>
            </a:solidFill>
            <a:round/>
            <a:headEnd/>
            <a:tailEnd type="triangle" w="med" len="med"/>
          </a:ln>
        </p:spPr>
        <p:txBody>
          <a:bodyPr/>
          <a:lstStyle/>
          <a:p>
            <a:endParaRPr lang="en-US"/>
          </a:p>
        </p:txBody>
      </p:sp>
      <p:sp>
        <p:nvSpPr>
          <p:cNvPr id="333830" name="Arrow1, SS"/>
          <p:cNvSpPr>
            <a:spLocks noChangeShapeType="1"/>
          </p:cNvSpPr>
          <p:nvPr/>
        </p:nvSpPr>
        <p:spPr bwMode="auto">
          <a:xfrm>
            <a:off x="2362200" y="1219200"/>
            <a:ext cx="1676400" cy="1295400"/>
          </a:xfrm>
          <a:prstGeom prst="line">
            <a:avLst/>
          </a:prstGeom>
          <a:noFill/>
          <a:ln w="25400">
            <a:solidFill>
              <a:srgbClr val="FF00FF"/>
            </a:solidFill>
            <a:round/>
            <a:headEnd/>
            <a:tailEnd type="triangle" w="med" len="med"/>
          </a:ln>
        </p:spPr>
        <p:txBody>
          <a:bodyPr/>
          <a:lstStyle/>
          <a:p>
            <a:endParaRPr lang="en-US"/>
          </a:p>
        </p:txBody>
      </p:sp>
      <p:sp>
        <p:nvSpPr>
          <p:cNvPr id="333832" name="Arrow 2, SS"/>
          <p:cNvSpPr>
            <a:spLocks noChangeShapeType="1"/>
          </p:cNvSpPr>
          <p:nvPr/>
        </p:nvSpPr>
        <p:spPr bwMode="auto">
          <a:xfrm flipH="1" flipV="1">
            <a:off x="2486025" y="1143000"/>
            <a:ext cx="1676400" cy="1295400"/>
          </a:xfrm>
          <a:prstGeom prst="line">
            <a:avLst/>
          </a:prstGeom>
          <a:noFill/>
          <a:ln w="25400">
            <a:solidFill>
              <a:srgbClr val="FF00FF"/>
            </a:solidFill>
            <a:round/>
            <a:headEnd/>
            <a:tailEnd type="triangle" w="med" len="med"/>
          </a:ln>
        </p:spPr>
        <p:txBody>
          <a:bodyPr/>
          <a:lstStyle/>
          <a:p>
            <a:endParaRPr lang="en-US"/>
          </a:p>
        </p:txBody>
      </p:sp>
      <p:sp>
        <p:nvSpPr>
          <p:cNvPr id="915475" name="Form I"/>
          <p:cNvSpPr txBox="1">
            <a:spLocks noChangeArrowheads="1"/>
          </p:cNvSpPr>
          <p:nvPr/>
        </p:nvSpPr>
        <p:spPr bwMode="auto">
          <a:xfrm>
            <a:off x="3328988" y="5673725"/>
            <a:ext cx="2590800" cy="650875"/>
          </a:xfrm>
          <a:prstGeom prst="rect">
            <a:avLst/>
          </a:prstGeom>
          <a:noFill/>
          <a:ln w="9525">
            <a:solidFill>
              <a:schemeClr val="tx1"/>
            </a:solidFill>
            <a:miter lim="800000"/>
            <a:headEnd/>
            <a:tailEnd/>
          </a:ln>
        </p:spPr>
        <p:txBody>
          <a:bodyPr>
            <a:spAutoFit/>
          </a:bodyPr>
          <a:lstStyle/>
          <a:p>
            <a:pPr algn="ctr">
              <a:spcBef>
                <a:spcPct val="50000"/>
              </a:spcBef>
            </a:pPr>
            <a:r>
              <a:rPr lang="en-US" sz="3600"/>
              <a:t>Form I</a:t>
            </a:r>
          </a:p>
        </p:txBody>
      </p:sp>
      <p:sp>
        <p:nvSpPr>
          <p:cNvPr id="333834" name="Arrow1, Form I"/>
          <p:cNvSpPr>
            <a:spLocks noChangeShapeType="1"/>
          </p:cNvSpPr>
          <p:nvPr/>
        </p:nvSpPr>
        <p:spPr bwMode="auto">
          <a:xfrm>
            <a:off x="4662488" y="3505200"/>
            <a:ext cx="0" cy="1981200"/>
          </a:xfrm>
          <a:prstGeom prst="line">
            <a:avLst/>
          </a:prstGeom>
          <a:noFill/>
          <a:ln w="25400">
            <a:solidFill>
              <a:srgbClr val="FF00FF"/>
            </a:solidFill>
            <a:round/>
            <a:headEnd/>
            <a:tailEnd type="triangle" w="med" len="med"/>
          </a:ln>
        </p:spPr>
        <p:txBody>
          <a:bodyPr/>
          <a:lstStyle/>
          <a:p>
            <a:endParaRPr lang="en-US"/>
          </a:p>
        </p:txBody>
      </p:sp>
      <p:sp>
        <p:nvSpPr>
          <p:cNvPr id="333835" name="Arrow2, Form I"/>
          <p:cNvSpPr>
            <a:spLocks noChangeShapeType="1"/>
          </p:cNvSpPr>
          <p:nvPr/>
        </p:nvSpPr>
        <p:spPr bwMode="auto">
          <a:xfrm flipV="1">
            <a:off x="4786313" y="3505200"/>
            <a:ext cx="0" cy="1905000"/>
          </a:xfrm>
          <a:prstGeom prst="line">
            <a:avLst/>
          </a:prstGeom>
          <a:noFill/>
          <a:ln w="25400">
            <a:solidFill>
              <a:srgbClr val="FF00FF"/>
            </a:solidFill>
            <a:round/>
            <a:headEnd/>
            <a:tailEnd type="triangle" w="med" len="med"/>
          </a:ln>
        </p:spPr>
        <p:txBody>
          <a:bodyPr/>
          <a:lstStyle/>
          <a:p>
            <a:endParaRPr lang="en-US"/>
          </a:p>
        </p:txBody>
      </p:sp>
      <p:pic>
        <p:nvPicPr>
          <p:cNvPr id="915478" name="slide_32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915480" name="Form 0 blue"/>
          <p:cNvSpPr txBox="1">
            <a:spLocks noChangeArrowheads="1"/>
          </p:cNvSpPr>
          <p:nvPr/>
        </p:nvSpPr>
        <p:spPr bwMode="auto">
          <a:xfrm>
            <a:off x="3309938" y="2687638"/>
            <a:ext cx="2590800" cy="679450"/>
          </a:xfrm>
          <a:prstGeom prst="rect">
            <a:avLst/>
          </a:prstGeom>
          <a:solidFill>
            <a:schemeClr val="bg1"/>
          </a:solidFill>
          <a:ln w="38100">
            <a:solidFill>
              <a:srgbClr val="0000FF"/>
            </a:solidFill>
            <a:miter lim="800000"/>
            <a:headEnd/>
            <a:tailEnd/>
          </a:ln>
        </p:spPr>
        <p:txBody>
          <a:bodyPr>
            <a:spAutoFit/>
          </a:bodyPr>
          <a:lstStyle/>
          <a:p>
            <a:pPr algn="ctr">
              <a:spcBef>
                <a:spcPct val="50000"/>
              </a:spcBef>
            </a:pPr>
            <a:r>
              <a:rPr lang="en-US" sz="3600" b="1">
                <a:solidFill>
                  <a:srgbClr val="0000FF"/>
                </a:solidFill>
              </a:rPr>
              <a:t>Form 0</a:t>
            </a:r>
          </a:p>
        </p:txBody>
      </p:sp>
      <p:sp>
        <p:nvSpPr>
          <p:cNvPr id="333838"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7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15478"/>
                                        </p:tgtEl>
                                      </p:cBhvr>
                                    </p:cmd>
                                  </p:childTnLst>
                                </p:cTn>
                              </p:par>
                              <p:par>
                                <p:cTn id="7" presetID="2" presetClass="entr" presetSubtype="8" fill="hold" grpId="0" nodeType="withEffect">
                                  <p:stCondLst>
                                    <p:cond delay="5000"/>
                                  </p:stCondLst>
                                  <p:childTnLst>
                                    <p:set>
                                      <p:cBhvr>
                                        <p:cTn id="8" dur="1" fill="hold">
                                          <p:stCondLst>
                                            <p:cond delay="0"/>
                                          </p:stCondLst>
                                        </p:cTn>
                                        <p:tgtEl>
                                          <p:spTgt spid="915475"/>
                                        </p:tgtEl>
                                        <p:attrNameLst>
                                          <p:attrName>style.visibility</p:attrName>
                                        </p:attrNameLst>
                                      </p:cBhvr>
                                      <p:to>
                                        <p:strVal val="visible"/>
                                      </p:to>
                                    </p:set>
                                    <p:anim calcmode="lin" valueType="num">
                                      <p:cBhvr additive="base">
                                        <p:cTn id="9" dur="500" fill="hold"/>
                                        <p:tgtEl>
                                          <p:spTgt spid="915475"/>
                                        </p:tgtEl>
                                        <p:attrNameLst>
                                          <p:attrName>ppt_x</p:attrName>
                                        </p:attrNameLst>
                                      </p:cBhvr>
                                      <p:tavLst>
                                        <p:tav tm="0">
                                          <p:val>
                                            <p:strVal val="0-#ppt_w/2"/>
                                          </p:val>
                                        </p:tav>
                                        <p:tav tm="100000">
                                          <p:val>
                                            <p:strVal val="#ppt_x"/>
                                          </p:val>
                                        </p:tav>
                                      </p:tavLst>
                                    </p:anim>
                                    <p:anim calcmode="lin" valueType="num">
                                      <p:cBhvr additive="base">
                                        <p:cTn id="10" dur="500" fill="hold"/>
                                        <p:tgtEl>
                                          <p:spTgt spid="915475"/>
                                        </p:tgtEl>
                                        <p:attrNameLst>
                                          <p:attrName>ppt_y</p:attrName>
                                        </p:attrNameLst>
                                      </p:cBhvr>
                                      <p:tavLst>
                                        <p:tav tm="0">
                                          <p:val>
                                            <p:strVal val="#ppt_y"/>
                                          </p:val>
                                        </p:tav>
                                        <p:tav tm="100000">
                                          <p:val>
                                            <p:strVal val="#ppt_y"/>
                                          </p:val>
                                        </p:tav>
                                      </p:tavLst>
                                    </p:anim>
                                  </p:childTnLst>
                                </p:cTn>
                              </p:par>
                            </p:childTnLst>
                          </p:cTn>
                        </p:par>
                        <p:par>
                          <p:cTn id="11" fill="hold">
                            <p:stCondLst>
                              <p:cond delay="5500"/>
                            </p:stCondLst>
                            <p:childTnLst>
                              <p:par>
                                <p:cTn id="12" presetID="2" presetClass="entr" presetSubtype="8" fill="hold" grpId="0" nodeType="afterEffect">
                                  <p:stCondLst>
                                    <p:cond delay="3000"/>
                                  </p:stCondLst>
                                  <p:childTnLst>
                                    <p:set>
                                      <p:cBhvr>
                                        <p:cTn id="13" dur="1" fill="hold">
                                          <p:stCondLst>
                                            <p:cond delay="0"/>
                                          </p:stCondLst>
                                        </p:cTn>
                                        <p:tgtEl>
                                          <p:spTgt spid="915463"/>
                                        </p:tgtEl>
                                        <p:attrNameLst>
                                          <p:attrName>style.visibility</p:attrName>
                                        </p:attrNameLst>
                                      </p:cBhvr>
                                      <p:to>
                                        <p:strVal val="visible"/>
                                      </p:to>
                                    </p:set>
                                    <p:anim calcmode="lin" valueType="num">
                                      <p:cBhvr additive="base">
                                        <p:cTn id="14" dur="500" fill="hold"/>
                                        <p:tgtEl>
                                          <p:spTgt spid="915463"/>
                                        </p:tgtEl>
                                        <p:attrNameLst>
                                          <p:attrName>ppt_x</p:attrName>
                                        </p:attrNameLst>
                                      </p:cBhvr>
                                      <p:tavLst>
                                        <p:tav tm="0">
                                          <p:val>
                                            <p:strVal val="0-#ppt_w/2"/>
                                          </p:val>
                                        </p:tav>
                                        <p:tav tm="100000">
                                          <p:val>
                                            <p:strVal val="#ppt_x"/>
                                          </p:val>
                                        </p:tav>
                                      </p:tavLst>
                                    </p:anim>
                                    <p:anim calcmode="lin" valueType="num">
                                      <p:cBhvr additive="base">
                                        <p:cTn id="15" dur="500" fill="hold"/>
                                        <p:tgtEl>
                                          <p:spTgt spid="915463"/>
                                        </p:tgtEl>
                                        <p:attrNameLst>
                                          <p:attrName>ppt_y</p:attrName>
                                        </p:attrNameLst>
                                      </p:cBhvr>
                                      <p:tavLst>
                                        <p:tav tm="0">
                                          <p:val>
                                            <p:strVal val="#ppt_y"/>
                                          </p:val>
                                        </p:tav>
                                        <p:tav tm="100000">
                                          <p:val>
                                            <p:strVal val="#ppt_y"/>
                                          </p:val>
                                        </p:tav>
                                      </p:tavLst>
                                    </p:anim>
                                  </p:childTnLst>
                                </p:cTn>
                              </p:par>
                            </p:childTnLst>
                          </p:cTn>
                        </p:par>
                        <p:par>
                          <p:cTn id="16" fill="hold">
                            <p:stCondLst>
                              <p:cond delay="9000"/>
                            </p:stCondLst>
                            <p:childTnLst>
                              <p:par>
                                <p:cTn id="17" presetID="2" presetClass="entr" presetSubtype="8" fill="hold" grpId="0" nodeType="afterEffect">
                                  <p:stCondLst>
                                    <p:cond delay="3000"/>
                                  </p:stCondLst>
                                  <p:childTnLst>
                                    <p:set>
                                      <p:cBhvr>
                                        <p:cTn id="18" dur="1" fill="hold">
                                          <p:stCondLst>
                                            <p:cond delay="0"/>
                                          </p:stCondLst>
                                        </p:cTn>
                                        <p:tgtEl>
                                          <p:spTgt spid="915464"/>
                                        </p:tgtEl>
                                        <p:attrNameLst>
                                          <p:attrName>style.visibility</p:attrName>
                                        </p:attrNameLst>
                                      </p:cBhvr>
                                      <p:to>
                                        <p:strVal val="visible"/>
                                      </p:to>
                                    </p:set>
                                    <p:anim calcmode="lin" valueType="num">
                                      <p:cBhvr additive="base">
                                        <p:cTn id="19" dur="500" fill="hold"/>
                                        <p:tgtEl>
                                          <p:spTgt spid="915464"/>
                                        </p:tgtEl>
                                        <p:attrNameLst>
                                          <p:attrName>ppt_x</p:attrName>
                                        </p:attrNameLst>
                                      </p:cBhvr>
                                      <p:tavLst>
                                        <p:tav tm="0">
                                          <p:val>
                                            <p:strVal val="0-#ppt_w/2"/>
                                          </p:val>
                                        </p:tav>
                                        <p:tav tm="100000">
                                          <p:val>
                                            <p:strVal val="#ppt_x"/>
                                          </p:val>
                                        </p:tav>
                                      </p:tavLst>
                                    </p:anim>
                                    <p:anim calcmode="lin" valueType="num">
                                      <p:cBhvr additive="base">
                                        <p:cTn id="20" dur="500" fill="hold"/>
                                        <p:tgtEl>
                                          <p:spTgt spid="915464"/>
                                        </p:tgtEl>
                                        <p:attrNameLst>
                                          <p:attrName>ppt_y</p:attrName>
                                        </p:attrNameLst>
                                      </p:cBhvr>
                                      <p:tavLst>
                                        <p:tav tm="0">
                                          <p:val>
                                            <p:strVal val="#ppt_y"/>
                                          </p:val>
                                        </p:tav>
                                        <p:tav tm="100000">
                                          <p:val>
                                            <p:strVal val="#ppt_y"/>
                                          </p:val>
                                        </p:tav>
                                      </p:tavLst>
                                    </p:anim>
                                  </p:childTnLst>
                                </p:cTn>
                              </p:par>
                            </p:childTnLst>
                          </p:cTn>
                        </p:par>
                        <p:par>
                          <p:cTn id="21" fill="hold">
                            <p:stCondLst>
                              <p:cond delay="12500"/>
                            </p:stCondLst>
                            <p:childTnLst>
                              <p:par>
                                <p:cTn id="22" presetID="2" presetClass="entr" presetSubtype="8" fill="hold" grpId="0" nodeType="afterEffect">
                                  <p:stCondLst>
                                    <p:cond delay="50000"/>
                                  </p:stCondLst>
                                  <p:childTnLst>
                                    <p:set>
                                      <p:cBhvr>
                                        <p:cTn id="23" dur="1" fill="hold">
                                          <p:stCondLst>
                                            <p:cond delay="0"/>
                                          </p:stCondLst>
                                        </p:cTn>
                                        <p:tgtEl>
                                          <p:spTgt spid="915480"/>
                                        </p:tgtEl>
                                        <p:attrNameLst>
                                          <p:attrName>style.visibility</p:attrName>
                                        </p:attrNameLst>
                                      </p:cBhvr>
                                      <p:to>
                                        <p:strVal val="visible"/>
                                      </p:to>
                                    </p:set>
                                    <p:anim calcmode="lin" valueType="num">
                                      <p:cBhvr additive="base">
                                        <p:cTn id="24" dur="500" fill="hold"/>
                                        <p:tgtEl>
                                          <p:spTgt spid="915480"/>
                                        </p:tgtEl>
                                        <p:attrNameLst>
                                          <p:attrName>ppt_x</p:attrName>
                                        </p:attrNameLst>
                                      </p:cBhvr>
                                      <p:tavLst>
                                        <p:tav tm="0">
                                          <p:val>
                                            <p:strVal val="0-#ppt_w/2"/>
                                          </p:val>
                                        </p:tav>
                                        <p:tav tm="100000">
                                          <p:val>
                                            <p:strVal val="#ppt_x"/>
                                          </p:val>
                                        </p:tav>
                                      </p:tavLst>
                                    </p:anim>
                                    <p:anim calcmode="lin" valueType="num">
                                      <p:cBhvr additive="base">
                                        <p:cTn id="25" dur="500" fill="hold"/>
                                        <p:tgtEl>
                                          <p:spTgt spid="9154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0976">
                <p:cTn id="26" fill="hold" display="0">
                  <p:stCondLst>
                    <p:cond delay="indefinite"/>
                  </p:stCondLst>
                  <p:endCondLst>
                    <p:cond evt="onPrev" delay="0">
                      <p:tgtEl>
                        <p:sldTgt/>
                      </p:tgtEl>
                    </p:cond>
                    <p:cond evt="onStopAudio" delay="0">
                      <p:tgtEl>
                        <p:sldTgt/>
                      </p:tgtEl>
                    </p:cond>
                  </p:endCondLst>
                </p:cTn>
                <p:tgtEl>
                  <p:spTgt spid="915478"/>
                </p:tgtEl>
              </p:cMediaNode>
            </p:audio>
          </p:childTnLst>
        </p:cTn>
      </p:par>
    </p:tnLst>
    <p:bldLst>
      <p:bldP spid="915463" grpId="0" animBg="1" autoUpdateAnimBg="0"/>
      <p:bldP spid="915464" grpId="0" animBg="1" autoUpdateAnimBg="0"/>
      <p:bldP spid="915475" grpId="0" animBg="1" autoUpdateAnimBg="0"/>
      <p:bldP spid="915480" grpId="0" animBg="1" autoUpdateAnimBg="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0" name="Picture 2" descr="C:\Program Files\Amira-3.1.1\data\nucleosome files\AAA FINAL STRUCTURE\Animations_notahelix\Picture Files\wheel\wheel-start.jpg"/>
          <p:cNvPicPr preferRelativeResize="0">
            <a:picLocks noChangeArrowheads="1"/>
          </p:cNvPicPr>
          <p:nvPr/>
        </p:nvPicPr>
        <p:blipFill>
          <a:blip r:embed="rId5" cstate="print"/>
          <a:srcRect/>
          <a:stretch>
            <a:fillRect/>
          </a:stretch>
        </p:blipFill>
        <p:spPr bwMode="auto">
          <a:xfrm>
            <a:off x="2001838" y="985838"/>
            <a:ext cx="5137150" cy="4003675"/>
          </a:xfrm>
          <a:prstGeom prst="rect">
            <a:avLst/>
          </a:prstGeom>
          <a:noFill/>
          <a:ln w="9525">
            <a:noFill/>
            <a:miter lim="800000"/>
            <a:headEnd/>
            <a:tailEnd/>
          </a:ln>
        </p:spPr>
      </p:pic>
      <p:sp>
        <p:nvSpPr>
          <p:cNvPr id="916483" name="Form 0; bases"/>
          <p:cNvSpPr txBox="1">
            <a:spLocks noChangeArrowheads="1"/>
          </p:cNvSpPr>
          <p:nvPr/>
        </p:nvSpPr>
        <p:spPr bwMode="auto">
          <a:xfrm>
            <a:off x="1219200" y="5548313"/>
            <a:ext cx="6781800" cy="457200"/>
          </a:xfrm>
          <a:prstGeom prst="rect">
            <a:avLst/>
          </a:prstGeom>
          <a:noFill/>
          <a:ln w="9525">
            <a:noFill/>
            <a:miter lim="800000"/>
            <a:headEnd/>
            <a:tailEnd/>
          </a:ln>
        </p:spPr>
        <p:txBody>
          <a:bodyPr>
            <a:spAutoFit/>
          </a:bodyPr>
          <a:lstStyle/>
          <a:p>
            <a:pPr algn="ctr">
              <a:spcBef>
                <a:spcPct val="50000"/>
              </a:spcBef>
            </a:pPr>
            <a:r>
              <a:rPr lang="en-US" b="1"/>
              <a:t>“Form 0”; bases </a:t>
            </a:r>
            <a:r>
              <a:rPr lang="en-US" b="1" i="1"/>
              <a:t>not </a:t>
            </a:r>
            <a:r>
              <a:rPr lang="en-US" b="1"/>
              <a:t>properly aligned</a:t>
            </a:r>
          </a:p>
        </p:txBody>
      </p:sp>
      <p:pic>
        <p:nvPicPr>
          <p:cNvPr id="916484" name="slide_32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34853" name="Text Box 5"/>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29" fill="hold"/>
                                        <p:tgtEl>
                                          <p:spTgt spid="916484"/>
                                        </p:tgtEl>
                                      </p:cBhvr>
                                    </p:cmd>
                                  </p:childTnLst>
                                </p:cTn>
                              </p:par>
                              <p:par>
                                <p:cTn id="7" presetID="2" presetClass="entr" presetSubtype="8" fill="hold" grpId="0" nodeType="withEffect">
                                  <p:stCondLst>
                                    <p:cond delay="11000"/>
                                  </p:stCondLst>
                                  <p:childTnLst>
                                    <p:set>
                                      <p:cBhvr>
                                        <p:cTn id="8" dur="1" fill="hold">
                                          <p:stCondLst>
                                            <p:cond delay="0"/>
                                          </p:stCondLst>
                                        </p:cTn>
                                        <p:tgtEl>
                                          <p:spTgt spid="916483"/>
                                        </p:tgtEl>
                                        <p:attrNameLst>
                                          <p:attrName>style.visibility</p:attrName>
                                        </p:attrNameLst>
                                      </p:cBhvr>
                                      <p:to>
                                        <p:strVal val="visible"/>
                                      </p:to>
                                    </p:set>
                                    <p:anim calcmode="lin" valueType="num">
                                      <p:cBhvr additive="base">
                                        <p:cTn id="9" dur="500" fill="hold"/>
                                        <p:tgtEl>
                                          <p:spTgt spid="916483"/>
                                        </p:tgtEl>
                                        <p:attrNameLst>
                                          <p:attrName>ppt_x</p:attrName>
                                        </p:attrNameLst>
                                      </p:cBhvr>
                                      <p:tavLst>
                                        <p:tav tm="0">
                                          <p:val>
                                            <p:strVal val="0-#ppt_w/2"/>
                                          </p:val>
                                        </p:tav>
                                        <p:tav tm="100000">
                                          <p:val>
                                            <p:strVal val="#ppt_x"/>
                                          </p:val>
                                        </p:tav>
                                      </p:tavLst>
                                    </p:anim>
                                    <p:anim calcmode="lin" valueType="num">
                                      <p:cBhvr additive="base">
                                        <p:cTn id="10" dur="500" fill="hold"/>
                                        <p:tgtEl>
                                          <p:spTgt spid="9164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512">
                <p:cTn id="11" fill="hold" display="0">
                  <p:stCondLst>
                    <p:cond delay="indefinite"/>
                  </p:stCondLst>
                  <p:endCondLst>
                    <p:cond evt="onNext" delay="0">
                      <p:tgtEl>
                        <p:sldTgt/>
                      </p:tgtEl>
                    </p:cond>
                    <p:cond evt="onPrev" delay="0">
                      <p:tgtEl>
                        <p:sldTgt/>
                      </p:tgtEl>
                    </p:cond>
                    <p:cond evt="onStopAudio" delay="0">
                      <p:tgtEl>
                        <p:sldTgt/>
                      </p:tgtEl>
                    </p:cond>
                  </p:endCondLst>
                </p:cTn>
                <p:tgtEl>
                  <p:spTgt spid="916484"/>
                </p:tgtEl>
              </p:cMediaNode>
            </p:audio>
          </p:childTnLst>
        </p:cTn>
      </p:par>
    </p:tnLst>
    <p:bldLst>
      <p:bldP spid="916483" grpId="0" autoUpdateAnimBg="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7506" name="wheel.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003425" y="990600"/>
            <a:ext cx="5135563" cy="4002088"/>
          </a:xfrm>
          <a:prstGeom prst="rect">
            <a:avLst/>
          </a:prstGeom>
          <a:noFill/>
          <a:ln w="9525">
            <a:noFill/>
            <a:miter lim="800000"/>
            <a:headEnd/>
            <a:tailEnd/>
          </a:ln>
        </p:spPr>
      </p:pic>
      <p:sp>
        <p:nvSpPr>
          <p:cNvPr id="335875" name="Text Box 3"/>
          <p:cNvSpPr txBox="1">
            <a:spLocks noChangeArrowheads="1"/>
          </p:cNvSpPr>
          <p:nvPr/>
        </p:nvSpPr>
        <p:spPr bwMode="auto">
          <a:xfrm>
            <a:off x="1219200" y="5548313"/>
            <a:ext cx="6781800" cy="457200"/>
          </a:xfrm>
          <a:prstGeom prst="rect">
            <a:avLst/>
          </a:prstGeom>
          <a:noFill/>
          <a:ln w="9525">
            <a:noFill/>
            <a:miter lim="800000"/>
            <a:headEnd/>
            <a:tailEnd/>
          </a:ln>
        </p:spPr>
        <p:txBody>
          <a:bodyPr>
            <a:spAutoFit/>
          </a:bodyPr>
          <a:lstStyle/>
          <a:p>
            <a:pPr algn="ctr">
              <a:spcBef>
                <a:spcPct val="50000"/>
              </a:spcBef>
            </a:pPr>
            <a:r>
              <a:rPr lang="en-US" b="1"/>
              <a:t>“Form 0”; bases </a:t>
            </a:r>
            <a:r>
              <a:rPr lang="en-US" b="1" i="1"/>
              <a:t>not </a:t>
            </a:r>
            <a:r>
              <a:rPr lang="en-US" b="1"/>
              <a:t>properly aligned</a:t>
            </a:r>
          </a:p>
        </p:txBody>
      </p:sp>
      <p:sp>
        <p:nvSpPr>
          <p:cNvPr id="335876"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33" fill="hold"/>
                                        <p:tgtEl>
                                          <p:spTgt spid="91750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17506"/>
                </p:tgtEl>
              </p:cMediaNode>
            </p:video>
            <p:seq concurrent="1" nextAc="seek">
              <p:cTn id="8" restart="whenNotActive" fill="hold" evtFilter="cancelBubble" nodeType="interactiveSeq">
                <p:stCondLst>
                  <p:cond evt="onClick" delay="0">
                    <p:tgtEl>
                      <p:spTgt spid="91750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17506"/>
                                        </p:tgtEl>
                                      </p:cBhvr>
                                    </p:cmd>
                                  </p:childTnLst>
                                </p:cTn>
                              </p:par>
                            </p:childTnLst>
                          </p:cTn>
                        </p:par>
                      </p:childTnLst>
                    </p:cTn>
                  </p:par>
                </p:childTnLst>
              </p:cTn>
              <p:nextCondLst>
                <p:cond evt="onClick" delay="0">
                  <p:tgtEl>
                    <p:spTgt spid="917506"/>
                  </p:tgtEl>
                </p:cond>
              </p:nextCondLst>
            </p:seq>
          </p:childTnLst>
        </p:cTn>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1" name="Text Box 3"/>
          <p:cNvSpPr txBox="1">
            <a:spLocks noChangeArrowheads="1"/>
          </p:cNvSpPr>
          <p:nvPr/>
        </p:nvSpPr>
        <p:spPr bwMode="auto">
          <a:xfrm>
            <a:off x="1219200" y="5548313"/>
            <a:ext cx="6781800" cy="457200"/>
          </a:xfrm>
          <a:prstGeom prst="rect">
            <a:avLst/>
          </a:prstGeom>
          <a:noFill/>
          <a:ln w="9525">
            <a:noFill/>
            <a:miter lim="800000"/>
            <a:headEnd/>
            <a:tailEnd/>
          </a:ln>
        </p:spPr>
        <p:txBody>
          <a:bodyPr>
            <a:spAutoFit/>
          </a:bodyPr>
          <a:lstStyle/>
          <a:p>
            <a:pPr algn="ctr">
              <a:spcBef>
                <a:spcPct val="50000"/>
              </a:spcBef>
            </a:pPr>
            <a:r>
              <a:rPr lang="en-US" b="1"/>
              <a:t>“Form 0” with base-pairing restored</a:t>
            </a:r>
          </a:p>
        </p:txBody>
      </p:sp>
      <p:pic>
        <p:nvPicPr>
          <p:cNvPr id="336899" name="Picture 4" descr="C:\Program Files\Amira-3.1.1\data\nucleosome files\AAA FINAL STRUCTURE\Animations_notahelix\Picture Files\wheel\wheel-final.jpg"/>
          <p:cNvPicPr preferRelativeResize="0">
            <a:picLocks noChangeArrowheads="1"/>
          </p:cNvPicPr>
          <p:nvPr/>
        </p:nvPicPr>
        <p:blipFill>
          <a:blip r:embed="rId5" cstate="print"/>
          <a:srcRect/>
          <a:stretch>
            <a:fillRect/>
          </a:stretch>
        </p:blipFill>
        <p:spPr bwMode="auto">
          <a:xfrm>
            <a:off x="2001838" y="985838"/>
            <a:ext cx="5137150" cy="4003675"/>
          </a:xfrm>
          <a:prstGeom prst="rect">
            <a:avLst/>
          </a:prstGeom>
          <a:noFill/>
          <a:ln w="9525">
            <a:noFill/>
            <a:miter lim="800000"/>
            <a:headEnd/>
            <a:tailEnd/>
          </a:ln>
        </p:spPr>
      </p:pic>
      <p:pic>
        <p:nvPicPr>
          <p:cNvPr id="918533" name="slide_32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36901"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84" fill="hold"/>
                                        <p:tgtEl>
                                          <p:spTgt spid="918533"/>
                                        </p:tgtEl>
                                      </p:cBhvr>
                                    </p:cmd>
                                  </p:childTnLst>
                                </p:cTn>
                              </p:par>
                              <p:par>
                                <p:cTn id="7" presetID="2" presetClass="entr" presetSubtype="8" fill="hold" grpId="0" nodeType="withEffect">
                                  <p:stCondLst>
                                    <p:cond delay="3000"/>
                                  </p:stCondLst>
                                  <p:childTnLst>
                                    <p:set>
                                      <p:cBhvr>
                                        <p:cTn id="8" dur="1" fill="hold">
                                          <p:stCondLst>
                                            <p:cond delay="0"/>
                                          </p:stCondLst>
                                        </p:cTn>
                                        <p:tgtEl>
                                          <p:spTgt spid="918531"/>
                                        </p:tgtEl>
                                        <p:attrNameLst>
                                          <p:attrName>style.visibility</p:attrName>
                                        </p:attrNameLst>
                                      </p:cBhvr>
                                      <p:to>
                                        <p:strVal val="visible"/>
                                      </p:to>
                                    </p:set>
                                    <p:anim calcmode="lin" valueType="num">
                                      <p:cBhvr additive="base">
                                        <p:cTn id="9" dur="500" fill="hold"/>
                                        <p:tgtEl>
                                          <p:spTgt spid="918531"/>
                                        </p:tgtEl>
                                        <p:attrNameLst>
                                          <p:attrName>ppt_x</p:attrName>
                                        </p:attrNameLst>
                                      </p:cBhvr>
                                      <p:tavLst>
                                        <p:tav tm="0">
                                          <p:val>
                                            <p:strVal val="0-#ppt_w/2"/>
                                          </p:val>
                                        </p:tav>
                                        <p:tav tm="100000">
                                          <p:val>
                                            <p:strVal val="#ppt_x"/>
                                          </p:val>
                                        </p:tav>
                                      </p:tavLst>
                                    </p:anim>
                                    <p:anim calcmode="lin" valueType="num">
                                      <p:cBhvr additive="base">
                                        <p:cTn id="10" dur="500" fill="hold"/>
                                        <p:tgtEl>
                                          <p:spTgt spid="9185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9756">
                <p:cTn id="11" fill="hold" display="0">
                  <p:stCondLst>
                    <p:cond delay="indefinite"/>
                  </p:stCondLst>
                  <p:endCondLst>
                    <p:cond evt="onNext" delay="0">
                      <p:tgtEl>
                        <p:sldTgt/>
                      </p:tgtEl>
                    </p:cond>
                    <p:cond evt="onPrev" delay="0">
                      <p:tgtEl>
                        <p:sldTgt/>
                      </p:tgtEl>
                    </p:cond>
                    <p:cond evt="onStopAudio" delay="0">
                      <p:tgtEl>
                        <p:sldTgt/>
                      </p:tgtEl>
                    </p:cond>
                  </p:endCondLst>
                </p:cTn>
                <p:tgtEl>
                  <p:spTgt spid="918533"/>
                </p:tgtEl>
              </p:cMediaNode>
            </p:audio>
          </p:childTnLst>
        </p:cTn>
      </p:par>
    </p:tnLst>
    <p:bldLst>
      <p:bldP spid="918531" grpId="0" autoUpdateAnimBg="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2" name="Gel" descr="C:\Program Files\Amira-3.1.1\data\nucleosome files\AAA FINAL STRUCTURE\Animations_notahelix\Picture Files\weissmann-protocol3.jpg"/>
          <p:cNvPicPr>
            <a:picLocks noChangeAspect="1" noChangeArrowheads="1"/>
          </p:cNvPicPr>
          <p:nvPr/>
        </p:nvPicPr>
        <p:blipFill>
          <a:blip r:embed="rId5" cstate="print"/>
          <a:srcRect/>
          <a:stretch>
            <a:fillRect/>
          </a:stretch>
        </p:blipFill>
        <p:spPr bwMode="auto">
          <a:xfrm>
            <a:off x="2387600" y="228600"/>
            <a:ext cx="4318000" cy="6477000"/>
          </a:xfrm>
          <a:prstGeom prst="rect">
            <a:avLst/>
          </a:prstGeom>
          <a:noFill/>
          <a:ln w="9525">
            <a:noFill/>
            <a:miter lim="800000"/>
            <a:headEnd/>
            <a:tailEnd/>
          </a:ln>
        </p:spPr>
      </p:pic>
      <p:pic>
        <p:nvPicPr>
          <p:cNvPr id="921603" name="slide_32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21604" name="Baffle 3"/>
          <p:cNvSpPr txBox="1">
            <a:spLocks noChangeArrowheads="1"/>
          </p:cNvSpPr>
          <p:nvPr/>
        </p:nvSpPr>
        <p:spPr bwMode="auto">
          <a:xfrm>
            <a:off x="4162425" y="4572000"/>
            <a:ext cx="685800" cy="244475"/>
          </a:xfrm>
          <a:prstGeom prst="rect">
            <a:avLst/>
          </a:prstGeom>
          <a:solidFill>
            <a:schemeClr val="bg1"/>
          </a:solidFill>
          <a:ln w="9525">
            <a:noFill/>
            <a:miter lim="800000"/>
            <a:headEnd/>
            <a:tailEnd/>
          </a:ln>
        </p:spPr>
        <p:txBody>
          <a:bodyPr>
            <a:spAutoFit/>
          </a:bodyPr>
          <a:lstStyle/>
          <a:p>
            <a:pPr algn="ctr">
              <a:spcBef>
                <a:spcPct val="50000"/>
              </a:spcBef>
            </a:pPr>
            <a:endParaRPr lang="en-US" sz="1000" b="1"/>
          </a:p>
        </p:txBody>
      </p:sp>
      <p:sp>
        <p:nvSpPr>
          <p:cNvPr id="921606" name="Baffle 2"/>
          <p:cNvSpPr txBox="1">
            <a:spLocks noChangeArrowheads="1"/>
          </p:cNvSpPr>
          <p:nvPr/>
        </p:nvSpPr>
        <p:spPr bwMode="auto">
          <a:xfrm>
            <a:off x="4157663" y="5043488"/>
            <a:ext cx="685800" cy="244475"/>
          </a:xfrm>
          <a:prstGeom prst="rect">
            <a:avLst/>
          </a:prstGeom>
          <a:solidFill>
            <a:schemeClr val="bg1"/>
          </a:solidFill>
          <a:ln w="9525">
            <a:noFill/>
            <a:miter lim="800000"/>
            <a:headEnd/>
            <a:tailEnd/>
          </a:ln>
        </p:spPr>
        <p:txBody>
          <a:bodyPr>
            <a:spAutoFit/>
          </a:bodyPr>
          <a:lstStyle/>
          <a:p>
            <a:pPr algn="ctr">
              <a:spcBef>
                <a:spcPct val="50000"/>
              </a:spcBef>
            </a:pPr>
            <a:endParaRPr lang="en-US" sz="1000" b="1"/>
          </a:p>
        </p:txBody>
      </p:sp>
      <p:sp>
        <p:nvSpPr>
          <p:cNvPr id="921607" name="Baffle, bottom"/>
          <p:cNvSpPr txBox="1">
            <a:spLocks noChangeArrowheads="1"/>
          </p:cNvSpPr>
          <p:nvPr/>
        </p:nvSpPr>
        <p:spPr bwMode="auto">
          <a:xfrm>
            <a:off x="4162425" y="5546725"/>
            <a:ext cx="685800" cy="244475"/>
          </a:xfrm>
          <a:prstGeom prst="rect">
            <a:avLst/>
          </a:prstGeom>
          <a:solidFill>
            <a:schemeClr val="bg1"/>
          </a:solidFill>
          <a:ln w="9525">
            <a:noFill/>
            <a:miter lim="800000"/>
            <a:headEnd/>
            <a:tailEnd/>
          </a:ln>
        </p:spPr>
        <p:txBody>
          <a:bodyPr>
            <a:spAutoFit/>
          </a:bodyPr>
          <a:lstStyle/>
          <a:p>
            <a:pPr algn="ctr">
              <a:spcBef>
                <a:spcPct val="50000"/>
              </a:spcBef>
            </a:pPr>
            <a:endParaRPr lang="en-US" sz="1000" b="1"/>
          </a:p>
        </p:txBody>
      </p:sp>
      <p:sp>
        <p:nvSpPr>
          <p:cNvPr id="921608" name="IV ?, bottom"/>
          <p:cNvSpPr txBox="1">
            <a:spLocks noChangeArrowheads="1"/>
          </p:cNvSpPr>
          <p:nvPr/>
        </p:nvSpPr>
        <p:spPr bwMode="auto">
          <a:xfrm>
            <a:off x="4191000" y="5486400"/>
            <a:ext cx="642938" cy="366713"/>
          </a:xfrm>
          <a:prstGeom prst="rect">
            <a:avLst/>
          </a:prstGeom>
          <a:noFill/>
          <a:ln w="9525">
            <a:noFill/>
            <a:miter lim="800000"/>
            <a:headEnd/>
            <a:tailEnd/>
          </a:ln>
        </p:spPr>
        <p:txBody>
          <a:bodyPr>
            <a:spAutoFit/>
          </a:bodyPr>
          <a:lstStyle/>
          <a:p>
            <a:pPr algn="ctr">
              <a:spcBef>
                <a:spcPct val="50000"/>
              </a:spcBef>
            </a:pPr>
            <a:r>
              <a:rPr lang="en-US" sz="1800" b="1">
                <a:solidFill>
                  <a:srgbClr val="FF00FF"/>
                </a:solidFill>
              </a:rPr>
              <a:t>IV ?</a:t>
            </a:r>
          </a:p>
        </p:txBody>
      </p:sp>
      <p:sp>
        <p:nvSpPr>
          <p:cNvPr id="921609" name="?, bottom"/>
          <p:cNvSpPr txBox="1">
            <a:spLocks noChangeArrowheads="1"/>
          </p:cNvSpPr>
          <p:nvPr/>
        </p:nvSpPr>
        <p:spPr bwMode="auto">
          <a:xfrm>
            <a:off x="4957763" y="5391150"/>
            <a:ext cx="381000" cy="519113"/>
          </a:xfrm>
          <a:prstGeom prst="rect">
            <a:avLst/>
          </a:prstGeom>
          <a:noFill/>
          <a:ln w="9525">
            <a:noFill/>
            <a:miter lim="800000"/>
            <a:headEnd/>
            <a:tailEnd/>
          </a:ln>
        </p:spPr>
        <p:txBody>
          <a:bodyPr>
            <a:spAutoFit/>
          </a:bodyPr>
          <a:lstStyle/>
          <a:p>
            <a:pPr>
              <a:spcBef>
                <a:spcPct val="50000"/>
              </a:spcBef>
            </a:pPr>
            <a:r>
              <a:rPr lang="en-US" sz="2800" b="1">
                <a:solidFill>
                  <a:srgbClr val="FFFF00"/>
                </a:solidFill>
              </a:rPr>
              <a:t>?</a:t>
            </a:r>
          </a:p>
        </p:txBody>
      </p:sp>
      <p:sp>
        <p:nvSpPr>
          <p:cNvPr id="921610" name="Yellow arrow"/>
          <p:cNvSpPr>
            <a:spLocks noChangeShapeType="1"/>
          </p:cNvSpPr>
          <p:nvPr/>
        </p:nvSpPr>
        <p:spPr bwMode="auto">
          <a:xfrm>
            <a:off x="4495800" y="4419600"/>
            <a:ext cx="0" cy="1066800"/>
          </a:xfrm>
          <a:prstGeom prst="line">
            <a:avLst/>
          </a:prstGeom>
          <a:noFill/>
          <a:ln w="38100">
            <a:solidFill>
              <a:srgbClr val="FFFF00"/>
            </a:solidFill>
            <a:round/>
            <a:headEnd/>
            <a:tailEnd type="triangle" w="med" len="med"/>
          </a:ln>
        </p:spPr>
        <p:txBody>
          <a:bodyPr/>
          <a:lstStyle/>
          <a:p>
            <a:endParaRPr lang="en-US"/>
          </a:p>
        </p:txBody>
      </p:sp>
      <p:sp>
        <p:nvSpPr>
          <p:cNvPr id="921612" name="IV ?, top"/>
          <p:cNvSpPr txBox="1">
            <a:spLocks noChangeArrowheads="1"/>
          </p:cNvSpPr>
          <p:nvPr/>
        </p:nvSpPr>
        <p:spPr bwMode="auto">
          <a:xfrm>
            <a:off x="4154488" y="4052888"/>
            <a:ext cx="703262" cy="301625"/>
          </a:xfrm>
          <a:prstGeom prst="rect">
            <a:avLst/>
          </a:prstGeom>
          <a:solidFill>
            <a:schemeClr val="bg1"/>
          </a:solidFill>
          <a:ln w="9525">
            <a:noFill/>
            <a:miter lim="800000"/>
            <a:headEnd/>
            <a:tailEnd/>
          </a:ln>
        </p:spPr>
        <p:txBody>
          <a:bodyPr/>
          <a:lstStyle/>
          <a:p>
            <a:pPr algn="ctr">
              <a:spcBef>
                <a:spcPct val="50000"/>
              </a:spcBef>
            </a:pPr>
            <a:r>
              <a:rPr lang="en-US" sz="1800" b="1">
                <a:solidFill>
                  <a:srgbClr val="FF00FF"/>
                </a:solidFill>
              </a:rPr>
              <a:t>IV ?</a:t>
            </a:r>
          </a:p>
        </p:txBody>
      </p:sp>
      <p:sp>
        <p:nvSpPr>
          <p:cNvPr id="337931"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21603"/>
                                        </p:tgtEl>
                                      </p:cBhvr>
                                    </p:cmd>
                                  </p:childTnLst>
                                </p:cTn>
                              </p:par>
                              <p:par>
                                <p:cTn id="7" presetID="2" presetClass="entr" presetSubtype="8" fill="hold" grpId="0" nodeType="withEffect">
                                  <p:stCondLst>
                                    <p:cond delay="22000"/>
                                  </p:stCondLst>
                                  <p:childTnLst>
                                    <p:set>
                                      <p:cBhvr>
                                        <p:cTn id="8" dur="1" fill="hold">
                                          <p:stCondLst>
                                            <p:cond delay="0"/>
                                          </p:stCondLst>
                                        </p:cTn>
                                        <p:tgtEl>
                                          <p:spTgt spid="921612"/>
                                        </p:tgtEl>
                                        <p:attrNameLst>
                                          <p:attrName>style.visibility</p:attrName>
                                        </p:attrNameLst>
                                      </p:cBhvr>
                                      <p:to>
                                        <p:strVal val="visible"/>
                                      </p:to>
                                    </p:set>
                                    <p:anim calcmode="lin" valueType="num">
                                      <p:cBhvr additive="base">
                                        <p:cTn id="9" dur="500" fill="hold"/>
                                        <p:tgtEl>
                                          <p:spTgt spid="921612"/>
                                        </p:tgtEl>
                                        <p:attrNameLst>
                                          <p:attrName>ppt_x</p:attrName>
                                        </p:attrNameLst>
                                      </p:cBhvr>
                                      <p:tavLst>
                                        <p:tav tm="0">
                                          <p:val>
                                            <p:strVal val="0-#ppt_w/2"/>
                                          </p:val>
                                        </p:tav>
                                        <p:tav tm="100000">
                                          <p:val>
                                            <p:strVal val="#ppt_x"/>
                                          </p:val>
                                        </p:tav>
                                      </p:tavLst>
                                    </p:anim>
                                    <p:anim calcmode="lin" valueType="num">
                                      <p:cBhvr additive="base">
                                        <p:cTn id="10" dur="500" fill="hold"/>
                                        <p:tgtEl>
                                          <p:spTgt spid="921612"/>
                                        </p:tgtEl>
                                        <p:attrNameLst>
                                          <p:attrName>ppt_y</p:attrName>
                                        </p:attrNameLst>
                                      </p:cBhvr>
                                      <p:tavLst>
                                        <p:tav tm="0">
                                          <p:val>
                                            <p:strVal val="#ppt_y"/>
                                          </p:val>
                                        </p:tav>
                                        <p:tav tm="100000">
                                          <p:val>
                                            <p:strVal val="#ppt_y"/>
                                          </p:val>
                                        </p:tav>
                                      </p:tavLst>
                                    </p:anim>
                                  </p:childTnLst>
                                </p:cTn>
                              </p:par>
                            </p:childTnLst>
                          </p:cTn>
                        </p:par>
                        <p:par>
                          <p:cTn id="11" fill="hold">
                            <p:stCondLst>
                              <p:cond delay="22500"/>
                            </p:stCondLst>
                            <p:childTnLst>
                              <p:par>
                                <p:cTn id="12" presetID="1" presetClass="entr" presetSubtype="0" fill="hold" grpId="0" nodeType="afterEffect">
                                  <p:stCondLst>
                                    <p:cond delay="28000"/>
                                  </p:stCondLst>
                                  <p:childTnLst>
                                    <p:set>
                                      <p:cBhvr>
                                        <p:cTn id="13" dur="1" fill="hold">
                                          <p:stCondLst>
                                            <p:cond delay="499"/>
                                          </p:stCondLst>
                                        </p:cTn>
                                        <p:tgtEl>
                                          <p:spTgt spid="921604"/>
                                        </p:tgtEl>
                                        <p:attrNameLst>
                                          <p:attrName>style.visibility</p:attrName>
                                        </p:attrNameLst>
                                      </p:cBhvr>
                                      <p:to>
                                        <p:strVal val="visible"/>
                                      </p:to>
                                    </p:set>
                                  </p:childTnLst>
                                  <p:subTnLst>
                                    <p:set>
                                      <p:cBhvr override="childStyle">
                                        <p:cTn dur="1" fill="hold" display="0" masterRel="sameClick" afterEffect="1">
                                          <p:stCondLst>
                                            <p:cond evt="end" delay="0">
                                              <p:tn val="12"/>
                                            </p:cond>
                                          </p:stCondLst>
                                        </p:cTn>
                                        <p:tgtEl>
                                          <p:spTgt spid="921604"/>
                                        </p:tgtEl>
                                        <p:attrNameLst>
                                          <p:attrName>style.visibility</p:attrName>
                                        </p:attrNameLst>
                                      </p:cBhvr>
                                      <p:to>
                                        <p:strVal val="hidden"/>
                                      </p:to>
                                    </p:set>
                                  </p:subTnLst>
                                </p:cTn>
                              </p:par>
                            </p:childTnLst>
                          </p:cTn>
                        </p:par>
                        <p:par>
                          <p:cTn id="14" fill="hold">
                            <p:stCondLst>
                              <p:cond delay="51000"/>
                            </p:stCondLst>
                            <p:childTnLst>
                              <p:par>
                                <p:cTn id="15" presetID="1" presetClass="entr" presetSubtype="0" fill="hold" grpId="0" nodeType="afterEffect">
                                  <p:stCondLst>
                                    <p:cond delay="0"/>
                                  </p:stCondLst>
                                  <p:childTnLst>
                                    <p:set>
                                      <p:cBhvr>
                                        <p:cTn id="16" dur="1" fill="hold">
                                          <p:stCondLst>
                                            <p:cond delay="499"/>
                                          </p:stCondLst>
                                        </p:cTn>
                                        <p:tgtEl>
                                          <p:spTgt spid="921606"/>
                                        </p:tgtEl>
                                        <p:attrNameLst>
                                          <p:attrName>style.visibility</p:attrName>
                                        </p:attrNameLst>
                                      </p:cBhvr>
                                      <p:to>
                                        <p:strVal val="visible"/>
                                      </p:to>
                                    </p:set>
                                  </p:childTnLst>
                                  <p:subTnLst>
                                    <p:set>
                                      <p:cBhvr override="childStyle">
                                        <p:cTn dur="1" fill="hold" display="0" masterRel="sameClick" afterEffect="1">
                                          <p:stCondLst>
                                            <p:cond evt="end" delay="0">
                                              <p:tn val="15"/>
                                            </p:cond>
                                          </p:stCondLst>
                                        </p:cTn>
                                        <p:tgtEl>
                                          <p:spTgt spid="921606"/>
                                        </p:tgtEl>
                                        <p:attrNameLst>
                                          <p:attrName>style.visibility</p:attrName>
                                        </p:attrNameLst>
                                      </p:cBhvr>
                                      <p:to>
                                        <p:strVal val="hidden"/>
                                      </p:to>
                                    </p:set>
                                  </p:subTnLst>
                                </p:cTn>
                              </p:par>
                            </p:childTnLst>
                          </p:cTn>
                        </p:par>
                        <p:par>
                          <p:cTn id="17" fill="hold">
                            <p:stCondLst>
                              <p:cond delay="51500"/>
                            </p:stCondLst>
                            <p:childTnLst>
                              <p:par>
                                <p:cTn id="18" presetID="1" presetClass="entr" presetSubtype="0" fill="hold" grpId="0" nodeType="afterEffect">
                                  <p:stCondLst>
                                    <p:cond delay="0"/>
                                  </p:stCondLst>
                                  <p:childTnLst>
                                    <p:set>
                                      <p:cBhvr>
                                        <p:cTn id="19" dur="1" fill="hold">
                                          <p:stCondLst>
                                            <p:cond delay="499"/>
                                          </p:stCondLst>
                                        </p:cTn>
                                        <p:tgtEl>
                                          <p:spTgt spid="921607"/>
                                        </p:tgtEl>
                                        <p:attrNameLst>
                                          <p:attrName>style.visibility</p:attrName>
                                        </p:attrNameLst>
                                      </p:cBhvr>
                                      <p:to>
                                        <p:strVal val="visible"/>
                                      </p:to>
                                    </p:set>
                                  </p:childTnLst>
                                </p:cTn>
                              </p:par>
                            </p:childTnLst>
                          </p:cTn>
                        </p:par>
                        <p:par>
                          <p:cTn id="20" fill="hold">
                            <p:stCondLst>
                              <p:cond delay="52000"/>
                            </p:stCondLst>
                            <p:childTnLst>
                              <p:par>
                                <p:cTn id="21" presetID="1" presetClass="entr" presetSubtype="0" fill="hold" grpId="0" nodeType="afterEffect">
                                  <p:stCondLst>
                                    <p:cond delay="0"/>
                                  </p:stCondLst>
                                  <p:childTnLst>
                                    <p:set>
                                      <p:cBhvr>
                                        <p:cTn id="22" dur="1" fill="hold">
                                          <p:stCondLst>
                                            <p:cond delay="499"/>
                                          </p:stCondLst>
                                        </p:cTn>
                                        <p:tgtEl>
                                          <p:spTgt spid="921608"/>
                                        </p:tgtEl>
                                        <p:attrNameLst>
                                          <p:attrName>style.visibility</p:attrName>
                                        </p:attrNameLst>
                                      </p:cBhvr>
                                      <p:to>
                                        <p:strVal val="visible"/>
                                      </p:to>
                                    </p:set>
                                  </p:childTnLst>
                                </p:cTn>
                              </p:par>
                            </p:childTnLst>
                          </p:cTn>
                        </p:par>
                        <p:par>
                          <p:cTn id="23" fill="hold">
                            <p:stCondLst>
                              <p:cond delay="52500"/>
                            </p:stCondLst>
                            <p:childTnLst>
                              <p:par>
                                <p:cTn id="24" presetID="1" presetClass="entr" presetSubtype="0" fill="hold" grpId="0" nodeType="afterEffect">
                                  <p:stCondLst>
                                    <p:cond delay="0"/>
                                  </p:stCondLst>
                                  <p:childTnLst>
                                    <p:set>
                                      <p:cBhvr>
                                        <p:cTn id="25" dur="1" fill="hold">
                                          <p:stCondLst>
                                            <p:cond delay="499"/>
                                          </p:stCondLst>
                                        </p:cTn>
                                        <p:tgtEl>
                                          <p:spTgt spid="921610"/>
                                        </p:tgtEl>
                                        <p:attrNameLst>
                                          <p:attrName>style.visibility</p:attrName>
                                        </p:attrNameLst>
                                      </p:cBhvr>
                                      <p:to>
                                        <p:strVal val="visible"/>
                                      </p:to>
                                    </p:set>
                                  </p:childTnLst>
                                </p:cTn>
                              </p:par>
                            </p:childTnLst>
                          </p:cTn>
                        </p:par>
                        <p:par>
                          <p:cTn id="26" fill="hold">
                            <p:stCondLst>
                              <p:cond delay="53000"/>
                            </p:stCondLst>
                            <p:childTnLst>
                              <p:par>
                                <p:cTn id="27" presetID="1" presetClass="entr" presetSubtype="0" fill="hold" grpId="0" nodeType="afterEffect">
                                  <p:stCondLst>
                                    <p:cond delay="0"/>
                                  </p:stCondLst>
                                  <p:childTnLst>
                                    <p:set>
                                      <p:cBhvr>
                                        <p:cTn id="28" dur="1" fill="hold">
                                          <p:stCondLst>
                                            <p:cond delay="499"/>
                                          </p:stCondLst>
                                        </p:cTn>
                                        <p:tgtEl>
                                          <p:spTgt spid="9216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6829">
                <p:cTn id="29" fill="hold" display="0">
                  <p:stCondLst>
                    <p:cond delay="indefinite"/>
                  </p:stCondLst>
                  <p:endCondLst>
                    <p:cond evt="onPrev" delay="0">
                      <p:tgtEl>
                        <p:sldTgt/>
                      </p:tgtEl>
                    </p:cond>
                    <p:cond evt="onStopAudio" delay="0">
                      <p:tgtEl>
                        <p:sldTgt/>
                      </p:tgtEl>
                    </p:cond>
                  </p:endCondLst>
                </p:cTn>
                <p:tgtEl>
                  <p:spTgt spid="921603"/>
                </p:tgtEl>
              </p:cMediaNode>
            </p:audio>
          </p:childTnLst>
        </p:cTn>
      </p:par>
    </p:tnLst>
    <p:bldLst>
      <p:bldP spid="921604" grpId="0" animBg="1" autoUpdateAnimBg="0"/>
      <p:bldP spid="921606" grpId="0" animBg="1" autoUpdateAnimBg="0"/>
      <p:bldP spid="921607" grpId="0" animBg="1" autoUpdateAnimBg="0"/>
      <p:bldP spid="921608" grpId="0" autoUpdateAnimBg="0"/>
      <p:bldP spid="921609" grpId="0" autoUpdateAnimBg="0"/>
      <p:bldP spid="921610" grpId="0" animBg="1"/>
      <p:bldP spid="921612"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0" y="76200"/>
            <a:ext cx="9144000" cy="457200"/>
          </a:xfrm>
          <a:prstGeom prst="rect">
            <a:avLst/>
          </a:prstGeom>
          <a:noFill/>
          <a:ln w="9525">
            <a:noFill/>
            <a:miter lim="800000"/>
            <a:headEnd/>
            <a:tailEnd/>
          </a:ln>
        </p:spPr>
        <p:txBody>
          <a:bodyPr>
            <a:spAutoFit/>
          </a:bodyPr>
          <a:lstStyle/>
          <a:p>
            <a:pPr>
              <a:spcBef>
                <a:spcPct val="50000"/>
              </a:spcBef>
            </a:pPr>
            <a:endParaRPr lang="en-US"/>
          </a:p>
        </p:txBody>
      </p:sp>
      <p:sp>
        <p:nvSpPr>
          <p:cNvPr id="34819" name="Text Box 3"/>
          <p:cNvSpPr txBox="1">
            <a:spLocks noChangeArrowheads="1"/>
          </p:cNvSpPr>
          <p:nvPr/>
        </p:nvSpPr>
        <p:spPr bwMode="auto">
          <a:xfrm>
            <a:off x="2057400" y="228600"/>
            <a:ext cx="4800600" cy="762000"/>
          </a:xfrm>
          <a:prstGeom prst="rect">
            <a:avLst/>
          </a:prstGeom>
          <a:noFill/>
          <a:ln w="9525">
            <a:noFill/>
            <a:miter lim="800000"/>
            <a:headEnd/>
            <a:tailEnd/>
          </a:ln>
        </p:spPr>
        <p:txBody>
          <a:bodyPr>
            <a:spAutoFit/>
          </a:bodyPr>
          <a:lstStyle/>
          <a:p>
            <a:pPr algn="ctr">
              <a:spcBef>
                <a:spcPct val="50000"/>
              </a:spcBef>
            </a:pPr>
            <a:r>
              <a:rPr lang="en-US" sz="4400"/>
              <a:t>E. coli statistics:</a:t>
            </a:r>
          </a:p>
        </p:txBody>
      </p:sp>
      <p:sp>
        <p:nvSpPr>
          <p:cNvPr id="34820" name="Text Box 4"/>
          <p:cNvSpPr txBox="1">
            <a:spLocks noChangeArrowheads="1"/>
          </p:cNvSpPr>
          <p:nvPr/>
        </p:nvSpPr>
        <p:spPr bwMode="auto">
          <a:xfrm>
            <a:off x="1371600" y="990600"/>
            <a:ext cx="6400800" cy="457200"/>
          </a:xfrm>
          <a:prstGeom prst="rect">
            <a:avLst/>
          </a:prstGeom>
          <a:noFill/>
          <a:ln w="9525">
            <a:noFill/>
            <a:miter lim="800000"/>
            <a:headEnd/>
            <a:tailEnd/>
          </a:ln>
        </p:spPr>
        <p:txBody>
          <a:bodyPr>
            <a:spAutoFit/>
          </a:bodyPr>
          <a:lstStyle/>
          <a:p>
            <a:pPr algn="ctr"/>
            <a:r>
              <a:rPr lang="en-US">
                <a:solidFill>
                  <a:srgbClr val="FF00FF"/>
                </a:solidFill>
                <a:latin typeface="Arial" charset="0"/>
              </a:rPr>
              <a:t>WHOLE CELL:  Length = 2 </a:t>
            </a:r>
            <a:r>
              <a:rPr lang="en-US">
                <a:solidFill>
                  <a:srgbClr val="FF00FF"/>
                </a:solidFill>
                <a:latin typeface="Arial" charset="0"/>
                <a:cs typeface="Arial" charset="0"/>
                <a:sym typeface="Symbol" pitchFamily="18" charset="2"/>
              </a:rPr>
              <a:t></a:t>
            </a:r>
            <a:r>
              <a:rPr lang="en-US">
                <a:latin typeface="Arial" charset="0"/>
                <a:cs typeface="Arial" charset="0"/>
                <a:sym typeface="Symbol" pitchFamily="18" charset="2"/>
              </a:rPr>
              <a:t>; width =</a:t>
            </a:r>
            <a:r>
              <a:rPr lang="en-US">
                <a:latin typeface="Arial" charset="0"/>
              </a:rPr>
              <a:t> 0.5 </a:t>
            </a:r>
            <a:r>
              <a:rPr lang="en-US">
                <a:latin typeface="Arial" charset="0"/>
                <a:cs typeface="Arial" charset="0"/>
                <a:sym typeface="Symbol" pitchFamily="18" charset="2"/>
              </a:rPr>
              <a:t>.</a:t>
            </a:r>
            <a:r>
              <a:rPr lang="en-US"/>
              <a:t> </a:t>
            </a:r>
            <a:endParaRPr lang="en-US">
              <a:latin typeface="Arial" charset="0"/>
            </a:endParaRPr>
          </a:p>
        </p:txBody>
      </p:sp>
      <p:sp>
        <p:nvSpPr>
          <p:cNvPr id="34821" name="Text Box 5"/>
          <p:cNvSpPr txBox="1">
            <a:spLocks noChangeArrowheads="1"/>
          </p:cNvSpPr>
          <p:nvPr/>
        </p:nvSpPr>
        <p:spPr bwMode="auto">
          <a:xfrm>
            <a:off x="762000" y="3962400"/>
            <a:ext cx="7467600" cy="822325"/>
          </a:xfrm>
          <a:prstGeom prst="rect">
            <a:avLst/>
          </a:prstGeom>
          <a:noFill/>
          <a:ln w="9525">
            <a:noFill/>
            <a:miter lim="800000"/>
            <a:headEnd/>
            <a:tailEnd/>
          </a:ln>
        </p:spPr>
        <p:txBody>
          <a:bodyPr>
            <a:spAutoFit/>
          </a:bodyPr>
          <a:lstStyle/>
          <a:p>
            <a:r>
              <a:rPr lang="en-US">
                <a:latin typeface="Arial" charset="0"/>
              </a:rPr>
              <a:t>CHROMOSOME: length = 1,354</a:t>
            </a:r>
            <a:r>
              <a:rPr lang="en-US">
                <a:latin typeface="Arial" charset="0"/>
                <a:cs typeface="Arial" charset="0"/>
                <a:sym typeface="Symbol" pitchFamily="18" charset="2"/>
              </a:rPr>
              <a:t></a:t>
            </a:r>
            <a:r>
              <a:rPr lang="en-US">
                <a:latin typeface="Arial" charset="0"/>
              </a:rPr>
              <a:t> = 1.35 mm!  (The chromosome is </a:t>
            </a:r>
            <a:r>
              <a:rPr lang="en-US" b="1" i="1">
                <a:latin typeface="Arial" charset="0"/>
              </a:rPr>
              <a:t>700x</a:t>
            </a:r>
            <a:r>
              <a:rPr lang="en-US" i="1">
                <a:latin typeface="Arial" charset="0"/>
              </a:rPr>
              <a:t> </a:t>
            </a:r>
            <a:r>
              <a:rPr lang="en-US">
                <a:latin typeface="Arial" charset="0"/>
              </a:rPr>
              <a:t>as long as the entire cell!)</a:t>
            </a:r>
          </a:p>
        </p:txBody>
      </p:sp>
      <p:pic>
        <p:nvPicPr>
          <p:cNvPr id="34822" name="Picture 6" descr="C:\Program Files\Amira-3.1.1\data\nucleosome files\AAA FINAL STRUCTURE\Animations_notahelix\Picture Files\e_coli.jpg"/>
          <p:cNvPicPr>
            <a:picLocks noChangeAspect="1" noChangeArrowheads="1"/>
          </p:cNvPicPr>
          <p:nvPr/>
        </p:nvPicPr>
        <p:blipFill>
          <a:blip r:embed="rId5" cstate="print"/>
          <a:srcRect/>
          <a:stretch>
            <a:fillRect/>
          </a:stretch>
        </p:blipFill>
        <p:spPr bwMode="auto">
          <a:xfrm>
            <a:off x="2895600" y="1600200"/>
            <a:ext cx="3498850" cy="2233613"/>
          </a:xfrm>
          <a:prstGeom prst="rect">
            <a:avLst/>
          </a:prstGeom>
          <a:noFill/>
          <a:ln w="9525">
            <a:noFill/>
            <a:miter lim="800000"/>
            <a:headEnd/>
            <a:tailEnd/>
          </a:ln>
        </p:spPr>
      </p:pic>
      <p:sp>
        <p:nvSpPr>
          <p:cNvPr id="34823" name="Text Box 7"/>
          <p:cNvSpPr txBox="1">
            <a:spLocks noChangeArrowheads="1"/>
          </p:cNvSpPr>
          <p:nvPr/>
        </p:nvSpPr>
        <p:spPr bwMode="auto">
          <a:xfrm>
            <a:off x="533400" y="4876800"/>
            <a:ext cx="8077200" cy="457200"/>
          </a:xfrm>
          <a:prstGeom prst="rect">
            <a:avLst/>
          </a:prstGeom>
          <a:noFill/>
          <a:ln w="9525">
            <a:noFill/>
            <a:miter lim="800000"/>
            <a:headEnd/>
            <a:tailEnd/>
          </a:ln>
        </p:spPr>
        <p:txBody>
          <a:bodyPr>
            <a:spAutoFit/>
          </a:bodyPr>
          <a:lstStyle/>
          <a:p>
            <a:pPr algn="ctr"/>
            <a:r>
              <a:rPr lang="en-US">
                <a:latin typeface="Arial" charset="0"/>
              </a:rPr>
              <a:t>Molecular weight of chromosome:  2.5 x 10</a:t>
            </a:r>
            <a:r>
              <a:rPr lang="en-US" baseline="30000">
                <a:latin typeface="Arial" charset="0"/>
              </a:rPr>
              <a:t>9</a:t>
            </a:r>
            <a:endParaRPr lang="en-US"/>
          </a:p>
        </p:txBody>
      </p:sp>
      <p:sp>
        <p:nvSpPr>
          <p:cNvPr id="34824" name="Text Box 8"/>
          <p:cNvSpPr txBox="1">
            <a:spLocks noChangeArrowheads="1"/>
          </p:cNvSpPr>
          <p:nvPr/>
        </p:nvSpPr>
        <p:spPr bwMode="auto">
          <a:xfrm>
            <a:off x="381000" y="5562600"/>
            <a:ext cx="8305800" cy="641350"/>
          </a:xfrm>
          <a:prstGeom prst="rect">
            <a:avLst/>
          </a:prstGeom>
          <a:noFill/>
          <a:ln w="9525">
            <a:noFill/>
            <a:miter lim="800000"/>
            <a:headEnd/>
            <a:tailEnd/>
          </a:ln>
        </p:spPr>
        <p:txBody>
          <a:bodyPr>
            <a:spAutoFit/>
          </a:bodyPr>
          <a:lstStyle/>
          <a:p>
            <a:pPr algn="ctr">
              <a:spcBef>
                <a:spcPct val="50000"/>
              </a:spcBef>
            </a:pPr>
            <a:r>
              <a:rPr lang="en-US" sz="3600">
                <a:latin typeface="Arial" charset="0"/>
              </a:rPr>
              <a:t>Total number of base pairs: 4 x 10</a:t>
            </a:r>
            <a:r>
              <a:rPr lang="en-US" sz="3600" baseline="30000">
                <a:latin typeface="Arial" charset="0"/>
              </a:rPr>
              <a:t>6</a:t>
            </a:r>
          </a:p>
        </p:txBody>
      </p:sp>
      <p:pic>
        <p:nvPicPr>
          <p:cNvPr id="48137" name="slide_3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152400" y="6400800"/>
            <a:ext cx="304800" cy="304800"/>
          </a:xfrm>
          <a:prstGeom prst="rect">
            <a:avLst/>
          </a:prstGeom>
          <a:noFill/>
          <a:ln w="9525">
            <a:noFill/>
            <a:miter lim="800000"/>
            <a:headEnd/>
            <a:tailEnd/>
          </a:ln>
        </p:spPr>
      </p:pic>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2" fill="hold"/>
                                        <p:tgtEl>
                                          <p:spTgt spid="4813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48137"/>
                </p:tgtEl>
              </p:cMediaNode>
            </p:audio>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2" descr="C:\Program Files\Amira-3.1.1\data\nucleosome files\AAA FINAL STRUCTURE\Animations_notahelix\Picture Files\biegel_heat_denatn.jpg"/>
          <p:cNvPicPr>
            <a:picLocks noChangeAspect="1" noChangeArrowheads="1"/>
          </p:cNvPicPr>
          <p:nvPr/>
        </p:nvPicPr>
        <p:blipFill>
          <a:blip r:embed="rId5" cstate="print"/>
          <a:srcRect/>
          <a:stretch>
            <a:fillRect/>
          </a:stretch>
        </p:blipFill>
        <p:spPr bwMode="auto">
          <a:xfrm>
            <a:off x="1447800" y="61913"/>
            <a:ext cx="6248400" cy="6248400"/>
          </a:xfrm>
          <a:prstGeom prst="rect">
            <a:avLst/>
          </a:prstGeom>
          <a:noFill/>
          <a:ln w="9525">
            <a:noFill/>
            <a:miter lim="800000"/>
            <a:headEnd/>
            <a:tailEnd/>
          </a:ln>
        </p:spPr>
      </p:pic>
      <p:pic>
        <p:nvPicPr>
          <p:cNvPr id="863235" name="slide_33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38948" name="Text Box 4"/>
          <p:cNvSpPr txBox="1">
            <a:spLocks noChangeArrowheads="1"/>
          </p:cNvSpPr>
          <p:nvPr/>
        </p:nvSpPr>
        <p:spPr bwMode="auto">
          <a:xfrm>
            <a:off x="1981200" y="5486400"/>
            <a:ext cx="2286000" cy="1368425"/>
          </a:xfrm>
          <a:prstGeom prst="rect">
            <a:avLst/>
          </a:prstGeom>
          <a:noFill/>
          <a:ln w="9525">
            <a:noFill/>
            <a:miter lim="800000"/>
            <a:headEnd/>
            <a:tailEnd/>
          </a:ln>
        </p:spPr>
        <p:txBody>
          <a:bodyPr>
            <a:spAutoFit/>
          </a:bodyPr>
          <a:lstStyle/>
          <a:p>
            <a:pPr>
              <a:spcBef>
                <a:spcPct val="50000"/>
              </a:spcBef>
            </a:pPr>
            <a:r>
              <a:rPr lang="en-US" sz="1400"/>
              <a:t>DNA, boiled at the indicated pH, in </a:t>
            </a:r>
            <a:r>
              <a:rPr lang="en-GB" sz="1400"/>
              <a:t>0.1 </a:t>
            </a:r>
            <a:r>
              <a:rPr lang="en-GB" sz="1400" u="sng"/>
              <a:t>M</a:t>
            </a:r>
            <a:r>
              <a:rPr lang="en-GB" sz="1400"/>
              <a:t> disodium phosphate, 3 </a:t>
            </a:r>
            <a:r>
              <a:rPr lang="en-GB" sz="1400" u="sng"/>
              <a:t>mM</a:t>
            </a:r>
            <a:r>
              <a:rPr lang="en-GB" sz="1400"/>
              <a:t> EDTA.  Gel was stained with ethidium bromide after electrophoresis.</a:t>
            </a:r>
            <a:endParaRPr lang="en-US" sz="1400"/>
          </a:p>
        </p:txBody>
      </p:sp>
      <p:sp>
        <p:nvSpPr>
          <p:cNvPr id="338949" name="Text Box 5"/>
          <p:cNvSpPr txBox="1">
            <a:spLocks noChangeArrowheads="1"/>
          </p:cNvSpPr>
          <p:nvPr/>
        </p:nvSpPr>
        <p:spPr bwMode="auto">
          <a:xfrm>
            <a:off x="4800600" y="5503863"/>
            <a:ext cx="2286000" cy="1155700"/>
          </a:xfrm>
          <a:prstGeom prst="rect">
            <a:avLst/>
          </a:prstGeom>
          <a:noFill/>
          <a:ln w="9525">
            <a:noFill/>
            <a:miter lim="800000"/>
            <a:headEnd/>
            <a:tailEnd/>
          </a:ln>
        </p:spPr>
        <p:txBody>
          <a:bodyPr>
            <a:spAutoFit/>
          </a:bodyPr>
          <a:lstStyle/>
          <a:p>
            <a:pPr>
              <a:spcBef>
                <a:spcPct val="50000"/>
              </a:spcBef>
            </a:pPr>
            <a:r>
              <a:rPr lang="en-US" sz="1400"/>
              <a:t>Same experiment, except 2.4 </a:t>
            </a:r>
            <a:r>
              <a:rPr lang="en-US" sz="1400" u="sng"/>
              <a:t>M</a:t>
            </a:r>
            <a:r>
              <a:rPr lang="en-US" sz="1400"/>
              <a:t> NaCl added to boiling medium, and ethidium bromide incorporated directly into agarose.</a:t>
            </a:r>
          </a:p>
        </p:txBody>
      </p:sp>
      <p:sp>
        <p:nvSpPr>
          <p:cNvPr id="338950"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64" fill="hold"/>
                                        <p:tgtEl>
                                          <p:spTgt spid="86323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863235"/>
                </p:tgtEl>
              </p:cMediaNode>
            </p:audio>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2" descr="C:\Program Files\Amira-3.1.1\data\nucleosome files\AAA FINAL STRUCTURE\Animations_notahelix\Picture Files\biegel_heat_denatn.jpg"/>
          <p:cNvPicPr>
            <a:picLocks noChangeAspect="1" noChangeArrowheads="1"/>
          </p:cNvPicPr>
          <p:nvPr/>
        </p:nvPicPr>
        <p:blipFill>
          <a:blip r:embed="rId5" cstate="print"/>
          <a:srcRect/>
          <a:stretch>
            <a:fillRect/>
          </a:stretch>
        </p:blipFill>
        <p:spPr bwMode="auto">
          <a:xfrm>
            <a:off x="1447800" y="61913"/>
            <a:ext cx="6248400" cy="6248400"/>
          </a:xfrm>
          <a:prstGeom prst="rect">
            <a:avLst/>
          </a:prstGeom>
          <a:noFill/>
          <a:ln w="9525">
            <a:noFill/>
            <a:miter lim="800000"/>
            <a:headEnd/>
            <a:tailEnd/>
          </a:ln>
        </p:spPr>
      </p:pic>
      <p:sp>
        <p:nvSpPr>
          <p:cNvPr id="871427" name="Line 3"/>
          <p:cNvSpPr>
            <a:spLocks noChangeShapeType="1"/>
          </p:cNvSpPr>
          <p:nvPr/>
        </p:nvSpPr>
        <p:spPr bwMode="auto">
          <a:xfrm>
            <a:off x="1657350" y="1795463"/>
            <a:ext cx="457200" cy="228600"/>
          </a:xfrm>
          <a:prstGeom prst="line">
            <a:avLst/>
          </a:prstGeom>
          <a:noFill/>
          <a:ln w="38100">
            <a:solidFill>
              <a:srgbClr val="00FF00"/>
            </a:solidFill>
            <a:round/>
            <a:headEnd/>
            <a:tailEnd type="triangle" w="med" len="med"/>
          </a:ln>
        </p:spPr>
        <p:txBody>
          <a:bodyPr/>
          <a:lstStyle/>
          <a:p>
            <a:endParaRPr lang="en-US"/>
          </a:p>
        </p:txBody>
      </p:sp>
      <p:sp>
        <p:nvSpPr>
          <p:cNvPr id="871429" name="Line 5"/>
          <p:cNvSpPr>
            <a:spLocks noChangeShapeType="1"/>
          </p:cNvSpPr>
          <p:nvPr/>
        </p:nvSpPr>
        <p:spPr bwMode="auto">
          <a:xfrm>
            <a:off x="1657350" y="1590675"/>
            <a:ext cx="457200" cy="228600"/>
          </a:xfrm>
          <a:prstGeom prst="line">
            <a:avLst/>
          </a:prstGeom>
          <a:noFill/>
          <a:ln w="38100">
            <a:solidFill>
              <a:srgbClr val="00FF00"/>
            </a:solidFill>
            <a:round/>
            <a:headEnd/>
            <a:tailEnd type="triangle" w="med" len="med"/>
          </a:ln>
        </p:spPr>
        <p:txBody>
          <a:bodyPr/>
          <a:lstStyle/>
          <a:p>
            <a:endParaRPr lang="en-US"/>
          </a:p>
        </p:txBody>
      </p:sp>
      <p:pic>
        <p:nvPicPr>
          <p:cNvPr id="871430" name="slide_33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39974" name="Text Box 7"/>
          <p:cNvSpPr txBox="1">
            <a:spLocks noChangeArrowheads="1"/>
          </p:cNvSpPr>
          <p:nvPr/>
        </p:nvSpPr>
        <p:spPr bwMode="auto">
          <a:xfrm>
            <a:off x="1981200" y="5486400"/>
            <a:ext cx="2286000" cy="1368425"/>
          </a:xfrm>
          <a:prstGeom prst="rect">
            <a:avLst/>
          </a:prstGeom>
          <a:noFill/>
          <a:ln w="9525">
            <a:noFill/>
            <a:miter lim="800000"/>
            <a:headEnd/>
            <a:tailEnd/>
          </a:ln>
        </p:spPr>
        <p:txBody>
          <a:bodyPr>
            <a:spAutoFit/>
          </a:bodyPr>
          <a:lstStyle/>
          <a:p>
            <a:pPr>
              <a:spcBef>
                <a:spcPct val="50000"/>
              </a:spcBef>
            </a:pPr>
            <a:r>
              <a:rPr lang="en-US" sz="1400"/>
              <a:t>DNA, boiled at the indicated pH, in </a:t>
            </a:r>
            <a:r>
              <a:rPr lang="en-GB" sz="1400"/>
              <a:t>0.1 </a:t>
            </a:r>
            <a:r>
              <a:rPr lang="en-GB" sz="1400" u="sng"/>
              <a:t>M</a:t>
            </a:r>
            <a:r>
              <a:rPr lang="en-GB" sz="1400"/>
              <a:t> disodium phosphate, 3 </a:t>
            </a:r>
            <a:r>
              <a:rPr lang="en-GB" sz="1400" u="sng"/>
              <a:t>mM</a:t>
            </a:r>
            <a:r>
              <a:rPr lang="en-GB" sz="1400"/>
              <a:t> EDTA.  Gel was stained with ethidium bromide after electrophoresis.</a:t>
            </a:r>
            <a:endParaRPr lang="en-US" sz="1400"/>
          </a:p>
        </p:txBody>
      </p:sp>
      <p:sp>
        <p:nvSpPr>
          <p:cNvPr id="339975" name="Text Box 8"/>
          <p:cNvSpPr txBox="1">
            <a:spLocks noChangeArrowheads="1"/>
          </p:cNvSpPr>
          <p:nvPr/>
        </p:nvSpPr>
        <p:spPr bwMode="auto">
          <a:xfrm>
            <a:off x="4800600" y="5503863"/>
            <a:ext cx="2286000" cy="1155700"/>
          </a:xfrm>
          <a:prstGeom prst="rect">
            <a:avLst/>
          </a:prstGeom>
          <a:noFill/>
          <a:ln w="9525">
            <a:noFill/>
            <a:miter lim="800000"/>
            <a:headEnd/>
            <a:tailEnd/>
          </a:ln>
        </p:spPr>
        <p:txBody>
          <a:bodyPr>
            <a:spAutoFit/>
          </a:bodyPr>
          <a:lstStyle/>
          <a:p>
            <a:pPr>
              <a:spcBef>
                <a:spcPct val="50000"/>
              </a:spcBef>
            </a:pPr>
            <a:r>
              <a:rPr lang="en-US" sz="1400"/>
              <a:t>Same experiment, except 2.4 </a:t>
            </a:r>
            <a:r>
              <a:rPr lang="en-US" sz="1400" u="sng"/>
              <a:t>M</a:t>
            </a:r>
            <a:r>
              <a:rPr lang="en-US" sz="1400"/>
              <a:t> NaCl added to boiling medium, and ethidium bromide incorporated directly into agarose.</a:t>
            </a:r>
          </a:p>
        </p:txBody>
      </p:sp>
      <p:sp>
        <p:nvSpPr>
          <p:cNvPr id="339976" name="Text Box 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60" fill="hold"/>
                                        <p:tgtEl>
                                          <p:spTgt spid="871430"/>
                                        </p:tgtEl>
                                      </p:cBhvr>
                                    </p:cmd>
                                  </p:childTnLst>
                                </p:cTn>
                              </p:par>
                              <p:par>
                                <p:cTn id="7" presetID="2" presetClass="entr" presetSubtype="8" fill="hold" grpId="0" nodeType="withEffect">
                                  <p:stCondLst>
                                    <p:cond delay="6000"/>
                                  </p:stCondLst>
                                  <p:childTnLst>
                                    <p:set>
                                      <p:cBhvr>
                                        <p:cTn id="8" dur="1" fill="hold">
                                          <p:stCondLst>
                                            <p:cond delay="0"/>
                                          </p:stCondLst>
                                        </p:cTn>
                                        <p:tgtEl>
                                          <p:spTgt spid="871427"/>
                                        </p:tgtEl>
                                        <p:attrNameLst>
                                          <p:attrName>style.visibility</p:attrName>
                                        </p:attrNameLst>
                                      </p:cBhvr>
                                      <p:to>
                                        <p:strVal val="visible"/>
                                      </p:to>
                                    </p:set>
                                    <p:anim calcmode="lin" valueType="num">
                                      <p:cBhvr additive="base">
                                        <p:cTn id="9" dur="500" fill="hold"/>
                                        <p:tgtEl>
                                          <p:spTgt spid="871427"/>
                                        </p:tgtEl>
                                        <p:attrNameLst>
                                          <p:attrName>ppt_x</p:attrName>
                                        </p:attrNameLst>
                                      </p:cBhvr>
                                      <p:tavLst>
                                        <p:tav tm="0">
                                          <p:val>
                                            <p:strVal val="0-#ppt_w/2"/>
                                          </p:val>
                                        </p:tav>
                                        <p:tav tm="100000">
                                          <p:val>
                                            <p:strVal val="#ppt_x"/>
                                          </p:val>
                                        </p:tav>
                                      </p:tavLst>
                                    </p:anim>
                                    <p:anim calcmode="lin" valueType="num">
                                      <p:cBhvr additive="base">
                                        <p:cTn id="10" dur="500" fill="hold"/>
                                        <p:tgtEl>
                                          <p:spTgt spid="87142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6500"/>
                                  </p:stCondLst>
                                  <p:childTnLst>
                                    <p:set>
                                      <p:cBhvr>
                                        <p:cTn id="12" dur="1" fill="hold">
                                          <p:stCondLst>
                                            <p:cond delay="0"/>
                                          </p:stCondLst>
                                        </p:cTn>
                                        <p:tgtEl>
                                          <p:spTgt spid="871429"/>
                                        </p:tgtEl>
                                        <p:attrNameLst>
                                          <p:attrName>style.visibility</p:attrName>
                                        </p:attrNameLst>
                                      </p:cBhvr>
                                      <p:to>
                                        <p:strVal val="visible"/>
                                      </p:to>
                                    </p:set>
                                    <p:anim calcmode="lin" valueType="num">
                                      <p:cBhvr additive="base">
                                        <p:cTn id="13" dur="500" fill="hold"/>
                                        <p:tgtEl>
                                          <p:spTgt spid="871429"/>
                                        </p:tgtEl>
                                        <p:attrNameLst>
                                          <p:attrName>ppt_x</p:attrName>
                                        </p:attrNameLst>
                                      </p:cBhvr>
                                      <p:tavLst>
                                        <p:tav tm="0">
                                          <p:val>
                                            <p:strVal val="0-#ppt_w/2"/>
                                          </p:val>
                                        </p:tav>
                                        <p:tav tm="100000">
                                          <p:val>
                                            <p:strVal val="#ppt_x"/>
                                          </p:val>
                                        </p:tav>
                                      </p:tavLst>
                                    </p:anim>
                                    <p:anim calcmode="lin" valueType="num">
                                      <p:cBhvr additive="base">
                                        <p:cTn id="14" dur="500" fill="hold"/>
                                        <p:tgtEl>
                                          <p:spTgt spid="8714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7317">
                <p:cTn id="15" fill="hold" display="0">
                  <p:stCondLst>
                    <p:cond delay="indefinite"/>
                  </p:stCondLst>
                  <p:endCondLst>
                    <p:cond evt="onNext" delay="0">
                      <p:tgtEl>
                        <p:sldTgt/>
                      </p:tgtEl>
                    </p:cond>
                    <p:cond evt="onPrev" delay="0">
                      <p:tgtEl>
                        <p:sldTgt/>
                      </p:tgtEl>
                    </p:cond>
                    <p:cond evt="onStopAudio" delay="0">
                      <p:tgtEl>
                        <p:sldTgt/>
                      </p:tgtEl>
                    </p:cond>
                  </p:endCondLst>
                </p:cTn>
                <p:tgtEl>
                  <p:spTgt spid="871430"/>
                </p:tgtEl>
              </p:cMediaNode>
            </p:audio>
          </p:childTnLst>
        </p:cTn>
      </p:par>
    </p:tnLst>
    <p:bldLst>
      <p:bldP spid="871427" grpId="0" animBg="1"/>
      <p:bldP spid="871429" grpId="0" animBg="1"/>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descr="C:\Program Files\Amira-3.1.1\data\nucleosome files\AAA FINAL STRUCTURE\Animations_notahelix\Picture Files\biegel_heat_denatn.jpg"/>
          <p:cNvPicPr>
            <a:picLocks noChangeAspect="1" noChangeArrowheads="1"/>
          </p:cNvPicPr>
          <p:nvPr/>
        </p:nvPicPr>
        <p:blipFill>
          <a:blip r:embed="rId5" cstate="print"/>
          <a:srcRect/>
          <a:stretch>
            <a:fillRect/>
          </a:stretch>
        </p:blipFill>
        <p:spPr bwMode="auto">
          <a:xfrm>
            <a:off x="1447800" y="63500"/>
            <a:ext cx="6248400" cy="6248400"/>
          </a:xfrm>
          <a:prstGeom prst="rect">
            <a:avLst/>
          </a:prstGeom>
          <a:noFill/>
          <a:ln w="9525">
            <a:noFill/>
            <a:miter lim="800000"/>
            <a:headEnd/>
            <a:tailEnd/>
          </a:ln>
        </p:spPr>
      </p:pic>
      <p:sp>
        <p:nvSpPr>
          <p:cNvPr id="872455" name="Line 7"/>
          <p:cNvSpPr>
            <a:spLocks noChangeShapeType="1"/>
          </p:cNvSpPr>
          <p:nvPr/>
        </p:nvSpPr>
        <p:spPr bwMode="auto">
          <a:xfrm>
            <a:off x="2895600" y="3505200"/>
            <a:ext cx="0" cy="381000"/>
          </a:xfrm>
          <a:prstGeom prst="line">
            <a:avLst/>
          </a:prstGeom>
          <a:noFill/>
          <a:ln w="38100">
            <a:solidFill>
              <a:srgbClr val="00FF00"/>
            </a:solidFill>
            <a:round/>
            <a:headEnd/>
            <a:tailEnd type="triangle" w="med" len="med"/>
          </a:ln>
        </p:spPr>
        <p:txBody>
          <a:bodyPr/>
          <a:lstStyle/>
          <a:p>
            <a:endParaRPr lang="en-US"/>
          </a:p>
        </p:txBody>
      </p:sp>
      <p:sp>
        <p:nvSpPr>
          <p:cNvPr id="872456" name="Line 8"/>
          <p:cNvSpPr>
            <a:spLocks noChangeShapeType="1"/>
          </p:cNvSpPr>
          <p:nvPr/>
        </p:nvSpPr>
        <p:spPr bwMode="auto">
          <a:xfrm>
            <a:off x="3248025" y="3505200"/>
            <a:ext cx="0" cy="381000"/>
          </a:xfrm>
          <a:prstGeom prst="line">
            <a:avLst/>
          </a:prstGeom>
          <a:noFill/>
          <a:ln w="38100">
            <a:solidFill>
              <a:srgbClr val="00FF00"/>
            </a:solidFill>
            <a:round/>
            <a:headEnd/>
            <a:tailEnd type="triangle" w="med" len="med"/>
          </a:ln>
        </p:spPr>
        <p:txBody>
          <a:bodyPr/>
          <a:lstStyle/>
          <a:p>
            <a:endParaRPr lang="en-US"/>
          </a:p>
        </p:txBody>
      </p:sp>
      <p:sp>
        <p:nvSpPr>
          <p:cNvPr id="872457" name="Line 9"/>
          <p:cNvSpPr>
            <a:spLocks noChangeShapeType="1"/>
          </p:cNvSpPr>
          <p:nvPr/>
        </p:nvSpPr>
        <p:spPr bwMode="auto">
          <a:xfrm>
            <a:off x="3581400" y="3505200"/>
            <a:ext cx="0" cy="381000"/>
          </a:xfrm>
          <a:prstGeom prst="line">
            <a:avLst/>
          </a:prstGeom>
          <a:noFill/>
          <a:ln w="38100">
            <a:solidFill>
              <a:srgbClr val="00FF00"/>
            </a:solidFill>
            <a:round/>
            <a:headEnd/>
            <a:tailEnd type="triangle" w="med" len="med"/>
          </a:ln>
        </p:spPr>
        <p:txBody>
          <a:bodyPr/>
          <a:lstStyle/>
          <a:p>
            <a:endParaRPr lang="en-US"/>
          </a:p>
        </p:txBody>
      </p:sp>
      <p:pic>
        <p:nvPicPr>
          <p:cNvPr id="872458" name="slide_33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40999" name="Text Box 11"/>
          <p:cNvSpPr txBox="1">
            <a:spLocks noChangeArrowheads="1"/>
          </p:cNvSpPr>
          <p:nvPr/>
        </p:nvSpPr>
        <p:spPr bwMode="auto">
          <a:xfrm>
            <a:off x="1981200" y="5486400"/>
            <a:ext cx="2286000" cy="1368425"/>
          </a:xfrm>
          <a:prstGeom prst="rect">
            <a:avLst/>
          </a:prstGeom>
          <a:noFill/>
          <a:ln w="9525">
            <a:noFill/>
            <a:miter lim="800000"/>
            <a:headEnd/>
            <a:tailEnd/>
          </a:ln>
        </p:spPr>
        <p:txBody>
          <a:bodyPr>
            <a:spAutoFit/>
          </a:bodyPr>
          <a:lstStyle/>
          <a:p>
            <a:pPr>
              <a:spcBef>
                <a:spcPct val="50000"/>
              </a:spcBef>
            </a:pPr>
            <a:r>
              <a:rPr lang="en-US" sz="1400"/>
              <a:t>DNA, boiled at the indicated pH, in </a:t>
            </a:r>
            <a:r>
              <a:rPr lang="en-GB" sz="1400"/>
              <a:t>0.1 </a:t>
            </a:r>
            <a:r>
              <a:rPr lang="en-GB" sz="1400" u="sng"/>
              <a:t>M</a:t>
            </a:r>
            <a:r>
              <a:rPr lang="en-GB" sz="1400"/>
              <a:t> disodium phosphate, 3 </a:t>
            </a:r>
            <a:r>
              <a:rPr lang="en-GB" sz="1400" u="sng"/>
              <a:t>mM</a:t>
            </a:r>
            <a:r>
              <a:rPr lang="en-GB" sz="1400"/>
              <a:t> EDTA.  Gel was stained with ethidium bromide after electrophoresis.</a:t>
            </a:r>
            <a:endParaRPr lang="en-US" sz="1400"/>
          </a:p>
        </p:txBody>
      </p:sp>
      <p:sp>
        <p:nvSpPr>
          <p:cNvPr id="341000" name="Text Box 12"/>
          <p:cNvSpPr txBox="1">
            <a:spLocks noChangeArrowheads="1"/>
          </p:cNvSpPr>
          <p:nvPr/>
        </p:nvSpPr>
        <p:spPr bwMode="auto">
          <a:xfrm>
            <a:off x="4800600" y="5503863"/>
            <a:ext cx="2286000" cy="1155700"/>
          </a:xfrm>
          <a:prstGeom prst="rect">
            <a:avLst/>
          </a:prstGeom>
          <a:noFill/>
          <a:ln w="9525">
            <a:noFill/>
            <a:miter lim="800000"/>
            <a:headEnd/>
            <a:tailEnd/>
          </a:ln>
        </p:spPr>
        <p:txBody>
          <a:bodyPr>
            <a:spAutoFit/>
          </a:bodyPr>
          <a:lstStyle/>
          <a:p>
            <a:pPr>
              <a:spcBef>
                <a:spcPct val="50000"/>
              </a:spcBef>
            </a:pPr>
            <a:r>
              <a:rPr lang="en-US" sz="1400"/>
              <a:t>Same experiment, except 2.4 </a:t>
            </a:r>
            <a:r>
              <a:rPr lang="en-US" sz="1400" u="sng"/>
              <a:t>M</a:t>
            </a:r>
            <a:r>
              <a:rPr lang="en-US" sz="1400"/>
              <a:t> NaCl added to boiling medium, and ethidium bromide incorporated directly into agarose.</a:t>
            </a:r>
          </a:p>
        </p:txBody>
      </p:sp>
      <p:sp>
        <p:nvSpPr>
          <p:cNvPr id="341001" name="Text Box 13"/>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444" fill="hold"/>
                                        <p:tgtEl>
                                          <p:spTgt spid="872458"/>
                                        </p:tgtEl>
                                      </p:cBhvr>
                                    </p:cmd>
                                  </p:childTnLst>
                                </p:cTn>
                              </p:par>
                              <p:par>
                                <p:cTn id="7" presetID="2" presetClass="entr" presetSubtype="8" fill="hold" grpId="0" nodeType="withEffect">
                                  <p:stCondLst>
                                    <p:cond delay="3000"/>
                                  </p:stCondLst>
                                  <p:childTnLst>
                                    <p:set>
                                      <p:cBhvr>
                                        <p:cTn id="8" dur="1" fill="hold">
                                          <p:stCondLst>
                                            <p:cond delay="0"/>
                                          </p:stCondLst>
                                        </p:cTn>
                                        <p:tgtEl>
                                          <p:spTgt spid="872455"/>
                                        </p:tgtEl>
                                        <p:attrNameLst>
                                          <p:attrName>style.visibility</p:attrName>
                                        </p:attrNameLst>
                                      </p:cBhvr>
                                      <p:to>
                                        <p:strVal val="visible"/>
                                      </p:to>
                                    </p:set>
                                    <p:anim calcmode="lin" valueType="num">
                                      <p:cBhvr additive="base">
                                        <p:cTn id="9" dur="500" fill="hold"/>
                                        <p:tgtEl>
                                          <p:spTgt spid="872455"/>
                                        </p:tgtEl>
                                        <p:attrNameLst>
                                          <p:attrName>ppt_x</p:attrName>
                                        </p:attrNameLst>
                                      </p:cBhvr>
                                      <p:tavLst>
                                        <p:tav tm="0">
                                          <p:val>
                                            <p:strVal val="0-#ppt_w/2"/>
                                          </p:val>
                                        </p:tav>
                                        <p:tav tm="100000">
                                          <p:val>
                                            <p:strVal val="#ppt_x"/>
                                          </p:val>
                                        </p:tav>
                                      </p:tavLst>
                                    </p:anim>
                                    <p:anim calcmode="lin" valueType="num">
                                      <p:cBhvr additive="base">
                                        <p:cTn id="10" dur="500" fill="hold"/>
                                        <p:tgtEl>
                                          <p:spTgt spid="872455"/>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8000"/>
                                  </p:stCondLst>
                                  <p:childTnLst>
                                    <p:set>
                                      <p:cBhvr>
                                        <p:cTn id="12" dur="1" fill="hold">
                                          <p:stCondLst>
                                            <p:cond delay="0"/>
                                          </p:stCondLst>
                                        </p:cTn>
                                        <p:tgtEl>
                                          <p:spTgt spid="872456"/>
                                        </p:tgtEl>
                                        <p:attrNameLst>
                                          <p:attrName>style.visibility</p:attrName>
                                        </p:attrNameLst>
                                      </p:cBhvr>
                                      <p:to>
                                        <p:strVal val="visible"/>
                                      </p:to>
                                    </p:set>
                                    <p:anim calcmode="lin" valueType="num">
                                      <p:cBhvr additive="base">
                                        <p:cTn id="13" dur="500" fill="hold"/>
                                        <p:tgtEl>
                                          <p:spTgt spid="872456"/>
                                        </p:tgtEl>
                                        <p:attrNameLst>
                                          <p:attrName>ppt_x</p:attrName>
                                        </p:attrNameLst>
                                      </p:cBhvr>
                                      <p:tavLst>
                                        <p:tav tm="0">
                                          <p:val>
                                            <p:strVal val="0-#ppt_w/2"/>
                                          </p:val>
                                        </p:tav>
                                        <p:tav tm="100000">
                                          <p:val>
                                            <p:strVal val="#ppt_x"/>
                                          </p:val>
                                        </p:tav>
                                      </p:tavLst>
                                    </p:anim>
                                    <p:anim calcmode="lin" valueType="num">
                                      <p:cBhvr additive="base">
                                        <p:cTn id="14" dur="500" fill="hold"/>
                                        <p:tgtEl>
                                          <p:spTgt spid="87245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22000"/>
                                  </p:stCondLst>
                                  <p:childTnLst>
                                    <p:set>
                                      <p:cBhvr>
                                        <p:cTn id="16" dur="1" fill="hold">
                                          <p:stCondLst>
                                            <p:cond delay="0"/>
                                          </p:stCondLst>
                                        </p:cTn>
                                        <p:tgtEl>
                                          <p:spTgt spid="872457"/>
                                        </p:tgtEl>
                                        <p:attrNameLst>
                                          <p:attrName>style.visibility</p:attrName>
                                        </p:attrNameLst>
                                      </p:cBhvr>
                                      <p:to>
                                        <p:strVal val="visible"/>
                                      </p:to>
                                    </p:set>
                                    <p:anim calcmode="lin" valueType="num">
                                      <p:cBhvr additive="base">
                                        <p:cTn id="17" dur="500" fill="hold"/>
                                        <p:tgtEl>
                                          <p:spTgt spid="872457"/>
                                        </p:tgtEl>
                                        <p:attrNameLst>
                                          <p:attrName>ppt_x</p:attrName>
                                        </p:attrNameLst>
                                      </p:cBhvr>
                                      <p:tavLst>
                                        <p:tav tm="0">
                                          <p:val>
                                            <p:strVal val="0-#ppt_w/2"/>
                                          </p:val>
                                        </p:tav>
                                        <p:tav tm="100000">
                                          <p:val>
                                            <p:strVal val="#ppt_x"/>
                                          </p:val>
                                        </p:tav>
                                      </p:tavLst>
                                    </p:anim>
                                    <p:anim calcmode="lin" valueType="num">
                                      <p:cBhvr additive="base">
                                        <p:cTn id="18" dur="500" fill="hold"/>
                                        <p:tgtEl>
                                          <p:spTgt spid="8724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9268">
                <p:cTn id="19" fill="hold" display="0">
                  <p:stCondLst>
                    <p:cond delay="indefinite"/>
                  </p:stCondLst>
                  <p:endCondLst>
                    <p:cond evt="onNext" delay="0">
                      <p:tgtEl>
                        <p:sldTgt/>
                      </p:tgtEl>
                    </p:cond>
                    <p:cond evt="onPrev" delay="0">
                      <p:tgtEl>
                        <p:sldTgt/>
                      </p:tgtEl>
                    </p:cond>
                    <p:cond evt="onStopAudio" delay="0">
                      <p:tgtEl>
                        <p:sldTgt/>
                      </p:tgtEl>
                    </p:cond>
                  </p:endCondLst>
                </p:cTn>
                <p:tgtEl>
                  <p:spTgt spid="872458"/>
                </p:tgtEl>
              </p:cMediaNode>
            </p:audio>
          </p:childTnLst>
        </p:cTn>
      </p:par>
    </p:tnLst>
    <p:bldLst>
      <p:bldP spid="872455" grpId="0" animBg="1"/>
      <p:bldP spid="872456" grpId="0" animBg="1"/>
      <p:bldP spid="872457" grpId="0" animBg="1"/>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1026" descr="C:\Program Files\Amira-3.1.1\data\nucleosome files\AAA FINAL STRUCTURE\Animations_notahelix\Picture Files\biegel_heat_denatn.jpg"/>
          <p:cNvPicPr>
            <a:picLocks noChangeAspect="1" noChangeArrowheads="1"/>
          </p:cNvPicPr>
          <p:nvPr/>
        </p:nvPicPr>
        <p:blipFill>
          <a:blip r:embed="rId5" cstate="print"/>
          <a:srcRect/>
          <a:stretch>
            <a:fillRect/>
          </a:stretch>
        </p:blipFill>
        <p:spPr bwMode="auto">
          <a:xfrm>
            <a:off x="1447800" y="63500"/>
            <a:ext cx="6248400" cy="6248400"/>
          </a:xfrm>
          <a:prstGeom prst="rect">
            <a:avLst/>
          </a:prstGeom>
          <a:noFill/>
          <a:ln w="9525">
            <a:noFill/>
            <a:miter lim="800000"/>
            <a:headEnd/>
            <a:tailEnd/>
          </a:ln>
        </p:spPr>
      </p:pic>
      <p:sp>
        <p:nvSpPr>
          <p:cNvPr id="925701" name="Arrow pH 13.4"/>
          <p:cNvSpPr>
            <a:spLocks noChangeShapeType="1"/>
          </p:cNvSpPr>
          <p:nvPr/>
        </p:nvSpPr>
        <p:spPr bwMode="auto">
          <a:xfrm>
            <a:off x="3581400" y="3657600"/>
            <a:ext cx="0" cy="381000"/>
          </a:xfrm>
          <a:prstGeom prst="line">
            <a:avLst/>
          </a:prstGeom>
          <a:noFill/>
          <a:ln w="38100">
            <a:solidFill>
              <a:srgbClr val="00FF00"/>
            </a:solidFill>
            <a:round/>
            <a:headEnd/>
            <a:tailEnd type="triangle" w="med" len="med"/>
          </a:ln>
        </p:spPr>
        <p:txBody>
          <a:bodyPr/>
          <a:lstStyle/>
          <a:p>
            <a:endParaRPr lang="en-US"/>
          </a:p>
        </p:txBody>
      </p:sp>
      <p:pic>
        <p:nvPicPr>
          <p:cNvPr id="925702" name="slide_33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42021" name="Text Box 1031"/>
          <p:cNvSpPr txBox="1">
            <a:spLocks noChangeArrowheads="1"/>
          </p:cNvSpPr>
          <p:nvPr/>
        </p:nvSpPr>
        <p:spPr bwMode="auto">
          <a:xfrm>
            <a:off x="1981200" y="5486400"/>
            <a:ext cx="2286000" cy="1368425"/>
          </a:xfrm>
          <a:prstGeom prst="rect">
            <a:avLst/>
          </a:prstGeom>
          <a:noFill/>
          <a:ln w="9525">
            <a:noFill/>
            <a:miter lim="800000"/>
            <a:headEnd/>
            <a:tailEnd/>
          </a:ln>
        </p:spPr>
        <p:txBody>
          <a:bodyPr>
            <a:spAutoFit/>
          </a:bodyPr>
          <a:lstStyle/>
          <a:p>
            <a:pPr>
              <a:spcBef>
                <a:spcPct val="50000"/>
              </a:spcBef>
            </a:pPr>
            <a:r>
              <a:rPr lang="en-US" sz="1400"/>
              <a:t>DNA, boiled at the indicated pH, in </a:t>
            </a:r>
            <a:r>
              <a:rPr lang="en-GB" sz="1400"/>
              <a:t>0.1 </a:t>
            </a:r>
            <a:r>
              <a:rPr lang="en-GB" sz="1400" u="sng"/>
              <a:t>M</a:t>
            </a:r>
            <a:r>
              <a:rPr lang="en-GB" sz="1400"/>
              <a:t> disodium phosphate, 3 </a:t>
            </a:r>
            <a:r>
              <a:rPr lang="en-GB" sz="1400" u="sng"/>
              <a:t>mM</a:t>
            </a:r>
            <a:r>
              <a:rPr lang="en-GB" sz="1400"/>
              <a:t> EDTA.  Gel was stained with ethidium bromide after electrophoresis.</a:t>
            </a:r>
            <a:endParaRPr lang="en-US" sz="1400"/>
          </a:p>
        </p:txBody>
      </p:sp>
      <p:sp>
        <p:nvSpPr>
          <p:cNvPr id="342022" name="Text Box 1032"/>
          <p:cNvSpPr txBox="1">
            <a:spLocks noChangeArrowheads="1"/>
          </p:cNvSpPr>
          <p:nvPr/>
        </p:nvSpPr>
        <p:spPr bwMode="auto">
          <a:xfrm>
            <a:off x="4800600" y="5503863"/>
            <a:ext cx="2286000" cy="1155700"/>
          </a:xfrm>
          <a:prstGeom prst="rect">
            <a:avLst/>
          </a:prstGeom>
          <a:noFill/>
          <a:ln w="9525">
            <a:noFill/>
            <a:miter lim="800000"/>
            <a:headEnd/>
            <a:tailEnd/>
          </a:ln>
        </p:spPr>
        <p:txBody>
          <a:bodyPr>
            <a:spAutoFit/>
          </a:bodyPr>
          <a:lstStyle/>
          <a:p>
            <a:pPr>
              <a:spcBef>
                <a:spcPct val="50000"/>
              </a:spcBef>
            </a:pPr>
            <a:r>
              <a:rPr lang="en-US" sz="1400"/>
              <a:t>Same experiment, except 2.4 </a:t>
            </a:r>
            <a:r>
              <a:rPr lang="en-US" sz="1400" u="sng"/>
              <a:t>M</a:t>
            </a:r>
            <a:r>
              <a:rPr lang="en-US" sz="1400"/>
              <a:t> NaCl added to boiling medium, and ethidium bromide incorporated directly into agarose.</a:t>
            </a:r>
          </a:p>
        </p:txBody>
      </p:sp>
      <p:sp>
        <p:nvSpPr>
          <p:cNvPr id="342023" name="Text Box 1033"/>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925706" name="All the single-stranded"/>
          <p:cNvSpPr txBox="1">
            <a:spLocks noChangeArrowheads="1"/>
          </p:cNvSpPr>
          <p:nvPr/>
        </p:nvSpPr>
        <p:spPr bwMode="auto">
          <a:xfrm>
            <a:off x="152400" y="900113"/>
            <a:ext cx="1752600" cy="4652962"/>
          </a:xfrm>
          <a:prstGeom prst="rect">
            <a:avLst/>
          </a:prstGeom>
          <a:noFill/>
          <a:ln w="9525">
            <a:noFill/>
            <a:miter lim="800000"/>
            <a:headEnd/>
            <a:tailEnd/>
          </a:ln>
        </p:spPr>
        <p:txBody>
          <a:bodyPr>
            <a:spAutoFit/>
          </a:bodyPr>
          <a:lstStyle/>
          <a:p>
            <a:pPr>
              <a:spcBef>
                <a:spcPct val="50000"/>
              </a:spcBef>
            </a:pPr>
            <a:r>
              <a:rPr lang="en-US" sz="2300" i="1"/>
              <a:t>All </a:t>
            </a:r>
            <a:r>
              <a:rPr lang="en-US" sz="2300"/>
              <a:t>the single-stranded DNA, both single-stranded circular as well as linear and Form IV, are contained in this single band. </a:t>
            </a:r>
          </a:p>
        </p:txBody>
      </p:sp>
    </p:spTree>
  </p:cSld>
  <p:clrMapOvr>
    <a:masterClrMapping/>
  </p:clrMapOvr>
  <p:transition advClick="0" advTm="3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25702"/>
                                        </p:tgtEl>
                                      </p:cBhvr>
                                    </p:cmd>
                                  </p:childTnLst>
                                </p:cTn>
                              </p:par>
                              <p:par>
                                <p:cTn id="7" presetID="2" presetClass="entr" presetSubtype="8" fill="hold" grpId="0" nodeType="withEffect">
                                  <p:stCondLst>
                                    <p:cond delay="11000"/>
                                  </p:stCondLst>
                                  <p:childTnLst>
                                    <p:set>
                                      <p:cBhvr>
                                        <p:cTn id="8" dur="1" fill="hold">
                                          <p:stCondLst>
                                            <p:cond delay="0"/>
                                          </p:stCondLst>
                                        </p:cTn>
                                        <p:tgtEl>
                                          <p:spTgt spid="925706"/>
                                        </p:tgtEl>
                                        <p:attrNameLst>
                                          <p:attrName>style.visibility</p:attrName>
                                        </p:attrNameLst>
                                      </p:cBhvr>
                                      <p:to>
                                        <p:strVal val="visible"/>
                                      </p:to>
                                    </p:set>
                                    <p:anim calcmode="lin" valueType="num">
                                      <p:cBhvr additive="base">
                                        <p:cTn id="9" dur="500" fill="hold"/>
                                        <p:tgtEl>
                                          <p:spTgt spid="925706"/>
                                        </p:tgtEl>
                                        <p:attrNameLst>
                                          <p:attrName>ppt_x</p:attrName>
                                        </p:attrNameLst>
                                      </p:cBhvr>
                                      <p:tavLst>
                                        <p:tav tm="0">
                                          <p:val>
                                            <p:strVal val="0-#ppt_w/2"/>
                                          </p:val>
                                        </p:tav>
                                        <p:tav tm="100000">
                                          <p:val>
                                            <p:strVal val="#ppt_x"/>
                                          </p:val>
                                        </p:tav>
                                      </p:tavLst>
                                    </p:anim>
                                    <p:anim calcmode="lin" valueType="num">
                                      <p:cBhvr additive="base">
                                        <p:cTn id="10" dur="500" fill="hold"/>
                                        <p:tgtEl>
                                          <p:spTgt spid="9257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512">
                <p:cTn id="11" fill="hold" display="0">
                  <p:stCondLst>
                    <p:cond delay="indefinite"/>
                  </p:stCondLst>
                  <p:endCondLst>
                    <p:cond evt="onPrev" delay="0">
                      <p:tgtEl>
                        <p:sldTgt/>
                      </p:tgtEl>
                    </p:cond>
                    <p:cond evt="onStopAudio" delay="0">
                      <p:tgtEl>
                        <p:sldTgt/>
                      </p:tgtEl>
                    </p:cond>
                  </p:endCondLst>
                </p:cTn>
                <p:tgtEl>
                  <p:spTgt spid="925702"/>
                </p:tgtEl>
              </p:cMediaNode>
            </p:audio>
          </p:childTnLst>
        </p:cTn>
      </p:par>
    </p:tnLst>
    <p:bldLst>
      <p:bldP spid="925706" grpId="0" autoUpdateAnimBg="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042" name="Picture 2" descr="C:\Program Files\Amira-3.1.1\data\nucleosome files\AAA FINAL STRUCTURE\Animations_notahelix\Picture Files\biegel_heat_denatn.jpg"/>
          <p:cNvPicPr>
            <a:picLocks noChangeAspect="1" noChangeArrowheads="1"/>
          </p:cNvPicPr>
          <p:nvPr/>
        </p:nvPicPr>
        <p:blipFill>
          <a:blip r:embed="rId5" cstate="print"/>
          <a:srcRect/>
          <a:stretch>
            <a:fillRect/>
          </a:stretch>
        </p:blipFill>
        <p:spPr bwMode="auto">
          <a:xfrm>
            <a:off x="1447800" y="63500"/>
            <a:ext cx="6248400" cy="6248400"/>
          </a:xfrm>
          <a:prstGeom prst="rect">
            <a:avLst/>
          </a:prstGeom>
          <a:noFill/>
          <a:ln w="9525">
            <a:noFill/>
            <a:miter lim="800000"/>
            <a:headEnd/>
            <a:tailEnd/>
          </a:ln>
        </p:spPr>
      </p:pic>
      <p:sp>
        <p:nvSpPr>
          <p:cNvPr id="873475" name="Line 3"/>
          <p:cNvSpPr>
            <a:spLocks noChangeShapeType="1"/>
          </p:cNvSpPr>
          <p:nvPr/>
        </p:nvSpPr>
        <p:spPr bwMode="auto">
          <a:xfrm>
            <a:off x="6129338" y="4038600"/>
            <a:ext cx="0" cy="381000"/>
          </a:xfrm>
          <a:prstGeom prst="line">
            <a:avLst/>
          </a:prstGeom>
          <a:noFill/>
          <a:ln w="38100">
            <a:solidFill>
              <a:srgbClr val="00FF00"/>
            </a:solidFill>
            <a:round/>
            <a:headEnd/>
            <a:tailEnd type="triangle" w="med" len="med"/>
          </a:ln>
        </p:spPr>
        <p:txBody>
          <a:bodyPr/>
          <a:lstStyle/>
          <a:p>
            <a:endParaRPr lang="en-US"/>
          </a:p>
        </p:txBody>
      </p:sp>
      <p:sp>
        <p:nvSpPr>
          <p:cNvPr id="873476" name="Line 4"/>
          <p:cNvSpPr>
            <a:spLocks noChangeShapeType="1"/>
          </p:cNvSpPr>
          <p:nvPr/>
        </p:nvSpPr>
        <p:spPr bwMode="auto">
          <a:xfrm>
            <a:off x="6477000" y="4038600"/>
            <a:ext cx="0" cy="381000"/>
          </a:xfrm>
          <a:prstGeom prst="line">
            <a:avLst/>
          </a:prstGeom>
          <a:noFill/>
          <a:ln w="38100">
            <a:solidFill>
              <a:srgbClr val="00FF00"/>
            </a:solidFill>
            <a:round/>
            <a:headEnd/>
            <a:tailEnd type="triangle" w="med" len="med"/>
          </a:ln>
        </p:spPr>
        <p:txBody>
          <a:bodyPr/>
          <a:lstStyle/>
          <a:p>
            <a:endParaRPr lang="en-US"/>
          </a:p>
        </p:txBody>
      </p:sp>
      <p:pic>
        <p:nvPicPr>
          <p:cNvPr id="873478" name="slide_33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43046" name="Text Box 7"/>
          <p:cNvSpPr txBox="1">
            <a:spLocks noChangeArrowheads="1"/>
          </p:cNvSpPr>
          <p:nvPr/>
        </p:nvSpPr>
        <p:spPr bwMode="auto">
          <a:xfrm>
            <a:off x="1981200" y="5486400"/>
            <a:ext cx="2286000" cy="1368425"/>
          </a:xfrm>
          <a:prstGeom prst="rect">
            <a:avLst/>
          </a:prstGeom>
          <a:noFill/>
          <a:ln w="9525">
            <a:noFill/>
            <a:miter lim="800000"/>
            <a:headEnd/>
            <a:tailEnd/>
          </a:ln>
        </p:spPr>
        <p:txBody>
          <a:bodyPr>
            <a:spAutoFit/>
          </a:bodyPr>
          <a:lstStyle/>
          <a:p>
            <a:pPr>
              <a:spcBef>
                <a:spcPct val="50000"/>
              </a:spcBef>
            </a:pPr>
            <a:r>
              <a:rPr lang="en-US" sz="1400"/>
              <a:t>DNA, boiled at the indicated pH, in </a:t>
            </a:r>
            <a:r>
              <a:rPr lang="en-GB" sz="1400"/>
              <a:t>0.1 </a:t>
            </a:r>
            <a:r>
              <a:rPr lang="en-GB" sz="1400" u="sng"/>
              <a:t>M</a:t>
            </a:r>
            <a:r>
              <a:rPr lang="en-GB" sz="1400"/>
              <a:t> disodium phosphate, 3 </a:t>
            </a:r>
            <a:r>
              <a:rPr lang="en-GB" sz="1400" u="sng"/>
              <a:t>mM</a:t>
            </a:r>
            <a:r>
              <a:rPr lang="en-GB" sz="1400"/>
              <a:t> EDTA.  Gel was stained with ethidium bromide after electrophoresis.</a:t>
            </a:r>
            <a:endParaRPr lang="en-US" sz="1400"/>
          </a:p>
        </p:txBody>
      </p:sp>
      <p:sp>
        <p:nvSpPr>
          <p:cNvPr id="343047" name="Text Box 8"/>
          <p:cNvSpPr txBox="1">
            <a:spLocks noChangeArrowheads="1"/>
          </p:cNvSpPr>
          <p:nvPr/>
        </p:nvSpPr>
        <p:spPr bwMode="auto">
          <a:xfrm>
            <a:off x="4800600" y="5503863"/>
            <a:ext cx="2286000" cy="1155700"/>
          </a:xfrm>
          <a:prstGeom prst="rect">
            <a:avLst/>
          </a:prstGeom>
          <a:noFill/>
          <a:ln w="9525">
            <a:noFill/>
            <a:miter lim="800000"/>
            <a:headEnd/>
            <a:tailEnd/>
          </a:ln>
        </p:spPr>
        <p:txBody>
          <a:bodyPr>
            <a:spAutoFit/>
          </a:bodyPr>
          <a:lstStyle/>
          <a:p>
            <a:pPr>
              <a:spcBef>
                <a:spcPct val="50000"/>
              </a:spcBef>
            </a:pPr>
            <a:r>
              <a:rPr lang="en-US" sz="1400"/>
              <a:t>Same experiment, except 2.4 </a:t>
            </a:r>
            <a:r>
              <a:rPr lang="en-US" sz="1400" u="sng"/>
              <a:t>M</a:t>
            </a:r>
            <a:r>
              <a:rPr lang="en-US" sz="1400"/>
              <a:t> NaCl added to boiling medium, and ethidium bromide incorporated directly into agarose.</a:t>
            </a:r>
          </a:p>
        </p:txBody>
      </p:sp>
      <p:sp>
        <p:nvSpPr>
          <p:cNvPr id="343048" name="Text Box 9"/>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90" fill="hold"/>
                                        <p:tgtEl>
                                          <p:spTgt spid="873478"/>
                                        </p:tgtEl>
                                      </p:cBhvr>
                                    </p:cmd>
                                  </p:childTnLst>
                                </p:cTn>
                              </p:par>
                              <p:par>
                                <p:cTn id="7" presetID="2" presetClass="entr" presetSubtype="8" fill="hold" grpId="0" nodeType="withEffect">
                                  <p:stCondLst>
                                    <p:cond delay="0"/>
                                  </p:stCondLst>
                                  <p:childTnLst>
                                    <p:set>
                                      <p:cBhvr>
                                        <p:cTn id="8" dur="1" fill="hold">
                                          <p:stCondLst>
                                            <p:cond delay="0"/>
                                          </p:stCondLst>
                                        </p:cTn>
                                        <p:tgtEl>
                                          <p:spTgt spid="873475"/>
                                        </p:tgtEl>
                                        <p:attrNameLst>
                                          <p:attrName>style.visibility</p:attrName>
                                        </p:attrNameLst>
                                      </p:cBhvr>
                                      <p:to>
                                        <p:strVal val="visible"/>
                                      </p:to>
                                    </p:set>
                                    <p:anim calcmode="lin" valueType="num">
                                      <p:cBhvr additive="base">
                                        <p:cTn id="9" dur="500" fill="hold"/>
                                        <p:tgtEl>
                                          <p:spTgt spid="873475"/>
                                        </p:tgtEl>
                                        <p:attrNameLst>
                                          <p:attrName>ppt_x</p:attrName>
                                        </p:attrNameLst>
                                      </p:cBhvr>
                                      <p:tavLst>
                                        <p:tav tm="0">
                                          <p:val>
                                            <p:strVal val="0-#ppt_w/2"/>
                                          </p:val>
                                        </p:tav>
                                        <p:tav tm="100000">
                                          <p:val>
                                            <p:strVal val="#ppt_x"/>
                                          </p:val>
                                        </p:tav>
                                      </p:tavLst>
                                    </p:anim>
                                    <p:anim calcmode="lin" valueType="num">
                                      <p:cBhvr additive="base">
                                        <p:cTn id="10" dur="500" fill="hold"/>
                                        <p:tgtEl>
                                          <p:spTgt spid="873475"/>
                                        </p:tgtEl>
                                        <p:attrNameLst>
                                          <p:attrName>ppt_y</p:attrName>
                                        </p:attrNameLst>
                                      </p:cBhvr>
                                      <p:tavLst>
                                        <p:tav tm="0">
                                          <p:val>
                                            <p:strVal val="#ppt_y"/>
                                          </p:val>
                                        </p:tav>
                                        <p:tav tm="100000">
                                          <p:val>
                                            <p:strVal val="#ppt_y"/>
                                          </p:val>
                                        </p:tav>
                                      </p:tavLst>
                                    </p:anim>
                                  </p:childTnLst>
                                </p:cTn>
                              </p:par>
                            </p:childTnLst>
                          </p:cTn>
                        </p:par>
                        <p:par>
                          <p:cTn id="11" fill="hold">
                            <p:stCondLst>
                              <p:cond delay="48390"/>
                            </p:stCondLst>
                            <p:childTnLst>
                              <p:par>
                                <p:cTn id="12" presetID="2" presetClass="entr" presetSubtype="8" fill="hold" grpId="0" nodeType="afterEffect">
                                  <p:stCondLst>
                                    <p:cond delay="0"/>
                                  </p:stCondLst>
                                  <p:childTnLst>
                                    <p:set>
                                      <p:cBhvr>
                                        <p:cTn id="13" dur="1" fill="hold">
                                          <p:stCondLst>
                                            <p:cond delay="0"/>
                                          </p:stCondLst>
                                        </p:cTn>
                                        <p:tgtEl>
                                          <p:spTgt spid="873476"/>
                                        </p:tgtEl>
                                        <p:attrNameLst>
                                          <p:attrName>style.visibility</p:attrName>
                                        </p:attrNameLst>
                                      </p:cBhvr>
                                      <p:to>
                                        <p:strVal val="visible"/>
                                      </p:to>
                                    </p:set>
                                    <p:anim calcmode="lin" valueType="num">
                                      <p:cBhvr additive="base">
                                        <p:cTn id="14" dur="500" fill="hold"/>
                                        <p:tgtEl>
                                          <p:spTgt spid="873476"/>
                                        </p:tgtEl>
                                        <p:attrNameLst>
                                          <p:attrName>ppt_x</p:attrName>
                                        </p:attrNameLst>
                                      </p:cBhvr>
                                      <p:tavLst>
                                        <p:tav tm="0">
                                          <p:val>
                                            <p:strVal val="0-#ppt_w/2"/>
                                          </p:val>
                                        </p:tav>
                                        <p:tav tm="100000">
                                          <p:val>
                                            <p:strVal val="#ppt_x"/>
                                          </p:val>
                                        </p:tav>
                                      </p:tavLst>
                                    </p:anim>
                                    <p:anim calcmode="lin" valueType="num">
                                      <p:cBhvr additive="base">
                                        <p:cTn id="15" dur="500" fill="hold"/>
                                        <p:tgtEl>
                                          <p:spTgt spid="8734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Prev" delay="0">
                      <p:tgtEl>
                        <p:sldTgt/>
                      </p:tgtEl>
                    </p:cond>
                    <p:cond evt="onStopAudio" delay="0">
                      <p:tgtEl>
                        <p:sldTgt/>
                      </p:tgtEl>
                    </p:cond>
                  </p:endCondLst>
                </p:cTn>
                <p:tgtEl>
                  <p:spTgt spid="873478"/>
                </p:tgtEl>
              </p:cMediaNode>
            </p:audio>
          </p:childTnLst>
        </p:cTn>
      </p:par>
    </p:tnLst>
    <p:bldLst>
      <p:bldP spid="873475" grpId="0" animBg="1"/>
      <p:bldP spid="873476" grpId="0" animBg="1"/>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6" name="Picture 2" descr="C:\Program Files\Amira-3.1.1\data\nucleosome files\AAA FINAL STRUCTURE\Animations_notahelix\Picture Files\Biegeleisen_figure10.jpg"/>
          <p:cNvPicPr>
            <a:picLocks noChangeAspect="1" noChangeArrowheads="1"/>
          </p:cNvPicPr>
          <p:nvPr/>
        </p:nvPicPr>
        <p:blipFill>
          <a:blip r:embed="rId5" cstate="print"/>
          <a:srcRect/>
          <a:stretch>
            <a:fillRect/>
          </a:stretch>
        </p:blipFill>
        <p:spPr bwMode="auto">
          <a:xfrm>
            <a:off x="1752600" y="990600"/>
            <a:ext cx="5638800" cy="4138613"/>
          </a:xfrm>
          <a:prstGeom prst="rect">
            <a:avLst/>
          </a:prstGeom>
          <a:noFill/>
          <a:ln w="9525">
            <a:noFill/>
            <a:miter lim="800000"/>
            <a:headEnd/>
            <a:tailEnd/>
          </a:ln>
        </p:spPr>
      </p:pic>
      <p:sp>
        <p:nvSpPr>
          <p:cNvPr id="344067" name="Text Box 3"/>
          <p:cNvSpPr txBox="1">
            <a:spLocks noChangeArrowheads="1"/>
          </p:cNvSpPr>
          <p:nvPr/>
        </p:nvSpPr>
        <p:spPr bwMode="auto">
          <a:xfrm>
            <a:off x="152400" y="5638800"/>
            <a:ext cx="8839200" cy="1006475"/>
          </a:xfrm>
          <a:prstGeom prst="rect">
            <a:avLst/>
          </a:prstGeom>
          <a:noFill/>
          <a:ln w="9525">
            <a:noFill/>
            <a:miter lim="800000"/>
            <a:headEnd/>
            <a:tailEnd/>
          </a:ln>
        </p:spPr>
        <p:txBody>
          <a:bodyPr>
            <a:spAutoFit/>
          </a:bodyPr>
          <a:lstStyle/>
          <a:p>
            <a:pPr>
              <a:spcBef>
                <a:spcPct val="50000"/>
              </a:spcBef>
            </a:pPr>
            <a:r>
              <a:rPr lang="en-GB" sz="2000"/>
              <a:t>Pouwels, P.H., Knijnenburg, C.M., van Rotterdam, J., Cohen, J.A. &amp; Jansz, H.S.  Structure of the replicative form of bacteriophage </a:t>
            </a:r>
            <a:r>
              <a:rPr lang="en-GB" sz="2000">
                <a:sym typeface="Symbol" pitchFamily="18" charset="2"/>
              </a:rPr>
              <a:t></a:t>
            </a:r>
            <a:r>
              <a:rPr lang="en-GB" sz="2000"/>
              <a:t>X174.  VI.  Studies on alkali-denatured double-stranded </a:t>
            </a:r>
            <a:r>
              <a:rPr lang="en-GB" sz="2000">
                <a:sym typeface="Symbol" pitchFamily="18" charset="2"/>
              </a:rPr>
              <a:t></a:t>
            </a:r>
            <a:r>
              <a:rPr lang="en-GB" sz="2000"/>
              <a:t>X DNA.  </a:t>
            </a:r>
            <a:r>
              <a:rPr lang="en-GB" sz="2000" i="1"/>
              <a:t>J. Mol. Biol.</a:t>
            </a:r>
            <a:r>
              <a:rPr lang="en-GB" sz="2000"/>
              <a:t> </a:t>
            </a:r>
            <a:r>
              <a:rPr lang="en-GB" sz="2000" b="1"/>
              <a:t>32</a:t>
            </a:r>
            <a:r>
              <a:rPr lang="en-GB" sz="2000"/>
              <a:t>, 169-182 (1968).</a:t>
            </a:r>
            <a:r>
              <a:rPr lang="en-US" sz="2000"/>
              <a:t> </a:t>
            </a:r>
          </a:p>
        </p:txBody>
      </p:sp>
      <p:pic>
        <p:nvPicPr>
          <p:cNvPr id="864261" name="slide_33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8763000" y="6477000"/>
            <a:ext cx="304800" cy="304800"/>
          </a:xfrm>
          <a:prstGeom prst="rect">
            <a:avLst/>
          </a:prstGeom>
          <a:noFill/>
          <a:ln w="9525">
            <a:noFill/>
            <a:miter lim="800000"/>
            <a:headEnd/>
            <a:tailEnd/>
          </a:ln>
        </p:spPr>
      </p:pic>
      <p:sp>
        <p:nvSpPr>
          <p:cNvPr id="344069"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53" fill="hold"/>
                                        <p:tgtEl>
                                          <p:spTgt spid="86426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9756">
                <p:cTn id="7" fill="hold" display="0">
                  <p:stCondLst>
                    <p:cond delay="indefinite"/>
                  </p:stCondLst>
                  <p:endCondLst>
                    <p:cond evt="onNext" delay="0">
                      <p:tgtEl>
                        <p:sldTgt/>
                      </p:tgtEl>
                    </p:cond>
                    <p:cond evt="onPrev" delay="0">
                      <p:tgtEl>
                        <p:sldTgt/>
                      </p:tgtEl>
                    </p:cond>
                    <p:cond evt="onStopAudio" delay="0">
                      <p:tgtEl>
                        <p:sldTgt/>
                      </p:tgtEl>
                    </p:cond>
                  </p:endCondLst>
                </p:cTn>
                <p:tgtEl>
                  <p:spTgt spid="864261"/>
                </p:tgtEl>
              </p:cMediaNode>
            </p:audio>
          </p:childTnLst>
        </p:cTn>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0" name="Graph" descr="C:\Program Files\Amira-3.1.1\data\nucleosome files\AAA FINAL STRUCTURE\Animations_notahelix\Picture Files\Biegeleisen_figure10.jpg"/>
          <p:cNvPicPr>
            <a:picLocks noChangeAspect="1" noChangeArrowheads="1"/>
          </p:cNvPicPr>
          <p:nvPr/>
        </p:nvPicPr>
        <p:blipFill>
          <a:blip r:embed="rId5" cstate="print"/>
          <a:srcRect/>
          <a:stretch>
            <a:fillRect/>
          </a:stretch>
        </p:blipFill>
        <p:spPr bwMode="auto">
          <a:xfrm>
            <a:off x="1752600" y="990600"/>
            <a:ext cx="5638800" cy="4138613"/>
          </a:xfrm>
          <a:prstGeom prst="rect">
            <a:avLst/>
          </a:prstGeom>
          <a:noFill/>
          <a:ln w="9525">
            <a:noFill/>
            <a:miter lim="800000"/>
            <a:headEnd/>
            <a:tailEnd/>
          </a:ln>
        </p:spPr>
      </p:pic>
      <p:sp>
        <p:nvSpPr>
          <p:cNvPr id="345091" name="Reference"/>
          <p:cNvSpPr txBox="1">
            <a:spLocks noChangeArrowheads="1"/>
          </p:cNvSpPr>
          <p:nvPr/>
        </p:nvSpPr>
        <p:spPr bwMode="auto">
          <a:xfrm>
            <a:off x="152400" y="5638800"/>
            <a:ext cx="8839200" cy="1006475"/>
          </a:xfrm>
          <a:prstGeom prst="rect">
            <a:avLst/>
          </a:prstGeom>
          <a:noFill/>
          <a:ln w="9525">
            <a:noFill/>
            <a:miter lim="800000"/>
            <a:headEnd/>
            <a:tailEnd/>
          </a:ln>
        </p:spPr>
        <p:txBody>
          <a:bodyPr>
            <a:spAutoFit/>
          </a:bodyPr>
          <a:lstStyle/>
          <a:p>
            <a:pPr>
              <a:spcBef>
                <a:spcPct val="50000"/>
              </a:spcBef>
            </a:pPr>
            <a:r>
              <a:rPr lang="en-GB" sz="2000"/>
              <a:t>Pouwels, P.H., Knijnenburg, C.M., van Rotterdam, J., Cohen, J.A. &amp; Jansz, H.S.  Structure of the replicative form of bacteriophage </a:t>
            </a:r>
            <a:r>
              <a:rPr lang="en-GB" sz="2000">
                <a:sym typeface="Symbol" pitchFamily="18" charset="2"/>
              </a:rPr>
              <a:t></a:t>
            </a:r>
            <a:r>
              <a:rPr lang="en-GB" sz="2000"/>
              <a:t>X174.  VI.  Studies on alkali-denatured double-stranded </a:t>
            </a:r>
            <a:r>
              <a:rPr lang="en-GB" sz="2000">
                <a:sym typeface="Symbol" pitchFamily="18" charset="2"/>
              </a:rPr>
              <a:t></a:t>
            </a:r>
            <a:r>
              <a:rPr lang="en-GB" sz="2000"/>
              <a:t>X DNA.  </a:t>
            </a:r>
            <a:r>
              <a:rPr lang="en-GB" sz="2000" i="1"/>
              <a:t>J. Mol. Biol.</a:t>
            </a:r>
            <a:r>
              <a:rPr lang="en-GB" sz="2000"/>
              <a:t> </a:t>
            </a:r>
            <a:r>
              <a:rPr lang="en-GB" sz="2000" b="1"/>
              <a:t>32</a:t>
            </a:r>
            <a:r>
              <a:rPr lang="en-GB" sz="2000"/>
              <a:t>, 169-182 (1968).</a:t>
            </a:r>
            <a:r>
              <a:rPr lang="en-US" sz="2000"/>
              <a:t> </a:t>
            </a:r>
          </a:p>
        </p:txBody>
      </p:sp>
      <p:sp>
        <p:nvSpPr>
          <p:cNvPr id="879620" name="Arrow4, Form 4"/>
          <p:cNvSpPr>
            <a:spLocks noChangeShapeType="1"/>
          </p:cNvSpPr>
          <p:nvPr/>
        </p:nvSpPr>
        <p:spPr bwMode="auto">
          <a:xfrm>
            <a:off x="3581400" y="1143000"/>
            <a:ext cx="0" cy="533400"/>
          </a:xfrm>
          <a:prstGeom prst="line">
            <a:avLst/>
          </a:prstGeom>
          <a:noFill/>
          <a:ln w="25400">
            <a:solidFill>
              <a:srgbClr val="FF00FF"/>
            </a:solidFill>
            <a:round/>
            <a:headEnd/>
            <a:tailEnd type="triangle" w="med" len="med"/>
          </a:ln>
        </p:spPr>
        <p:txBody>
          <a:bodyPr/>
          <a:lstStyle/>
          <a:p>
            <a:endParaRPr lang="en-US"/>
          </a:p>
        </p:txBody>
      </p:sp>
      <p:sp>
        <p:nvSpPr>
          <p:cNvPr id="879621" name="Arrow3, Form 4"/>
          <p:cNvSpPr>
            <a:spLocks noChangeShapeType="1"/>
          </p:cNvSpPr>
          <p:nvPr/>
        </p:nvSpPr>
        <p:spPr bwMode="auto">
          <a:xfrm>
            <a:off x="4419600" y="1385888"/>
            <a:ext cx="0" cy="533400"/>
          </a:xfrm>
          <a:prstGeom prst="line">
            <a:avLst/>
          </a:prstGeom>
          <a:noFill/>
          <a:ln w="25400">
            <a:solidFill>
              <a:srgbClr val="FF00FF"/>
            </a:solidFill>
            <a:round/>
            <a:headEnd/>
            <a:tailEnd type="triangle" w="med" len="med"/>
          </a:ln>
        </p:spPr>
        <p:txBody>
          <a:bodyPr/>
          <a:lstStyle/>
          <a:p>
            <a:endParaRPr lang="en-US"/>
          </a:p>
        </p:txBody>
      </p:sp>
      <p:sp>
        <p:nvSpPr>
          <p:cNvPr id="879622" name="Arrow2, Form 4"/>
          <p:cNvSpPr>
            <a:spLocks noChangeShapeType="1"/>
          </p:cNvSpPr>
          <p:nvPr/>
        </p:nvSpPr>
        <p:spPr bwMode="auto">
          <a:xfrm>
            <a:off x="5791200" y="1800225"/>
            <a:ext cx="0" cy="533400"/>
          </a:xfrm>
          <a:prstGeom prst="line">
            <a:avLst/>
          </a:prstGeom>
          <a:noFill/>
          <a:ln w="25400">
            <a:solidFill>
              <a:srgbClr val="FF00FF"/>
            </a:solidFill>
            <a:round/>
            <a:headEnd/>
            <a:tailEnd type="triangle" w="med" len="med"/>
          </a:ln>
        </p:spPr>
        <p:txBody>
          <a:bodyPr/>
          <a:lstStyle/>
          <a:p>
            <a:endParaRPr lang="en-US"/>
          </a:p>
        </p:txBody>
      </p:sp>
      <p:sp>
        <p:nvSpPr>
          <p:cNvPr id="879624" name="Arrow1, Form 4"/>
          <p:cNvSpPr>
            <a:spLocks noChangeShapeType="1"/>
          </p:cNvSpPr>
          <p:nvPr/>
        </p:nvSpPr>
        <p:spPr bwMode="auto">
          <a:xfrm>
            <a:off x="6705600" y="2057400"/>
            <a:ext cx="0" cy="533400"/>
          </a:xfrm>
          <a:prstGeom prst="line">
            <a:avLst/>
          </a:prstGeom>
          <a:noFill/>
          <a:ln w="25400">
            <a:solidFill>
              <a:srgbClr val="FF00FF"/>
            </a:solidFill>
            <a:round/>
            <a:headEnd/>
            <a:tailEnd type="triangle" w="med" len="med"/>
          </a:ln>
        </p:spPr>
        <p:txBody>
          <a:bodyPr/>
          <a:lstStyle/>
          <a:p>
            <a:endParaRPr lang="en-US"/>
          </a:p>
        </p:txBody>
      </p:sp>
      <p:pic>
        <p:nvPicPr>
          <p:cNvPr id="879625" name="slide_33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8763000" y="6477000"/>
            <a:ext cx="304800" cy="304800"/>
          </a:xfrm>
          <a:prstGeom prst="rect">
            <a:avLst/>
          </a:prstGeom>
          <a:noFill/>
          <a:ln w="9525">
            <a:noFill/>
            <a:miter lim="800000"/>
            <a:headEnd/>
            <a:tailEnd/>
          </a:ln>
        </p:spPr>
      </p:pic>
      <p:sp>
        <p:nvSpPr>
          <p:cNvPr id="879626" name="Blue arrow1"/>
          <p:cNvSpPr>
            <a:spLocks noChangeShapeType="1"/>
          </p:cNvSpPr>
          <p:nvPr/>
        </p:nvSpPr>
        <p:spPr bwMode="auto">
          <a:xfrm>
            <a:off x="1905000" y="1509713"/>
            <a:ext cx="762000" cy="0"/>
          </a:xfrm>
          <a:prstGeom prst="line">
            <a:avLst/>
          </a:prstGeom>
          <a:noFill/>
          <a:ln w="76200">
            <a:solidFill>
              <a:srgbClr val="0000FF"/>
            </a:solidFill>
            <a:round/>
            <a:headEnd/>
            <a:tailEnd type="triangle" w="med" len="med"/>
          </a:ln>
        </p:spPr>
        <p:txBody>
          <a:bodyPr/>
          <a:lstStyle/>
          <a:p>
            <a:endParaRPr lang="en-US"/>
          </a:p>
        </p:txBody>
      </p:sp>
      <p:sp>
        <p:nvSpPr>
          <p:cNvPr id="879627" name="Blue arrow2"/>
          <p:cNvSpPr>
            <a:spLocks noChangeShapeType="1"/>
          </p:cNvSpPr>
          <p:nvPr/>
        </p:nvSpPr>
        <p:spPr bwMode="auto">
          <a:xfrm>
            <a:off x="1905000" y="2662238"/>
            <a:ext cx="762000" cy="0"/>
          </a:xfrm>
          <a:prstGeom prst="line">
            <a:avLst/>
          </a:prstGeom>
          <a:noFill/>
          <a:ln w="76200">
            <a:solidFill>
              <a:srgbClr val="0000FF"/>
            </a:solidFill>
            <a:round/>
            <a:headEnd/>
            <a:tailEnd type="triangle" w="med" len="med"/>
          </a:ln>
        </p:spPr>
        <p:txBody>
          <a:bodyPr/>
          <a:lstStyle/>
          <a:p>
            <a:endParaRPr lang="en-US"/>
          </a:p>
        </p:txBody>
      </p:sp>
      <p:sp>
        <p:nvSpPr>
          <p:cNvPr id="345099" name="Transit"/>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79625"/>
                                        </p:tgtEl>
                                      </p:cBhvr>
                                    </p:cmd>
                                  </p:childTnLst>
                                </p:cTn>
                              </p:par>
                              <p:par>
                                <p:cTn id="7" presetID="2" presetClass="entr" presetSubtype="8" fill="hold" grpId="0" nodeType="withEffect">
                                  <p:stCondLst>
                                    <p:cond delay="2000"/>
                                  </p:stCondLst>
                                  <p:childTnLst>
                                    <p:set>
                                      <p:cBhvr>
                                        <p:cTn id="8" dur="1" fill="hold">
                                          <p:stCondLst>
                                            <p:cond delay="0"/>
                                          </p:stCondLst>
                                        </p:cTn>
                                        <p:tgtEl>
                                          <p:spTgt spid="879620"/>
                                        </p:tgtEl>
                                        <p:attrNameLst>
                                          <p:attrName>style.visibility</p:attrName>
                                        </p:attrNameLst>
                                      </p:cBhvr>
                                      <p:to>
                                        <p:strVal val="visible"/>
                                      </p:to>
                                    </p:set>
                                    <p:anim calcmode="lin" valueType="num">
                                      <p:cBhvr additive="base">
                                        <p:cTn id="9" dur="500" fill="hold"/>
                                        <p:tgtEl>
                                          <p:spTgt spid="879620"/>
                                        </p:tgtEl>
                                        <p:attrNameLst>
                                          <p:attrName>ppt_x</p:attrName>
                                        </p:attrNameLst>
                                      </p:cBhvr>
                                      <p:tavLst>
                                        <p:tav tm="0">
                                          <p:val>
                                            <p:strVal val="0-#ppt_w/2"/>
                                          </p:val>
                                        </p:tav>
                                        <p:tav tm="100000">
                                          <p:val>
                                            <p:strVal val="#ppt_x"/>
                                          </p:val>
                                        </p:tav>
                                      </p:tavLst>
                                    </p:anim>
                                    <p:anim calcmode="lin" valueType="num">
                                      <p:cBhvr additive="base">
                                        <p:cTn id="10" dur="500" fill="hold"/>
                                        <p:tgtEl>
                                          <p:spTgt spid="87962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500"/>
                                  </p:stCondLst>
                                  <p:childTnLst>
                                    <p:set>
                                      <p:cBhvr>
                                        <p:cTn id="12" dur="1" fill="hold">
                                          <p:stCondLst>
                                            <p:cond delay="0"/>
                                          </p:stCondLst>
                                        </p:cTn>
                                        <p:tgtEl>
                                          <p:spTgt spid="879621"/>
                                        </p:tgtEl>
                                        <p:attrNameLst>
                                          <p:attrName>style.visibility</p:attrName>
                                        </p:attrNameLst>
                                      </p:cBhvr>
                                      <p:to>
                                        <p:strVal val="visible"/>
                                      </p:to>
                                    </p:set>
                                    <p:anim calcmode="lin" valueType="num">
                                      <p:cBhvr additive="base">
                                        <p:cTn id="13" dur="500" fill="hold"/>
                                        <p:tgtEl>
                                          <p:spTgt spid="879621"/>
                                        </p:tgtEl>
                                        <p:attrNameLst>
                                          <p:attrName>ppt_x</p:attrName>
                                        </p:attrNameLst>
                                      </p:cBhvr>
                                      <p:tavLst>
                                        <p:tav tm="0">
                                          <p:val>
                                            <p:strVal val="0-#ppt_w/2"/>
                                          </p:val>
                                        </p:tav>
                                        <p:tav tm="100000">
                                          <p:val>
                                            <p:strVal val="#ppt_x"/>
                                          </p:val>
                                        </p:tav>
                                      </p:tavLst>
                                    </p:anim>
                                    <p:anim calcmode="lin" valueType="num">
                                      <p:cBhvr additive="base">
                                        <p:cTn id="14" dur="500" fill="hold"/>
                                        <p:tgtEl>
                                          <p:spTgt spid="87962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879622"/>
                                        </p:tgtEl>
                                        <p:attrNameLst>
                                          <p:attrName>style.visibility</p:attrName>
                                        </p:attrNameLst>
                                      </p:cBhvr>
                                      <p:to>
                                        <p:strVal val="visible"/>
                                      </p:to>
                                    </p:set>
                                    <p:anim calcmode="lin" valueType="num">
                                      <p:cBhvr additive="base">
                                        <p:cTn id="17" dur="500" fill="hold"/>
                                        <p:tgtEl>
                                          <p:spTgt spid="879622"/>
                                        </p:tgtEl>
                                        <p:attrNameLst>
                                          <p:attrName>ppt_x</p:attrName>
                                        </p:attrNameLst>
                                      </p:cBhvr>
                                      <p:tavLst>
                                        <p:tav tm="0">
                                          <p:val>
                                            <p:strVal val="0-#ppt_w/2"/>
                                          </p:val>
                                        </p:tav>
                                        <p:tav tm="100000">
                                          <p:val>
                                            <p:strVal val="#ppt_x"/>
                                          </p:val>
                                        </p:tav>
                                      </p:tavLst>
                                    </p:anim>
                                    <p:anim calcmode="lin" valueType="num">
                                      <p:cBhvr additive="base">
                                        <p:cTn id="18" dur="500" fill="hold"/>
                                        <p:tgtEl>
                                          <p:spTgt spid="8796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500"/>
                                  </p:stCondLst>
                                  <p:childTnLst>
                                    <p:set>
                                      <p:cBhvr>
                                        <p:cTn id="20" dur="1" fill="hold">
                                          <p:stCondLst>
                                            <p:cond delay="0"/>
                                          </p:stCondLst>
                                        </p:cTn>
                                        <p:tgtEl>
                                          <p:spTgt spid="879624"/>
                                        </p:tgtEl>
                                        <p:attrNameLst>
                                          <p:attrName>style.visibility</p:attrName>
                                        </p:attrNameLst>
                                      </p:cBhvr>
                                      <p:to>
                                        <p:strVal val="visible"/>
                                      </p:to>
                                    </p:set>
                                    <p:anim calcmode="lin" valueType="num">
                                      <p:cBhvr additive="base">
                                        <p:cTn id="21" dur="500" fill="hold"/>
                                        <p:tgtEl>
                                          <p:spTgt spid="879624"/>
                                        </p:tgtEl>
                                        <p:attrNameLst>
                                          <p:attrName>ppt_x</p:attrName>
                                        </p:attrNameLst>
                                      </p:cBhvr>
                                      <p:tavLst>
                                        <p:tav tm="0">
                                          <p:val>
                                            <p:strVal val="0-#ppt_w/2"/>
                                          </p:val>
                                        </p:tav>
                                        <p:tav tm="100000">
                                          <p:val>
                                            <p:strVal val="#ppt_x"/>
                                          </p:val>
                                        </p:tav>
                                      </p:tavLst>
                                    </p:anim>
                                    <p:anim calcmode="lin" valueType="num">
                                      <p:cBhvr additive="base">
                                        <p:cTn id="22" dur="500" fill="hold"/>
                                        <p:tgtEl>
                                          <p:spTgt spid="87962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6000"/>
                                  </p:stCondLst>
                                  <p:childTnLst>
                                    <p:set>
                                      <p:cBhvr>
                                        <p:cTn id="24" dur="1" fill="hold">
                                          <p:stCondLst>
                                            <p:cond delay="0"/>
                                          </p:stCondLst>
                                        </p:cTn>
                                        <p:tgtEl>
                                          <p:spTgt spid="879626"/>
                                        </p:tgtEl>
                                        <p:attrNameLst>
                                          <p:attrName>style.visibility</p:attrName>
                                        </p:attrNameLst>
                                      </p:cBhvr>
                                      <p:to>
                                        <p:strVal val="visible"/>
                                      </p:to>
                                    </p:set>
                                    <p:anim calcmode="lin" valueType="num">
                                      <p:cBhvr additive="base">
                                        <p:cTn id="25" dur="500" fill="hold"/>
                                        <p:tgtEl>
                                          <p:spTgt spid="879626"/>
                                        </p:tgtEl>
                                        <p:attrNameLst>
                                          <p:attrName>ppt_x</p:attrName>
                                        </p:attrNameLst>
                                      </p:cBhvr>
                                      <p:tavLst>
                                        <p:tav tm="0">
                                          <p:val>
                                            <p:strVal val="0-#ppt_w/2"/>
                                          </p:val>
                                        </p:tav>
                                        <p:tav tm="100000">
                                          <p:val>
                                            <p:strVal val="#ppt_x"/>
                                          </p:val>
                                        </p:tav>
                                      </p:tavLst>
                                    </p:anim>
                                    <p:anim calcmode="lin" valueType="num">
                                      <p:cBhvr additive="base">
                                        <p:cTn id="26" dur="500" fill="hold"/>
                                        <p:tgtEl>
                                          <p:spTgt spid="87962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2000"/>
                                  </p:stCondLst>
                                  <p:childTnLst>
                                    <p:set>
                                      <p:cBhvr>
                                        <p:cTn id="28" dur="1" fill="hold">
                                          <p:stCondLst>
                                            <p:cond delay="0"/>
                                          </p:stCondLst>
                                        </p:cTn>
                                        <p:tgtEl>
                                          <p:spTgt spid="879627"/>
                                        </p:tgtEl>
                                        <p:attrNameLst>
                                          <p:attrName>style.visibility</p:attrName>
                                        </p:attrNameLst>
                                      </p:cBhvr>
                                      <p:to>
                                        <p:strVal val="visible"/>
                                      </p:to>
                                    </p:set>
                                    <p:anim calcmode="lin" valueType="num">
                                      <p:cBhvr additive="base">
                                        <p:cTn id="29" dur="500" fill="hold"/>
                                        <p:tgtEl>
                                          <p:spTgt spid="879627"/>
                                        </p:tgtEl>
                                        <p:attrNameLst>
                                          <p:attrName>ppt_x</p:attrName>
                                        </p:attrNameLst>
                                      </p:cBhvr>
                                      <p:tavLst>
                                        <p:tav tm="0">
                                          <p:val>
                                            <p:strVal val="0-#ppt_w/2"/>
                                          </p:val>
                                        </p:tav>
                                        <p:tav tm="100000">
                                          <p:val>
                                            <p:strVal val="#ppt_x"/>
                                          </p:val>
                                        </p:tav>
                                      </p:tavLst>
                                    </p:anim>
                                    <p:anim calcmode="lin" valueType="num">
                                      <p:cBhvr additive="base">
                                        <p:cTn id="30" dur="500" fill="hold"/>
                                        <p:tgtEl>
                                          <p:spTgt spid="879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31" fill="hold" display="0">
                  <p:stCondLst>
                    <p:cond delay="indefinite"/>
                  </p:stCondLst>
                  <p:endCondLst>
                    <p:cond evt="onPrev" delay="0">
                      <p:tgtEl>
                        <p:sldTgt/>
                      </p:tgtEl>
                    </p:cond>
                    <p:cond evt="onStopAudio" delay="0">
                      <p:tgtEl>
                        <p:sldTgt/>
                      </p:tgtEl>
                    </p:cond>
                  </p:endCondLst>
                </p:cTn>
                <p:tgtEl>
                  <p:spTgt spid="879625"/>
                </p:tgtEl>
              </p:cMediaNode>
            </p:audio>
          </p:childTnLst>
        </p:cTn>
      </p:par>
    </p:tnLst>
    <p:bldLst>
      <p:bldP spid="879620" grpId="0" animBg="1"/>
      <p:bldP spid="879621" grpId="0" animBg="1"/>
      <p:bldP spid="879622" grpId="0" animBg="1"/>
      <p:bldP spid="879624" grpId="0" animBg="1"/>
      <p:bldP spid="879626" grpId="0" animBg="1"/>
      <p:bldP spid="879627" grpId="0" animBg="1"/>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6114" name="Picture 1026" descr="C:\Program Files\Amira-3.1.1\data\nucleosome files\AAA FINAL STRUCTURE\Animations_notahelix\Picture Files\Biegeleisen_figure10.jpg"/>
          <p:cNvPicPr>
            <a:picLocks noChangeAspect="1" noChangeArrowheads="1"/>
          </p:cNvPicPr>
          <p:nvPr/>
        </p:nvPicPr>
        <p:blipFill>
          <a:blip r:embed="rId5" cstate="print"/>
          <a:srcRect/>
          <a:stretch>
            <a:fillRect/>
          </a:stretch>
        </p:blipFill>
        <p:spPr bwMode="auto">
          <a:xfrm>
            <a:off x="1752600" y="990600"/>
            <a:ext cx="5638800" cy="4138613"/>
          </a:xfrm>
          <a:prstGeom prst="rect">
            <a:avLst/>
          </a:prstGeom>
          <a:noFill/>
          <a:ln w="9525">
            <a:noFill/>
            <a:miter lim="800000"/>
            <a:headEnd/>
            <a:tailEnd/>
          </a:ln>
        </p:spPr>
      </p:pic>
      <p:sp>
        <p:nvSpPr>
          <p:cNvPr id="346115" name="Text Box 1027"/>
          <p:cNvSpPr txBox="1">
            <a:spLocks noChangeArrowheads="1"/>
          </p:cNvSpPr>
          <p:nvPr/>
        </p:nvSpPr>
        <p:spPr bwMode="auto">
          <a:xfrm>
            <a:off x="152400" y="5638800"/>
            <a:ext cx="8839200" cy="1006475"/>
          </a:xfrm>
          <a:prstGeom prst="rect">
            <a:avLst/>
          </a:prstGeom>
          <a:noFill/>
          <a:ln w="9525">
            <a:noFill/>
            <a:miter lim="800000"/>
            <a:headEnd/>
            <a:tailEnd/>
          </a:ln>
        </p:spPr>
        <p:txBody>
          <a:bodyPr>
            <a:spAutoFit/>
          </a:bodyPr>
          <a:lstStyle/>
          <a:p>
            <a:pPr>
              <a:spcBef>
                <a:spcPct val="50000"/>
              </a:spcBef>
            </a:pPr>
            <a:r>
              <a:rPr lang="en-GB" sz="2000"/>
              <a:t>Pouwels, P.H., Knijnenburg, C.M., van Rotterdam, J., Cohen, J.A. &amp; Jansz, H.S.  Structure of the replicative form of bacteriophage </a:t>
            </a:r>
            <a:r>
              <a:rPr lang="en-GB" sz="2000">
                <a:sym typeface="Symbol" pitchFamily="18" charset="2"/>
              </a:rPr>
              <a:t></a:t>
            </a:r>
            <a:r>
              <a:rPr lang="en-GB" sz="2000"/>
              <a:t>X174.  VI.  Studies on alkali-denatured double-stranded </a:t>
            </a:r>
            <a:r>
              <a:rPr lang="en-GB" sz="2000">
                <a:sym typeface="Symbol" pitchFamily="18" charset="2"/>
              </a:rPr>
              <a:t></a:t>
            </a:r>
            <a:r>
              <a:rPr lang="en-GB" sz="2000"/>
              <a:t>X DNA.  </a:t>
            </a:r>
            <a:r>
              <a:rPr lang="en-GB" sz="2000" i="1"/>
              <a:t>J. Mol. Biol.</a:t>
            </a:r>
            <a:r>
              <a:rPr lang="en-GB" sz="2000"/>
              <a:t> </a:t>
            </a:r>
            <a:r>
              <a:rPr lang="en-GB" sz="2000" b="1"/>
              <a:t>32</a:t>
            </a:r>
            <a:r>
              <a:rPr lang="en-GB" sz="2000"/>
              <a:t>, 169-182 (1968).</a:t>
            </a:r>
            <a:r>
              <a:rPr lang="en-US" sz="2000"/>
              <a:t> </a:t>
            </a:r>
          </a:p>
        </p:txBody>
      </p:sp>
      <p:sp>
        <p:nvSpPr>
          <p:cNvPr id="891911" name="Line 1031"/>
          <p:cNvSpPr>
            <a:spLocks noChangeShapeType="1"/>
          </p:cNvSpPr>
          <p:nvPr/>
        </p:nvSpPr>
        <p:spPr bwMode="auto">
          <a:xfrm>
            <a:off x="6705600" y="2057400"/>
            <a:ext cx="0" cy="533400"/>
          </a:xfrm>
          <a:prstGeom prst="line">
            <a:avLst/>
          </a:prstGeom>
          <a:noFill/>
          <a:ln w="76200">
            <a:solidFill>
              <a:srgbClr val="FF00FF"/>
            </a:solidFill>
            <a:round/>
            <a:headEnd/>
            <a:tailEnd type="triangle" w="med" len="med"/>
          </a:ln>
        </p:spPr>
        <p:txBody>
          <a:bodyPr/>
          <a:lstStyle/>
          <a:p>
            <a:endParaRPr lang="en-US"/>
          </a:p>
        </p:txBody>
      </p:sp>
      <p:pic>
        <p:nvPicPr>
          <p:cNvPr id="891912" name="slide_33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8763000" y="6477000"/>
            <a:ext cx="304800" cy="304800"/>
          </a:xfrm>
          <a:prstGeom prst="rect">
            <a:avLst/>
          </a:prstGeom>
          <a:noFill/>
          <a:ln w="9525">
            <a:noFill/>
            <a:miter lim="800000"/>
            <a:headEnd/>
            <a:tailEnd/>
          </a:ln>
        </p:spPr>
      </p:pic>
      <p:sp>
        <p:nvSpPr>
          <p:cNvPr id="346118" name="Text Box 1033"/>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91912"/>
                                        </p:tgtEl>
                                      </p:cBhvr>
                                    </p:cmd>
                                  </p:childTnLst>
                                </p:cTn>
                              </p:par>
                              <p:par>
                                <p:cTn id="7" presetID="2" presetClass="entr" presetSubtype="8" fill="hold" grpId="0" nodeType="withEffect">
                                  <p:stCondLst>
                                    <p:cond delay="0"/>
                                  </p:stCondLst>
                                  <p:childTnLst>
                                    <p:set>
                                      <p:cBhvr>
                                        <p:cTn id="8" dur="1" fill="hold">
                                          <p:stCondLst>
                                            <p:cond delay="0"/>
                                          </p:stCondLst>
                                        </p:cTn>
                                        <p:tgtEl>
                                          <p:spTgt spid="891911"/>
                                        </p:tgtEl>
                                        <p:attrNameLst>
                                          <p:attrName>style.visibility</p:attrName>
                                        </p:attrNameLst>
                                      </p:cBhvr>
                                      <p:to>
                                        <p:strVal val="visible"/>
                                      </p:to>
                                    </p:set>
                                    <p:anim calcmode="lin" valueType="num">
                                      <p:cBhvr additive="base">
                                        <p:cTn id="9" dur="500" fill="hold"/>
                                        <p:tgtEl>
                                          <p:spTgt spid="891911"/>
                                        </p:tgtEl>
                                        <p:attrNameLst>
                                          <p:attrName>ppt_x</p:attrName>
                                        </p:attrNameLst>
                                      </p:cBhvr>
                                      <p:tavLst>
                                        <p:tav tm="0">
                                          <p:val>
                                            <p:strVal val="0-#ppt_w/2"/>
                                          </p:val>
                                        </p:tav>
                                        <p:tav tm="100000">
                                          <p:val>
                                            <p:strVal val="#ppt_x"/>
                                          </p:val>
                                        </p:tav>
                                      </p:tavLst>
                                    </p:anim>
                                    <p:anim calcmode="lin" valueType="num">
                                      <p:cBhvr additive="base">
                                        <p:cTn id="10" dur="500" fill="hold"/>
                                        <p:tgtEl>
                                          <p:spTgt spid="8919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Prev" delay="0">
                      <p:tgtEl>
                        <p:sldTgt/>
                      </p:tgtEl>
                    </p:cond>
                    <p:cond evt="onStopAudio" delay="0">
                      <p:tgtEl>
                        <p:sldTgt/>
                      </p:tgtEl>
                    </p:cond>
                  </p:endCondLst>
                </p:cTn>
                <p:tgtEl>
                  <p:spTgt spid="891912"/>
                </p:tgtEl>
              </p:cMediaNode>
            </p:audio>
          </p:childTnLst>
        </p:cTn>
      </p:par>
    </p:tnLst>
    <p:bldLst>
      <p:bldP spid="891911" grpId="0" animBg="1"/>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138" name="Picture 2" descr="C:\Program Files\Amira-3.1.1\data\nucleosome files\AAA FINAL STRUCTURE\Animations_notahelix\Picture Files\Biegeleisen_figure10.jpg"/>
          <p:cNvPicPr>
            <a:picLocks noChangeAspect="1" noChangeArrowheads="1"/>
          </p:cNvPicPr>
          <p:nvPr/>
        </p:nvPicPr>
        <p:blipFill>
          <a:blip r:embed="rId5" cstate="print"/>
          <a:srcRect/>
          <a:stretch>
            <a:fillRect/>
          </a:stretch>
        </p:blipFill>
        <p:spPr bwMode="auto">
          <a:xfrm>
            <a:off x="1752600" y="990600"/>
            <a:ext cx="5638800" cy="4138613"/>
          </a:xfrm>
          <a:prstGeom prst="rect">
            <a:avLst/>
          </a:prstGeom>
          <a:noFill/>
          <a:ln w="9525">
            <a:noFill/>
            <a:miter lim="800000"/>
            <a:headEnd/>
            <a:tailEnd/>
          </a:ln>
        </p:spPr>
      </p:pic>
      <p:sp>
        <p:nvSpPr>
          <p:cNvPr id="347139" name="Text Box 3"/>
          <p:cNvSpPr txBox="1">
            <a:spLocks noChangeArrowheads="1"/>
          </p:cNvSpPr>
          <p:nvPr/>
        </p:nvSpPr>
        <p:spPr bwMode="auto">
          <a:xfrm>
            <a:off x="152400" y="5638800"/>
            <a:ext cx="8839200" cy="1006475"/>
          </a:xfrm>
          <a:prstGeom prst="rect">
            <a:avLst/>
          </a:prstGeom>
          <a:noFill/>
          <a:ln w="9525">
            <a:noFill/>
            <a:miter lim="800000"/>
            <a:headEnd/>
            <a:tailEnd/>
          </a:ln>
        </p:spPr>
        <p:txBody>
          <a:bodyPr>
            <a:spAutoFit/>
          </a:bodyPr>
          <a:lstStyle/>
          <a:p>
            <a:pPr>
              <a:spcBef>
                <a:spcPct val="50000"/>
              </a:spcBef>
            </a:pPr>
            <a:r>
              <a:rPr lang="en-GB" sz="2000"/>
              <a:t>Pouwels, P.H., Knijnenburg, C.M., van Rotterdam, J., Cohen, J.A. &amp; Jansz, H.S.  Structure of the replicative form of bacteriophage </a:t>
            </a:r>
            <a:r>
              <a:rPr lang="en-GB" sz="2000">
                <a:sym typeface="Symbol" pitchFamily="18" charset="2"/>
              </a:rPr>
              <a:t></a:t>
            </a:r>
            <a:r>
              <a:rPr lang="en-GB" sz="2000"/>
              <a:t>X174.  VI.  Studies on alkali-denatured double-stranded </a:t>
            </a:r>
            <a:r>
              <a:rPr lang="en-GB" sz="2000">
                <a:sym typeface="Symbol" pitchFamily="18" charset="2"/>
              </a:rPr>
              <a:t></a:t>
            </a:r>
            <a:r>
              <a:rPr lang="en-GB" sz="2000"/>
              <a:t>X DNA.  </a:t>
            </a:r>
            <a:r>
              <a:rPr lang="en-GB" sz="2000" i="1"/>
              <a:t>J. Mol. Biol.</a:t>
            </a:r>
            <a:r>
              <a:rPr lang="en-GB" sz="2000"/>
              <a:t> </a:t>
            </a:r>
            <a:r>
              <a:rPr lang="en-GB" sz="2000" b="1"/>
              <a:t>32</a:t>
            </a:r>
            <a:r>
              <a:rPr lang="en-GB" sz="2000"/>
              <a:t>, 169-182 (1968).</a:t>
            </a:r>
            <a:r>
              <a:rPr lang="en-US" sz="2000"/>
              <a:t> </a:t>
            </a:r>
          </a:p>
        </p:txBody>
      </p:sp>
      <p:sp>
        <p:nvSpPr>
          <p:cNvPr id="880645" name="Line 5"/>
          <p:cNvSpPr>
            <a:spLocks noChangeShapeType="1"/>
          </p:cNvSpPr>
          <p:nvPr/>
        </p:nvSpPr>
        <p:spPr bwMode="auto">
          <a:xfrm flipH="1" flipV="1">
            <a:off x="5867400" y="2895600"/>
            <a:ext cx="838200" cy="228600"/>
          </a:xfrm>
          <a:prstGeom prst="line">
            <a:avLst/>
          </a:prstGeom>
          <a:noFill/>
          <a:ln w="76200">
            <a:solidFill>
              <a:srgbClr val="FF00FF"/>
            </a:solidFill>
            <a:round/>
            <a:headEnd/>
            <a:tailEnd type="triangle" w="med" len="med"/>
          </a:ln>
        </p:spPr>
        <p:txBody>
          <a:bodyPr/>
          <a:lstStyle/>
          <a:p>
            <a:endParaRPr lang="en-US"/>
          </a:p>
        </p:txBody>
      </p:sp>
      <p:pic>
        <p:nvPicPr>
          <p:cNvPr id="880646" name="slide_33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8763000" y="6477000"/>
            <a:ext cx="304800" cy="304800"/>
          </a:xfrm>
          <a:prstGeom prst="rect">
            <a:avLst/>
          </a:prstGeom>
          <a:noFill/>
          <a:ln w="9525">
            <a:noFill/>
            <a:miter lim="800000"/>
            <a:headEnd/>
            <a:tailEnd/>
          </a:ln>
        </p:spPr>
      </p:pic>
      <p:sp>
        <p:nvSpPr>
          <p:cNvPr id="347142" name="Text Box 7"/>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80646"/>
                                        </p:tgtEl>
                                      </p:cBhvr>
                                    </p:cmd>
                                  </p:childTnLst>
                                </p:cTn>
                              </p:par>
                              <p:par>
                                <p:cTn id="7" presetID="2" presetClass="entr" presetSubtype="8" fill="hold" grpId="0" nodeType="withEffect">
                                  <p:stCondLst>
                                    <p:cond delay="0"/>
                                  </p:stCondLst>
                                  <p:childTnLst>
                                    <p:set>
                                      <p:cBhvr>
                                        <p:cTn id="8" dur="1" fill="hold">
                                          <p:stCondLst>
                                            <p:cond delay="0"/>
                                          </p:stCondLst>
                                        </p:cTn>
                                        <p:tgtEl>
                                          <p:spTgt spid="880645"/>
                                        </p:tgtEl>
                                        <p:attrNameLst>
                                          <p:attrName>style.visibility</p:attrName>
                                        </p:attrNameLst>
                                      </p:cBhvr>
                                      <p:to>
                                        <p:strVal val="visible"/>
                                      </p:to>
                                    </p:set>
                                    <p:anim calcmode="lin" valueType="num">
                                      <p:cBhvr additive="base">
                                        <p:cTn id="9" dur="500" fill="hold"/>
                                        <p:tgtEl>
                                          <p:spTgt spid="880645"/>
                                        </p:tgtEl>
                                        <p:attrNameLst>
                                          <p:attrName>ppt_x</p:attrName>
                                        </p:attrNameLst>
                                      </p:cBhvr>
                                      <p:tavLst>
                                        <p:tav tm="0">
                                          <p:val>
                                            <p:strVal val="0-#ppt_w/2"/>
                                          </p:val>
                                        </p:tav>
                                        <p:tav tm="100000">
                                          <p:val>
                                            <p:strVal val="#ppt_x"/>
                                          </p:val>
                                        </p:tav>
                                      </p:tavLst>
                                    </p:anim>
                                    <p:anim calcmode="lin" valueType="num">
                                      <p:cBhvr additive="base">
                                        <p:cTn id="10" dur="500" fill="hold"/>
                                        <p:tgtEl>
                                          <p:spTgt spid="880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Prev" delay="0">
                      <p:tgtEl>
                        <p:sldTgt/>
                      </p:tgtEl>
                    </p:cond>
                    <p:cond evt="onStopAudio" delay="0">
                      <p:tgtEl>
                        <p:sldTgt/>
                      </p:tgtEl>
                    </p:cond>
                  </p:endCondLst>
                </p:cTn>
                <p:tgtEl>
                  <p:spTgt spid="880646"/>
                </p:tgtEl>
              </p:cMediaNode>
            </p:audio>
          </p:childTnLst>
        </p:cTn>
      </p:par>
    </p:tnLst>
    <p:bldLst>
      <p:bldP spid="880645" grpId="0" animBg="1"/>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2" name="Picture 2" descr="C:\Program Files\Amira-3.1.1\data\nucleosome files\AAA FINAL STRUCTURE\Animations_notahelix\Picture Files\weissmann-protocol3.jpg"/>
          <p:cNvPicPr>
            <a:picLocks noChangeAspect="1" noChangeArrowheads="1"/>
          </p:cNvPicPr>
          <p:nvPr/>
        </p:nvPicPr>
        <p:blipFill>
          <a:blip r:embed="rId5" cstate="print"/>
          <a:srcRect/>
          <a:stretch>
            <a:fillRect/>
          </a:stretch>
        </p:blipFill>
        <p:spPr bwMode="auto">
          <a:xfrm>
            <a:off x="2387600" y="228600"/>
            <a:ext cx="4318000" cy="6477000"/>
          </a:xfrm>
          <a:prstGeom prst="rect">
            <a:avLst/>
          </a:prstGeom>
          <a:noFill/>
          <a:ln w="9525">
            <a:noFill/>
            <a:miter lim="800000"/>
            <a:headEnd/>
            <a:tailEnd/>
          </a:ln>
        </p:spPr>
      </p:pic>
      <p:pic>
        <p:nvPicPr>
          <p:cNvPr id="896003" name="slide_33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96006" name="IV ?"/>
          <p:cNvSpPr txBox="1">
            <a:spLocks noChangeArrowheads="1"/>
          </p:cNvSpPr>
          <p:nvPr/>
        </p:nvSpPr>
        <p:spPr bwMode="auto">
          <a:xfrm>
            <a:off x="4154488" y="4052888"/>
            <a:ext cx="703262" cy="301625"/>
          </a:xfrm>
          <a:prstGeom prst="rect">
            <a:avLst/>
          </a:prstGeom>
          <a:solidFill>
            <a:schemeClr val="bg1"/>
          </a:solidFill>
          <a:ln w="9525">
            <a:noFill/>
            <a:miter lim="800000"/>
            <a:headEnd/>
            <a:tailEnd/>
          </a:ln>
        </p:spPr>
        <p:txBody>
          <a:bodyPr/>
          <a:lstStyle/>
          <a:p>
            <a:pPr algn="ctr">
              <a:spcBef>
                <a:spcPct val="50000"/>
              </a:spcBef>
            </a:pPr>
            <a:r>
              <a:rPr lang="en-US" sz="1800" b="1">
                <a:solidFill>
                  <a:srgbClr val="FF00FF"/>
                </a:solidFill>
              </a:rPr>
              <a:t>IV ?</a:t>
            </a:r>
          </a:p>
        </p:txBody>
      </p:sp>
      <p:sp>
        <p:nvSpPr>
          <p:cNvPr id="348165" name="Text Box 7"/>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896008" name="Narration"/>
          <p:cNvSpPr txBox="1">
            <a:spLocks noChangeArrowheads="1"/>
          </p:cNvSpPr>
          <p:nvPr/>
        </p:nvSpPr>
        <p:spPr bwMode="auto">
          <a:xfrm>
            <a:off x="228600" y="1071563"/>
            <a:ext cx="2590800" cy="4838700"/>
          </a:xfrm>
          <a:prstGeom prst="rect">
            <a:avLst/>
          </a:prstGeom>
          <a:noFill/>
          <a:ln w="9525">
            <a:noFill/>
            <a:miter lim="800000"/>
            <a:headEnd/>
            <a:tailEnd/>
          </a:ln>
        </p:spPr>
        <p:txBody>
          <a:bodyPr>
            <a:spAutoFit/>
          </a:bodyPr>
          <a:lstStyle/>
          <a:p>
            <a:pPr>
              <a:spcBef>
                <a:spcPct val="50000"/>
              </a:spcBef>
            </a:pPr>
            <a:r>
              <a:rPr lang="en-US"/>
              <a:t>These were conditions which allowed for an atypical, non-base-paired duplex structure to form, but did not allow for the wheel-like rotation necessary for the re-establishment of proper base-pairing. </a:t>
            </a:r>
          </a:p>
        </p:txBody>
      </p:sp>
    </p:spTree>
  </p:cSld>
  <p:clrMapOvr>
    <a:masterClrMapping/>
  </p:clrMapOvr>
  <p:transition advClick="0"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96003"/>
                                        </p:tgtEl>
                                      </p:cBhvr>
                                    </p:cmd>
                                  </p:childTnLst>
                                </p:cTn>
                              </p:par>
                              <p:par>
                                <p:cTn id="7" presetID="2" presetClass="entr" presetSubtype="1" fill="hold" grpId="0" nodeType="withEffect">
                                  <p:stCondLst>
                                    <p:cond delay="9000"/>
                                  </p:stCondLst>
                                  <p:childTnLst>
                                    <p:set>
                                      <p:cBhvr>
                                        <p:cTn id="8" dur="1" fill="hold">
                                          <p:stCondLst>
                                            <p:cond delay="0"/>
                                          </p:stCondLst>
                                        </p:cTn>
                                        <p:tgtEl>
                                          <p:spTgt spid="896006"/>
                                        </p:tgtEl>
                                        <p:attrNameLst>
                                          <p:attrName>style.visibility</p:attrName>
                                        </p:attrNameLst>
                                      </p:cBhvr>
                                      <p:to>
                                        <p:strVal val="visible"/>
                                      </p:to>
                                    </p:set>
                                    <p:anim calcmode="lin" valueType="num">
                                      <p:cBhvr additive="base">
                                        <p:cTn id="9" dur="500" fill="hold"/>
                                        <p:tgtEl>
                                          <p:spTgt spid="896006"/>
                                        </p:tgtEl>
                                        <p:attrNameLst>
                                          <p:attrName>ppt_x</p:attrName>
                                        </p:attrNameLst>
                                      </p:cBhvr>
                                      <p:tavLst>
                                        <p:tav tm="0">
                                          <p:val>
                                            <p:strVal val="#ppt_x"/>
                                          </p:val>
                                        </p:tav>
                                        <p:tav tm="100000">
                                          <p:val>
                                            <p:strVal val="#ppt_x"/>
                                          </p:val>
                                        </p:tav>
                                      </p:tavLst>
                                    </p:anim>
                                    <p:anim calcmode="lin" valueType="num">
                                      <p:cBhvr additive="base">
                                        <p:cTn id="10" dur="500" fill="hold"/>
                                        <p:tgtEl>
                                          <p:spTgt spid="896006"/>
                                        </p:tgtEl>
                                        <p:attrNameLst>
                                          <p:attrName>ppt_y</p:attrName>
                                        </p:attrNameLst>
                                      </p:cBhvr>
                                      <p:tavLst>
                                        <p:tav tm="0">
                                          <p:val>
                                            <p:strVal val="0-#ppt_h/2"/>
                                          </p:val>
                                        </p:tav>
                                        <p:tav tm="100000">
                                          <p:val>
                                            <p:strVal val="#ppt_y"/>
                                          </p:val>
                                        </p:tav>
                                      </p:tavLst>
                                    </p:anim>
                                  </p:childTnLst>
                                </p:cTn>
                              </p:par>
                              <p:par>
                                <p:cTn id="11" presetID="2" presetClass="entr" presetSubtype="8" fill="hold" grpId="0" nodeType="withEffect">
                                  <p:stCondLst>
                                    <p:cond delay="21000"/>
                                  </p:stCondLst>
                                  <p:childTnLst>
                                    <p:set>
                                      <p:cBhvr>
                                        <p:cTn id="12" dur="1" fill="hold">
                                          <p:stCondLst>
                                            <p:cond delay="0"/>
                                          </p:stCondLst>
                                        </p:cTn>
                                        <p:tgtEl>
                                          <p:spTgt spid="896008"/>
                                        </p:tgtEl>
                                        <p:attrNameLst>
                                          <p:attrName>style.visibility</p:attrName>
                                        </p:attrNameLst>
                                      </p:cBhvr>
                                      <p:to>
                                        <p:strVal val="visible"/>
                                      </p:to>
                                    </p:set>
                                    <p:anim calcmode="lin" valueType="num">
                                      <p:cBhvr additive="base">
                                        <p:cTn id="13" dur="500" fill="hold"/>
                                        <p:tgtEl>
                                          <p:spTgt spid="896008"/>
                                        </p:tgtEl>
                                        <p:attrNameLst>
                                          <p:attrName>ppt_x</p:attrName>
                                        </p:attrNameLst>
                                      </p:cBhvr>
                                      <p:tavLst>
                                        <p:tav tm="0">
                                          <p:val>
                                            <p:strVal val="0-#ppt_w/2"/>
                                          </p:val>
                                        </p:tav>
                                        <p:tav tm="100000">
                                          <p:val>
                                            <p:strVal val="#ppt_x"/>
                                          </p:val>
                                        </p:tav>
                                      </p:tavLst>
                                    </p:anim>
                                    <p:anim calcmode="lin" valueType="num">
                                      <p:cBhvr additive="base">
                                        <p:cTn id="14" dur="500" fill="hold"/>
                                        <p:tgtEl>
                                          <p:spTgt spid="8960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5854">
                <p:cTn id="15" fill="hold" display="0">
                  <p:stCondLst>
                    <p:cond delay="indefinite"/>
                  </p:stCondLst>
                  <p:endCondLst>
                    <p:cond evt="onPrev" delay="0">
                      <p:tgtEl>
                        <p:sldTgt/>
                      </p:tgtEl>
                    </p:cond>
                    <p:cond evt="onStopAudio" delay="0">
                      <p:tgtEl>
                        <p:sldTgt/>
                      </p:tgtEl>
                    </p:cond>
                  </p:endCondLst>
                </p:cTn>
                <p:tgtEl>
                  <p:spTgt spid="896003"/>
                </p:tgtEl>
              </p:cMediaNode>
            </p:audio>
          </p:childTnLst>
        </p:cTn>
      </p:par>
    </p:tnLst>
    <p:bldLst>
      <p:bldP spid="896006" grpId="0" animBg="1" autoUpdateAnimBg="0"/>
      <p:bldP spid="89600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0" y="76200"/>
            <a:ext cx="9144000" cy="457200"/>
          </a:xfrm>
          <a:prstGeom prst="rect">
            <a:avLst/>
          </a:prstGeom>
          <a:noFill/>
          <a:ln w="9525">
            <a:noFill/>
            <a:miter lim="800000"/>
            <a:headEnd/>
            <a:tailEnd/>
          </a:ln>
        </p:spPr>
        <p:txBody>
          <a:bodyPr>
            <a:spAutoFit/>
          </a:bodyPr>
          <a:lstStyle/>
          <a:p>
            <a:pPr>
              <a:spcBef>
                <a:spcPct val="50000"/>
              </a:spcBef>
            </a:pPr>
            <a:endParaRPr lang="en-US"/>
          </a:p>
        </p:txBody>
      </p:sp>
      <p:sp>
        <p:nvSpPr>
          <p:cNvPr id="35843" name="Text Box 3"/>
          <p:cNvSpPr txBox="1">
            <a:spLocks noChangeArrowheads="1"/>
          </p:cNvSpPr>
          <p:nvPr/>
        </p:nvSpPr>
        <p:spPr bwMode="auto">
          <a:xfrm>
            <a:off x="2057400" y="228600"/>
            <a:ext cx="4800600" cy="762000"/>
          </a:xfrm>
          <a:prstGeom prst="rect">
            <a:avLst/>
          </a:prstGeom>
          <a:noFill/>
          <a:ln w="9525">
            <a:noFill/>
            <a:miter lim="800000"/>
            <a:headEnd/>
            <a:tailEnd/>
          </a:ln>
        </p:spPr>
        <p:txBody>
          <a:bodyPr>
            <a:spAutoFit/>
          </a:bodyPr>
          <a:lstStyle/>
          <a:p>
            <a:pPr algn="ctr">
              <a:spcBef>
                <a:spcPct val="50000"/>
              </a:spcBef>
            </a:pPr>
            <a:r>
              <a:rPr lang="en-US" sz="4400"/>
              <a:t>E. coli statistics:</a:t>
            </a:r>
          </a:p>
        </p:txBody>
      </p:sp>
      <p:sp>
        <p:nvSpPr>
          <p:cNvPr id="35844" name="Text Box 4"/>
          <p:cNvSpPr txBox="1">
            <a:spLocks noChangeArrowheads="1"/>
          </p:cNvSpPr>
          <p:nvPr/>
        </p:nvSpPr>
        <p:spPr bwMode="auto">
          <a:xfrm>
            <a:off x="1371600" y="990600"/>
            <a:ext cx="6400800" cy="457200"/>
          </a:xfrm>
          <a:prstGeom prst="rect">
            <a:avLst/>
          </a:prstGeom>
          <a:noFill/>
          <a:ln w="9525">
            <a:noFill/>
            <a:miter lim="800000"/>
            <a:headEnd/>
            <a:tailEnd/>
          </a:ln>
        </p:spPr>
        <p:txBody>
          <a:bodyPr>
            <a:spAutoFit/>
          </a:bodyPr>
          <a:lstStyle/>
          <a:p>
            <a:pPr algn="ctr"/>
            <a:r>
              <a:rPr lang="en-US">
                <a:latin typeface="Arial" charset="0"/>
              </a:rPr>
              <a:t>WHOLE CELL:  Length = 2 </a:t>
            </a:r>
            <a:r>
              <a:rPr lang="en-US">
                <a:latin typeface="Arial" charset="0"/>
                <a:cs typeface="Arial" charset="0"/>
                <a:sym typeface="Symbol" pitchFamily="18" charset="2"/>
              </a:rPr>
              <a:t>; width =</a:t>
            </a:r>
            <a:r>
              <a:rPr lang="en-US">
                <a:latin typeface="Arial" charset="0"/>
              </a:rPr>
              <a:t> 0.5 </a:t>
            </a:r>
            <a:r>
              <a:rPr lang="en-US">
                <a:latin typeface="Arial" charset="0"/>
                <a:cs typeface="Arial" charset="0"/>
                <a:sym typeface="Symbol" pitchFamily="18" charset="2"/>
              </a:rPr>
              <a:t>.</a:t>
            </a:r>
            <a:r>
              <a:rPr lang="en-US"/>
              <a:t> </a:t>
            </a:r>
            <a:endParaRPr lang="en-US">
              <a:latin typeface="Arial" charset="0"/>
            </a:endParaRPr>
          </a:p>
        </p:txBody>
      </p:sp>
      <p:sp>
        <p:nvSpPr>
          <p:cNvPr id="35845" name="Text Box 5"/>
          <p:cNvSpPr txBox="1">
            <a:spLocks noChangeArrowheads="1"/>
          </p:cNvSpPr>
          <p:nvPr/>
        </p:nvSpPr>
        <p:spPr bwMode="auto">
          <a:xfrm>
            <a:off x="762000" y="3962400"/>
            <a:ext cx="7467600" cy="822325"/>
          </a:xfrm>
          <a:prstGeom prst="rect">
            <a:avLst/>
          </a:prstGeom>
          <a:noFill/>
          <a:ln w="9525">
            <a:noFill/>
            <a:miter lim="800000"/>
            <a:headEnd/>
            <a:tailEnd/>
          </a:ln>
        </p:spPr>
        <p:txBody>
          <a:bodyPr>
            <a:spAutoFit/>
          </a:bodyPr>
          <a:lstStyle/>
          <a:p>
            <a:r>
              <a:rPr lang="en-US">
                <a:solidFill>
                  <a:srgbClr val="FF00FF"/>
                </a:solidFill>
                <a:latin typeface="Arial" charset="0"/>
              </a:rPr>
              <a:t>CHROMOSOME: length</a:t>
            </a:r>
            <a:r>
              <a:rPr lang="en-US">
                <a:latin typeface="Arial" charset="0"/>
              </a:rPr>
              <a:t> = 1,354</a:t>
            </a:r>
            <a:r>
              <a:rPr lang="en-US">
                <a:latin typeface="Arial" charset="0"/>
                <a:cs typeface="Arial" charset="0"/>
                <a:sym typeface="Symbol" pitchFamily="18" charset="2"/>
              </a:rPr>
              <a:t></a:t>
            </a:r>
            <a:r>
              <a:rPr lang="en-US">
                <a:latin typeface="Arial" charset="0"/>
              </a:rPr>
              <a:t> = </a:t>
            </a:r>
            <a:r>
              <a:rPr lang="en-US">
                <a:solidFill>
                  <a:srgbClr val="FF00FF"/>
                </a:solidFill>
                <a:latin typeface="Arial" charset="0"/>
              </a:rPr>
              <a:t>1.35 mm!</a:t>
            </a:r>
            <a:r>
              <a:rPr lang="en-US">
                <a:latin typeface="Arial" charset="0"/>
              </a:rPr>
              <a:t>  (The chromosome is </a:t>
            </a:r>
            <a:r>
              <a:rPr lang="en-US" b="1" i="1">
                <a:latin typeface="Arial" charset="0"/>
              </a:rPr>
              <a:t>700x</a:t>
            </a:r>
            <a:r>
              <a:rPr lang="en-US" i="1">
                <a:latin typeface="Arial" charset="0"/>
              </a:rPr>
              <a:t> </a:t>
            </a:r>
            <a:r>
              <a:rPr lang="en-US">
                <a:latin typeface="Arial" charset="0"/>
              </a:rPr>
              <a:t>as long as the entire cell!)</a:t>
            </a:r>
          </a:p>
        </p:txBody>
      </p:sp>
      <p:pic>
        <p:nvPicPr>
          <p:cNvPr id="35846" name="Picture 6" descr="C:\Program Files\Amira-3.1.1\data\nucleosome files\AAA FINAL STRUCTURE\Animations_notahelix\Picture Files\e_coli.jpg"/>
          <p:cNvPicPr>
            <a:picLocks noChangeAspect="1" noChangeArrowheads="1"/>
          </p:cNvPicPr>
          <p:nvPr/>
        </p:nvPicPr>
        <p:blipFill>
          <a:blip r:embed="rId5" cstate="print"/>
          <a:srcRect/>
          <a:stretch>
            <a:fillRect/>
          </a:stretch>
        </p:blipFill>
        <p:spPr bwMode="auto">
          <a:xfrm>
            <a:off x="2895600" y="1600200"/>
            <a:ext cx="3498850" cy="2233613"/>
          </a:xfrm>
          <a:prstGeom prst="rect">
            <a:avLst/>
          </a:prstGeom>
          <a:noFill/>
          <a:ln w="9525">
            <a:noFill/>
            <a:miter lim="800000"/>
            <a:headEnd/>
            <a:tailEnd/>
          </a:ln>
        </p:spPr>
      </p:pic>
      <p:sp>
        <p:nvSpPr>
          <p:cNvPr id="35847" name="Text Box 7"/>
          <p:cNvSpPr txBox="1">
            <a:spLocks noChangeArrowheads="1"/>
          </p:cNvSpPr>
          <p:nvPr/>
        </p:nvSpPr>
        <p:spPr bwMode="auto">
          <a:xfrm>
            <a:off x="533400" y="4876800"/>
            <a:ext cx="8077200" cy="457200"/>
          </a:xfrm>
          <a:prstGeom prst="rect">
            <a:avLst/>
          </a:prstGeom>
          <a:noFill/>
          <a:ln w="9525">
            <a:noFill/>
            <a:miter lim="800000"/>
            <a:headEnd/>
            <a:tailEnd/>
          </a:ln>
        </p:spPr>
        <p:txBody>
          <a:bodyPr>
            <a:spAutoFit/>
          </a:bodyPr>
          <a:lstStyle/>
          <a:p>
            <a:pPr algn="ctr"/>
            <a:r>
              <a:rPr lang="en-US">
                <a:latin typeface="Arial" charset="0"/>
              </a:rPr>
              <a:t>Molecular weight of chromosome:  2.5 x 10</a:t>
            </a:r>
            <a:r>
              <a:rPr lang="en-US" baseline="30000">
                <a:latin typeface="Arial" charset="0"/>
              </a:rPr>
              <a:t>9</a:t>
            </a:r>
            <a:endParaRPr lang="en-US"/>
          </a:p>
        </p:txBody>
      </p:sp>
      <p:sp>
        <p:nvSpPr>
          <p:cNvPr id="35848" name="Text Box 8"/>
          <p:cNvSpPr txBox="1">
            <a:spLocks noChangeArrowheads="1"/>
          </p:cNvSpPr>
          <p:nvPr/>
        </p:nvSpPr>
        <p:spPr bwMode="auto">
          <a:xfrm>
            <a:off x="381000" y="5562600"/>
            <a:ext cx="8305800" cy="641350"/>
          </a:xfrm>
          <a:prstGeom prst="rect">
            <a:avLst/>
          </a:prstGeom>
          <a:noFill/>
          <a:ln w="9525">
            <a:noFill/>
            <a:miter lim="800000"/>
            <a:headEnd/>
            <a:tailEnd/>
          </a:ln>
        </p:spPr>
        <p:txBody>
          <a:bodyPr>
            <a:spAutoFit/>
          </a:bodyPr>
          <a:lstStyle/>
          <a:p>
            <a:pPr algn="ctr">
              <a:spcBef>
                <a:spcPct val="50000"/>
              </a:spcBef>
            </a:pPr>
            <a:r>
              <a:rPr lang="en-US" sz="3600">
                <a:latin typeface="Arial" charset="0"/>
              </a:rPr>
              <a:t>Total number of base pairs: 4 x 10</a:t>
            </a:r>
            <a:r>
              <a:rPr lang="en-US" sz="3600" baseline="30000">
                <a:latin typeface="Arial" charset="0"/>
              </a:rPr>
              <a:t>6</a:t>
            </a:r>
          </a:p>
        </p:txBody>
      </p:sp>
      <p:pic>
        <p:nvPicPr>
          <p:cNvPr id="46089" name="slide_3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00800"/>
            <a:ext cx="304800" cy="304800"/>
          </a:xfrm>
          <a:prstGeom prst="rect">
            <a:avLst/>
          </a:prstGeom>
          <a:noFill/>
          <a:ln w="9525">
            <a:noFill/>
            <a:miter lim="800000"/>
            <a:headEnd/>
            <a:tailEnd/>
          </a:ln>
        </p:spPr>
      </p:pic>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87" fill="hold"/>
                                        <p:tgtEl>
                                          <p:spTgt spid="4608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46089"/>
                </p:tgtEl>
              </p:cMediaNode>
            </p:audio>
          </p:childTnLst>
        </p:cTn>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2868" name="slide_34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49187" name="Original..."/>
          <p:cNvSpPr txBox="1">
            <a:spLocks noChangeArrowheads="1"/>
          </p:cNvSpPr>
          <p:nvPr/>
        </p:nvSpPr>
        <p:spPr bwMode="auto">
          <a:xfrm>
            <a:off x="957263" y="990600"/>
            <a:ext cx="7239000" cy="1554163"/>
          </a:xfrm>
          <a:prstGeom prst="rect">
            <a:avLst/>
          </a:prstGeom>
          <a:noFill/>
          <a:ln w="9525">
            <a:noFill/>
            <a:miter lim="800000"/>
            <a:headEnd/>
            <a:tailEnd/>
          </a:ln>
        </p:spPr>
        <p:txBody>
          <a:bodyPr>
            <a:spAutoFit/>
          </a:bodyPr>
          <a:lstStyle/>
          <a:p>
            <a:pPr algn="ctr">
              <a:spcBef>
                <a:spcPct val="50000"/>
              </a:spcBef>
            </a:pPr>
            <a:r>
              <a:rPr lang="en-US" sz="3200">
                <a:solidFill>
                  <a:schemeClr val="tx2"/>
                </a:solidFill>
              </a:rPr>
              <a:t>Original experiment:</a:t>
            </a:r>
            <a:br>
              <a:rPr lang="en-US" sz="3200">
                <a:solidFill>
                  <a:schemeClr val="tx2"/>
                </a:solidFill>
              </a:rPr>
            </a:br>
            <a:r>
              <a:rPr lang="en-US" sz="3200">
                <a:solidFill>
                  <a:schemeClr val="tx2"/>
                </a:solidFill>
              </a:rPr>
              <a:t> </a:t>
            </a:r>
            <a:br>
              <a:rPr lang="en-US" sz="3200">
                <a:solidFill>
                  <a:schemeClr val="tx2"/>
                </a:solidFill>
              </a:rPr>
            </a:br>
            <a:r>
              <a:rPr lang="en-US" sz="3200">
                <a:solidFill>
                  <a:schemeClr val="tx2"/>
                </a:solidFill>
              </a:rPr>
              <a:t>P</a:t>
            </a:r>
            <a:r>
              <a:rPr lang="en-US" sz="3200">
                <a:solidFill>
                  <a:schemeClr val="tx2"/>
                </a:solidFill>
                <a:sym typeface="Symbol" pitchFamily="18" charset="2"/>
              </a:rPr>
              <a:t></a:t>
            </a:r>
            <a:r>
              <a:rPr lang="en-US" sz="3200">
                <a:solidFill>
                  <a:schemeClr val="tx2"/>
                </a:solidFill>
              </a:rPr>
              <a:t>G (contains both strands) </a:t>
            </a:r>
            <a:r>
              <a:rPr lang="en-US" sz="3200">
                <a:solidFill>
                  <a:schemeClr val="tx2"/>
                </a:solidFill>
                <a:sym typeface="Wingdings" pitchFamily="2" charset="2"/>
              </a:rPr>
              <a:t></a:t>
            </a:r>
            <a:r>
              <a:rPr lang="en-US" sz="3200">
                <a:solidFill>
                  <a:schemeClr val="tx2"/>
                </a:solidFill>
              </a:rPr>
              <a:t> “Form V”</a:t>
            </a:r>
          </a:p>
        </p:txBody>
      </p:sp>
      <p:sp>
        <p:nvSpPr>
          <p:cNvPr id="349188" name="Control..."/>
          <p:cNvSpPr txBox="1">
            <a:spLocks noChangeArrowheads="1"/>
          </p:cNvSpPr>
          <p:nvPr/>
        </p:nvSpPr>
        <p:spPr bwMode="auto">
          <a:xfrm>
            <a:off x="928688" y="3900488"/>
            <a:ext cx="7315200" cy="1554162"/>
          </a:xfrm>
          <a:prstGeom prst="rect">
            <a:avLst/>
          </a:prstGeom>
          <a:noFill/>
          <a:ln w="9525">
            <a:noFill/>
            <a:miter lim="800000"/>
            <a:headEnd/>
            <a:tailEnd/>
          </a:ln>
        </p:spPr>
        <p:txBody>
          <a:bodyPr>
            <a:spAutoFit/>
          </a:bodyPr>
          <a:lstStyle/>
          <a:p>
            <a:pPr algn="ctr">
              <a:spcBef>
                <a:spcPct val="50000"/>
              </a:spcBef>
            </a:pPr>
            <a:r>
              <a:rPr lang="en-US" sz="3200">
                <a:solidFill>
                  <a:schemeClr val="tx2"/>
                </a:solidFill>
              </a:rPr>
              <a:t>Control experiment:</a:t>
            </a:r>
            <a:br>
              <a:rPr lang="en-US" sz="3200">
                <a:solidFill>
                  <a:schemeClr val="tx2"/>
                </a:solidFill>
              </a:rPr>
            </a:br>
            <a:r>
              <a:rPr lang="en-US" sz="3200">
                <a:solidFill>
                  <a:schemeClr val="tx2"/>
                </a:solidFill>
              </a:rPr>
              <a:t> </a:t>
            </a:r>
            <a:br>
              <a:rPr lang="en-US" sz="3200">
                <a:solidFill>
                  <a:schemeClr val="tx2"/>
                </a:solidFill>
              </a:rPr>
            </a:br>
            <a:r>
              <a:rPr lang="en-US" sz="3200">
                <a:solidFill>
                  <a:schemeClr val="tx2"/>
                </a:solidFill>
                <a:sym typeface="Symbol" pitchFamily="18" charset="2"/>
              </a:rPr>
              <a:t></a:t>
            </a:r>
            <a:r>
              <a:rPr lang="en-US" sz="3200">
                <a:solidFill>
                  <a:schemeClr val="tx2"/>
                </a:solidFill>
              </a:rPr>
              <a:t>X174 (one strand only) </a:t>
            </a:r>
            <a:r>
              <a:rPr lang="en-US" sz="3200">
                <a:solidFill>
                  <a:schemeClr val="tx2"/>
                </a:solidFill>
                <a:sym typeface="Wingdings" pitchFamily="2" charset="2"/>
              </a:rPr>
              <a:t></a:t>
            </a:r>
            <a:r>
              <a:rPr lang="en-US" sz="3200">
                <a:solidFill>
                  <a:schemeClr val="tx2"/>
                </a:solidFill>
              </a:rPr>
              <a:t> ???</a:t>
            </a:r>
          </a:p>
        </p:txBody>
      </p:sp>
      <p:sp>
        <p:nvSpPr>
          <p:cNvPr id="932871" name="Blue text"/>
          <p:cNvSpPr txBox="1">
            <a:spLocks noChangeArrowheads="1"/>
          </p:cNvSpPr>
          <p:nvPr/>
        </p:nvSpPr>
        <p:spPr bwMode="auto">
          <a:xfrm>
            <a:off x="952500" y="985838"/>
            <a:ext cx="7239000" cy="1554162"/>
          </a:xfrm>
          <a:prstGeom prst="rect">
            <a:avLst/>
          </a:prstGeom>
          <a:noFill/>
          <a:ln w="9525">
            <a:noFill/>
            <a:miter lim="800000"/>
            <a:headEnd/>
            <a:tailEnd/>
          </a:ln>
        </p:spPr>
        <p:txBody>
          <a:bodyPr>
            <a:spAutoFit/>
          </a:bodyPr>
          <a:lstStyle/>
          <a:p>
            <a:pPr algn="ctr">
              <a:spcBef>
                <a:spcPct val="50000"/>
              </a:spcBef>
            </a:pPr>
            <a:r>
              <a:rPr lang="en-US" sz="3200">
                <a:solidFill>
                  <a:srgbClr val="0000FF"/>
                </a:solidFill>
              </a:rPr>
              <a:t>Original experiment:</a:t>
            </a:r>
            <a:br>
              <a:rPr lang="en-US" sz="3200">
                <a:solidFill>
                  <a:srgbClr val="0000FF"/>
                </a:solidFill>
              </a:rPr>
            </a:br>
            <a:r>
              <a:rPr lang="en-US" sz="3200">
                <a:solidFill>
                  <a:srgbClr val="0000FF"/>
                </a:solidFill>
              </a:rPr>
              <a:t> </a:t>
            </a:r>
            <a:br>
              <a:rPr lang="en-US" sz="3200">
                <a:solidFill>
                  <a:srgbClr val="0000FF"/>
                </a:solidFill>
              </a:rPr>
            </a:br>
            <a:r>
              <a:rPr lang="en-US" sz="3200">
                <a:solidFill>
                  <a:srgbClr val="0000FF"/>
                </a:solidFill>
              </a:rPr>
              <a:t>P</a:t>
            </a:r>
            <a:r>
              <a:rPr lang="en-US" sz="3200">
                <a:solidFill>
                  <a:srgbClr val="0000FF"/>
                </a:solidFill>
                <a:sym typeface="Symbol" pitchFamily="18" charset="2"/>
              </a:rPr>
              <a:t></a:t>
            </a:r>
            <a:r>
              <a:rPr lang="en-US" sz="3200">
                <a:solidFill>
                  <a:srgbClr val="0000FF"/>
                </a:solidFill>
              </a:rPr>
              <a:t>G (contains both strands) </a:t>
            </a:r>
            <a:r>
              <a:rPr lang="en-US" sz="3200">
                <a:solidFill>
                  <a:srgbClr val="0000FF"/>
                </a:solidFill>
                <a:sym typeface="Wingdings" pitchFamily="2" charset="2"/>
              </a:rPr>
              <a:t></a:t>
            </a:r>
            <a:r>
              <a:rPr lang="en-US" sz="3200">
                <a:solidFill>
                  <a:srgbClr val="0000FF"/>
                </a:solidFill>
              </a:rPr>
              <a:t> “Form V”</a:t>
            </a:r>
          </a:p>
        </p:txBody>
      </p:sp>
      <p:sp>
        <p:nvSpPr>
          <p:cNvPr id="932872" name="Red text"/>
          <p:cNvSpPr txBox="1">
            <a:spLocks noChangeArrowheads="1"/>
          </p:cNvSpPr>
          <p:nvPr/>
        </p:nvSpPr>
        <p:spPr bwMode="auto">
          <a:xfrm>
            <a:off x="928688" y="3900488"/>
            <a:ext cx="7315200" cy="1554162"/>
          </a:xfrm>
          <a:prstGeom prst="rect">
            <a:avLst/>
          </a:prstGeom>
          <a:noFill/>
          <a:ln w="9525">
            <a:noFill/>
            <a:miter lim="800000"/>
            <a:headEnd/>
            <a:tailEnd/>
          </a:ln>
        </p:spPr>
        <p:txBody>
          <a:bodyPr>
            <a:spAutoFit/>
          </a:bodyPr>
          <a:lstStyle/>
          <a:p>
            <a:pPr algn="ctr">
              <a:spcBef>
                <a:spcPct val="50000"/>
              </a:spcBef>
            </a:pPr>
            <a:r>
              <a:rPr lang="en-US" sz="3200">
                <a:solidFill>
                  <a:srgbClr val="FF0000"/>
                </a:solidFill>
              </a:rPr>
              <a:t>Control experiment:</a:t>
            </a:r>
            <a:br>
              <a:rPr lang="en-US" sz="3200">
                <a:solidFill>
                  <a:srgbClr val="FF0000"/>
                </a:solidFill>
              </a:rPr>
            </a:br>
            <a:r>
              <a:rPr lang="en-US" sz="3200">
                <a:solidFill>
                  <a:srgbClr val="FF0000"/>
                </a:solidFill>
              </a:rPr>
              <a:t> </a:t>
            </a:r>
            <a:br>
              <a:rPr lang="en-US" sz="3200">
                <a:solidFill>
                  <a:srgbClr val="FF0000"/>
                </a:solidFill>
              </a:rPr>
            </a:br>
            <a:r>
              <a:rPr lang="en-US" sz="3200">
                <a:solidFill>
                  <a:srgbClr val="FF0000"/>
                </a:solidFill>
                <a:sym typeface="Symbol" pitchFamily="18" charset="2"/>
              </a:rPr>
              <a:t></a:t>
            </a:r>
            <a:r>
              <a:rPr lang="en-US" sz="3200">
                <a:solidFill>
                  <a:srgbClr val="FF0000"/>
                </a:solidFill>
              </a:rPr>
              <a:t>X174 (one strand only) </a:t>
            </a:r>
            <a:r>
              <a:rPr lang="en-US" sz="3200">
                <a:solidFill>
                  <a:srgbClr val="FF0000"/>
                </a:solidFill>
                <a:sym typeface="Wingdings" pitchFamily="2" charset="2"/>
              </a:rPr>
              <a:t></a:t>
            </a:r>
            <a:r>
              <a:rPr lang="en-US" sz="3200">
                <a:solidFill>
                  <a:srgbClr val="FF0000"/>
                </a:solidFill>
              </a:rPr>
              <a:t> ???</a:t>
            </a:r>
          </a:p>
        </p:txBody>
      </p:sp>
      <p:sp>
        <p:nvSpPr>
          <p:cNvPr id="349191"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7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32868"/>
                                        </p:tgtEl>
                                      </p:cBhvr>
                                    </p:cmd>
                                  </p:childTnLst>
                                </p:cTn>
                              </p:par>
                              <p:par>
                                <p:cTn id="7" presetID="2" presetClass="entr" presetSubtype="8" fill="hold" grpId="0" nodeType="withEffect">
                                  <p:stCondLst>
                                    <p:cond delay="10000"/>
                                  </p:stCondLst>
                                  <p:childTnLst>
                                    <p:set>
                                      <p:cBhvr>
                                        <p:cTn id="8" dur="1" fill="hold">
                                          <p:stCondLst>
                                            <p:cond delay="0"/>
                                          </p:stCondLst>
                                        </p:cTn>
                                        <p:tgtEl>
                                          <p:spTgt spid="932871"/>
                                        </p:tgtEl>
                                        <p:attrNameLst>
                                          <p:attrName>style.visibility</p:attrName>
                                        </p:attrNameLst>
                                      </p:cBhvr>
                                      <p:to>
                                        <p:strVal val="visible"/>
                                      </p:to>
                                    </p:set>
                                    <p:anim calcmode="lin" valueType="num">
                                      <p:cBhvr additive="base">
                                        <p:cTn id="9" dur="500" fill="hold"/>
                                        <p:tgtEl>
                                          <p:spTgt spid="932871"/>
                                        </p:tgtEl>
                                        <p:attrNameLst>
                                          <p:attrName>ppt_x</p:attrName>
                                        </p:attrNameLst>
                                      </p:cBhvr>
                                      <p:tavLst>
                                        <p:tav tm="0">
                                          <p:val>
                                            <p:strVal val="0-#ppt_w/2"/>
                                          </p:val>
                                        </p:tav>
                                        <p:tav tm="100000">
                                          <p:val>
                                            <p:strVal val="#ppt_x"/>
                                          </p:val>
                                        </p:tav>
                                      </p:tavLst>
                                    </p:anim>
                                    <p:anim calcmode="lin" valueType="num">
                                      <p:cBhvr additive="base">
                                        <p:cTn id="10" dur="500" fill="hold"/>
                                        <p:tgtEl>
                                          <p:spTgt spid="932871"/>
                                        </p:tgtEl>
                                        <p:attrNameLst>
                                          <p:attrName>ppt_y</p:attrName>
                                        </p:attrNameLst>
                                      </p:cBhvr>
                                      <p:tavLst>
                                        <p:tav tm="0">
                                          <p:val>
                                            <p:strVal val="#ppt_y"/>
                                          </p:val>
                                        </p:tav>
                                        <p:tav tm="100000">
                                          <p:val>
                                            <p:strVal val="#ppt_y"/>
                                          </p:val>
                                        </p:tav>
                                      </p:tavLst>
                                    </p:anim>
                                  </p:childTnLst>
                                </p:cTn>
                              </p:par>
                            </p:childTnLst>
                          </p:cTn>
                        </p:par>
                        <p:par>
                          <p:cTn id="11" fill="hold">
                            <p:stCondLst>
                              <p:cond delay="10500"/>
                            </p:stCondLst>
                            <p:childTnLst>
                              <p:par>
                                <p:cTn id="12" presetID="2" presetClass="entr" presetSubtype="8" fill="hold" grpId="0" nodeType="afterEffect">
                                  <p:stCondLst>
                                    <p:cond delay="7000"/>
                                  </p:stCondLst>
                                  <p:childTnLst>
                                    <p:set>
                                      <p:cBhvr>
                                        <p:cTn id="13" dur="1" fill="hold">
                                          <p:stCondLst>
                                            <p:cond delay="0"/>
                                          </p:stCondLst>
                                        </p:cTn>
                                        <p:tgtEl>
                                          <p:spTgt spid="932872"/>
                                        </p:tgtEl>
                                        <p:attrNameLst>
                                          <p:attrName>style.visibility</p:attrName>
                                        </p:attrNameLst>
                                      </p:cBhvr>
                                      <p:to>
                                        <p:strVal val="visible"/>
                                      </p:to>
                                    </p:set>
                                    <p:anim calcmode="lin" valueType="num">
                                      <p:cBhvr additive="base">
                                        <p:cTn id="14" dur="500" fill="hold"/>
                                        <p:tgtEl>
                                          <p:spTgt spid="932872"/>
                                        </p:tgtEl>
                                        <p:attrNameLst>
                                          <p:attrName>ppt_x</p:attrName>
                                        </p:attrNameLst>
                                      </p:cBhvr>
                                      <p:tavLst>
                                        <p:tav tm="0">
                                          <p:val>
                                            <p:strVal val="0-#ppt_w/2"/>
                                          </p:val>
                                        </p:tav>
                                        <p:tav tm="100000">
                                          <p:val>
                                            <p:strVal val="#ppt_x"/>
                                          </p:val>
                                        </p:tav>
                                      </p:tavLst>
                                    </p:anim>
                                    <p:anim calcmode="lin" valueType="num">
                                      <p:cBhvr additive="base">
                                        <p:cTn id="15" dur="500" fill="hold"/>
                                        <p:tgtEl>
                                          <p:spTgt spid="9328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4634">
                <p:cTn id="16" fill="hold" display="0">
                  <p:stCondLst>
                    <p:cond delay="indefinite"/>
                  </p:stCondLst>
                  <p:endCondLst>
                    <p:cond evt="onPrev" delay="0">
                      <p:tgtEl>
                        <p:sldTgt/>
                      </p:tgtEl>
                    </p:cond>
                    <p:cond evt="onStopAudio" delay="0">
                      <p:tgtEl>
                        <p:sldTgt/>
                      </p:tgtEl>
                    </p:cond>
                  </p:endCondLst>
                </p:cTn>
                <p:tgtEl>
                  <p:spTgt spid="932868"/>
                </p:tgtEl>
              </p:cMediaNode>
            </p:audio>
          </p:childTnLst>
        </p:cTn>
      </p:par>
    </p:tnLst>
    <p:bldLst>
      <p:bldP spid="932871" grpId="0" autoUpdateAnimBg="0"/>
      <p:bldP spid="932872" grpId="0" autoUpdateAnimBg="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Text Box 3"/>
          <p:cNvSpPr txBox="1">
            <a:spLocks noChangeArrowheads="1"/>
          </p:cNvSpPr>
          <p:nvPr/>
        </p:nvSpPr>
        <p:spPr bwMode="auto">
          <a:xfrm>
            <a:off x="457200" y="304800"/>
            <a:ext cx="8153400" cy="6005513"/>
          </a:xfrm>
          <a:prstGeom prst="rect">
            <a:avLst/>
          </a:prstGeom>
          <a:noFill/>
          <a:ln w="9525">
            <a:noFill/>
            <a:miter lim="800000"/>
            <a:headEnd/>
            <a:tailEnd/>
          </a:ln>
        </p:spPr>
        <p:txBody>
          <a:bodyPr>
            <a:spAutoFit/>
          </a:bodyPr>
          <a:lstStyle/>
          <a:p>
            <a:pPr>
              <a:spcBef>
                <a:spcPct val="50000"/>
              </a:spcBef>
            </a:pPr>
            <a:r>
              <a:rPr lang="en-US" sz="2800" b="1">
                <a:latin typeface="Courier New" pitchFamily="49" charset="0"/>
              </a:rPr>
              <a:t>        </a:t>
            </a:r>
            <a:r>
              <a:rPr lang="en-US" sz="2800" b="1"/>
              <a:t>“</a:t>
            </a:r>
            <a:r>
              <a:rPr lang="en-US" sz="2800" b="1">
                <a:latin typeface="Courier New" pitchFamily="49" charset="0"/>
              </a:rPr>
              <a:t>CONTROL</a:t>
            </a:r>
            <a:r>
              <a:rPr lang="en-US" sz="2800" b="1"/>
              <a:t>”</a:t>
            </a:r>
            <a:r>
              <a:rPr lang="en-US" sz="2800" b="1">
                <a:latin typeface="Courier New" pitchFamily="49" charset="0"/>
              </a:rPr>
              <a:t> EXPERIMENT</a:t>
            </a:r>
          </a:p>
          <a:p>
            <a:pPr>
              <a:spcBef>
                <a:spcPct val="50000"/>
              </a:spcBef>
            </a:pPr>
            <a:br>
              <a:rPr lang="en-US" sz="2000" b="1">
                <a:latin typeface="Courier New" pitchFamily="49" charset="0"/>
              </a:rPr>
            </a:br>
            <a:r>
              <a:rPr lang="en-US" sz="2000" b="1">
                <a:solidFill>
                  <a:srgbClr val="0000FF"/>
                </a:solidFill>
                <a:latin typeface="Courier New" pitchFamily="49" charset="0"/>
              </a:rPr>
              <a:t>              </a:t>
            </a:r>
            <a:r>
              <a:rPr lang="en-US" sz="2000" b="1" u="sng">
                <a:solidFill>
                  <a:srgbClr val="0000FF"/>
                </a:solidFill>
                <a:latin typeface="Courier New" pitchFamily="49" charset="0"/>
              </a:rPr>
              <a:t>DNA</a:t>
            </a:r>
            <a:r>
              <a:rPr lang="en-US" sz="2000" b="1">
                <a:solidFill>
                  <a:srgbClr val="0000FF"/>
                </a:solidFill>
                <a:latin typeface="Courier New" pitchFamily="49" charset="0"/>
              </a:rPr>
              <a:t>      </a:t>
            </a:r>
            <a:r>
              <a:rPr lang="en-US" sz="2000" b="1" u="sng">
                <a:solidFill>
                  <a:srgbClr val="0000FF"/>
                </a:solidFill>
                <a:latin typeface="Courier New" pitchFamily="49" charset="0"/>
              </a:rPr>
              <a:t>Solvent</a:t>
            </a:r>
            <a:r>
              <a:rPr lang="en-US" sz="2000" b="1">
                <a:solidFill>
                  <a:srgbClr val="0000FF"/>
                </a:solidFill>
                <a:latin typeface="Courier New" pitchFamily="49" charset="0"/>
              </a:rPr>
              <a:t>    </a:t>
            </a:r>
            <a:r>
              <a:rPr lang="en-US" sz="2000" b="1" u="sng">
                <a:solidFill>
                  <a:srgbClr val="0000FF"/>
                </a:solidFill>
                <a:latin typeface="Courier New" pitchFamily="49" charset="0"/>
              </a:rPr>
              <a:t>pH</a:t>
            </a:r>
            <a:r>
              <a:rPr lang="en-US" sz="2000" b="1">
                <a:solidFill>
                  <a:srgbClr val="0000FF"/>
                </a:solidFill>
                <a:latin typeface="Courier New" pitchFamily="49" charset="0"/>
              </a:rPr>
              <a:t>   </a:t>
            </a:r>
            <a:r>
              <a:rPr lang="en-US" sz="2000" b="1" u="sng">
                <a:solidFill>
                  <a:srgbClr val="0000FF"/>
                </a:solidFill>
                <a:latin typeface="Courier New" pitchFamily="49" charset="0"/>
              </a:rPr>
              <a:t>Temp.</a:t>
            </a:r>
            <a:r>
              <a:rPr lang="en-US" sz="2000" b="1">
                <a:solidFill>
                  <a:srgbClr val="0000FF"/>
                </a:solidFill>
                <a:latin typeface="Courier New" pitchFamily="49" charset="0"/>
              </a:rPr>
              <a:t>  </a:t>
            </a:r>
            <a:r>
              <a:rPr lang="en-US" sz="2000" b="1" u="sng">
                <a:solidFill>
                  <a:srgbClr val="0000FF"/>
                </a:solidFill>
                <a:latin typeface="Courier New" pitchFamily="49" charset="0"/>
              </a:rPr>
              <a:t>Time</a:t>
            </a:r>
          </a:p>
          <a:p>
            <a:pPr>
              <a:spcBef>
                <a:spcPct val="50000"/>
              </a:spcBef>
            </a:pPr>
            <a:br>
              <a:rPr lang="en-US" sz="2000" b="1">
                <a:solidFill>
                  <a:srgbClr val="0000FF"/>
                </a:solidFill>
                <a:latin typeface="Courier New" pitchFamily="49" charset="0"/>
              </a:rPr>
            </a:br>
            <a:r>
              <a:rPr lang="en-US" sz="2000" b="1">
                <a:solidFill>
                  <a:srgbClr val="0000FF"/>
                </a:solidFill>
                <a:latin typeface="Courier New" pitchFamily="49" charset="0"/>
              </a:rPr>
              <a:t>Experiment:   P</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G      aqueous*   8.5    60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20m</a:t>
            </a:r>
          </a:p>
          <a:p>
            <a:pPr>
              <a:spcBef>
                <a:spcPct val="50000"/>
              </a:spcBef>
            </a:pPr>
            <a:r>
              <a:rPr lang="en-US" sz="2000" b="1">
                <a:solidFill>
                  <a:srgbClr val="0000FF"/>
                </a:solidFill>
              </a:rPr>
              <a:t>“</a:t>
            </a:r>
            <a:r>
              <a:rPr lang="en-US" sz="2000" b="1">
                <a:solidFill>
                  <a:srgbClr val="0000FF"/>
                </a:solidFill>
                <a:latin typeface="Courier New" pitchFamily="49" charset="0"/>
              </a:rPr>
              <a:t>Control</a:t>
            </a:r>
            <a:r>
              <a:rPr lang="en-US" sz="2000" b="1">
                <a:solidFill>
                  <a:srgbClr val="0000FF"/>
                </a:solidFill>
              </a:rPr>
              <a:t>”</a:t>
            </a:r>
            <a:r>
              <a:rPr lang="en-US" sz="2000" b="1">
                <a:solidFill>
                  <a:srgbClr val="0000FF"/>
                </a:solidFill>
                <a:latin typeface="Courier New" pitchFamily="49" charset="0"/>
              </a:rPr>
              <a:t>:    </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x174</a:t>
            </a:r>
            <a:r>
              <a:rPr lang="en-US" sz="1800" b="1">
                <a:solidFill>
                  <a:srgbClr val="0000FF"/>
                </a:solidFill>
                <a:latin typeface="Courier New" pitchFamily="49" charset="0"/>
              </a:rPr>
              <a:t>     </a:t>
            </a:r>
            <a:r>
              <a:rPr lang="en-US" sz="2000" b="1">
                <a:solidFill>
                  <a:srgbClr val="0000FF"/>
                </a:solidFill>
                <a:latin typeface="Courier New" pitchFamily="49" charset="0"/>
              </a:rPr>
              <a:t>organic**  8.0    20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24h</a:t>
            </a:r>
          </a:p>
          <a:p>
            <a:pPr>
              <a:spcBef>
                <a:spcPct val="50000"/>
              </a:spcBef>
            </a:pPr>
            <a:r>
              <a:rPr lang="en-US" sz="2000" b="1"/>
              <a:t> </a:t>
            </a:r>
            <a:endParaRPr lang="en-US" sz="2000" b="1">
              <a:latin typeface="Courier New" pitchFamily="49" charset="0"/>
            </a:endParaRPr>
          </a:p>
          <a:p>
            <a:pPr>
              <a:spcBef>
                <a:spcPct val="50000"/>
              </a:spcBef>
            </a:pPr>
            <a:r>
              <a:rPr lang="en-US" sz="2000" b="1">
                <a:latin typeface="Courier New" pitchFamily="49" charset="0"/>
              </a:rPr>
              <a:t>*The solvent is not entirely clear.  It seems that the samples were taken directly from the 10-30% sucrose gradient containing 0.8 </a:t>
            </a:r>
            <a:r>
              <a:rPr lang="en-US" sz="2000" b="1" u="sng">
                <a:latin typeface="Courier New" pitchFamily="49" charset="0"/>
              </a:rPr>
              <a:t>M</a:t>
            </a:r>
            <a:r>
              <a:rPr lang="en-US" sz="2000" b="1">
                <a:latin typeface="Courier New" pitchFamily="49" charset="0"/>
              </a:rPr>
              <a:t> NaCl, 0.2 </a:t>
            </a:r>
            <a:r>
              <a:rPr lang="en-US" sz="2000" b="1" u="sng">
                <a:latin typeface="Courier New" pitchFamily="49" charset="0"/>
              </a:rPr>
              <a:t>M</a:t>
            </a:r>
            <a:r>
              <a:rPr lang="en-US" sz="2000" b="1">
                <a:latin typeface="Courier New" pitchFamily="49" charset="0"/>
              </a:rPr>
              <a:t> NaOH, 0.01 </a:t>
            </a:r>
            <a:r>
              <a:rPr lang="en-US" sz="2000" b="1" u="sng">
                <a:latin typeface="Courier New" pitchFamily="49" charset="0"/>
              </a:rPr>
              <a:t>M</a:t>
            </a:r>
            <a:r>
              <a:rPr lang="en-US" sz="2000" b="1">
                <a:latin typeface="Courier New" pitchFamily="49" charset="0"/>
              </a:rPr>
              <a:t> EDTA, 0.05 </a:t>
            </a:r>
            <a:r>
              <a:rPr lang="en-US" sz="2000" b="1" u="sng">
                <a:latin typeface="Courier New" pitchFamily="49" charset="0"/>
              </a:rPr>
              <a:t>M</a:t>
            </a:r>
            <a:r>
              <a:rPr lang="en-US" sz="2000" b="1">
                <a:latin typeface="Courier New" pitchFamily="49" charset="0"/>
              </a:rPr>
              <a:t> Tris, pH 13, and the pH was adjusted to 8.5 with 1 </a:t>
            </a:r>
            <a:r>
              <a:rPr lang="en-US" sz="2000" b="1" u="sng">
                <a:latin typeface="Courier New" pitchFamily="49" charset="0"/>
              </a:rPr>
              <a:t>M</a:t>
            </a:r>
            <a:r>
              <a:rPr lang="en-US" sz="2000" b="1">
                <a:latin typeface="Courier New" pitchFamily="49" charset="0"/>
              </a:rPr>
              <a:t> Tris-HCl, pH 7.5.  Whatever the solvent composition was, it certainly contained no organic solvents.</a:t>
            </a:r>
          </a:p>
          <a:p>
            <a:pPr>
              <a:spcBef>
                <a:spcPct val="50000"/>
              </a:spcBef>
            </a:pPr>
            <a:br>
              <a:rPr lang="en-US" sz="2000" b="1">
                <a:latin typeface="Courier New" pitchFamily="49" charset="0"/>
              </a:rPr>
            </a:br>
            <a:r>
              <a:rPr lang="en-US" sz="2000" b="1">
                <a:latin typeface="Courier New" pitchFamily="49" charset="0"/>
              </a:rPr>
              <a:t>**50% formamide, 0.05 </a:t>
            </a:r>
            <a:r>
              <a:rPr lang="en-US" sz="2000" b="1" u="sng">
                <a:latin typeface="Courier New" pitchFamily="49" charset="0"/>
              </a:rPr>
              <a:t>M</a:t>
            </a:r>
            <a:r>
              <a:rPr lang="en-US" sz="2000" b="1">
                <a:latin typeface="Courier New" pitchFamily="49" charset="0"/>
              </a:rPr>
              <a:t> NaCl, 5 </a:t>
            </a:r>
            <a:r>
              <a:rPr lang="en-US" sz="2000" b="1" u="sng">
                <a:latin typeface="Courier New" pitchFamily="49" charset="0"/>
              </a:rPr>
              <a:t>mM</a:t>
            </a:r>
            <a:r>
              <a:rPr lang="en-US" sz="2000" b="1">
                <a:latin typeface="Courier New" pitchFamily="49" charset="0"/>
              </a:rPr>
              <a:t> Tris-HCl</a:t>
            </a:r>
          </a:p>
        </p:txBody>
      </p:sp>
      <p:pic>
        <p:nvPicPr>
          <p:cNvPr id="898052" name="slide_34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
        <p:nvSpPr>
          <p:cNvPr id="350212" name="Text Box 5"/>
          <p:cNvSpPr txBox="1">
            <a:spLocks noChangeArrowheads="1"/>
          </p:cNvSpPr>
          <p:nvPr/>
        </p:nvSpPr>
        <p:spPr bwMode="auto">
          <a:xfrm>
            <a:off x="7496175"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24" fill="hold"/>
                                        <p:tgtEl>
                                          <p:spTgt spid="8980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3415">
                <p:cTn id="7" fill="hold" display="0">
                  <p:stCondLst>
                    <p:cond delay="indefinite"/>
                  </p:stCondLst>
                  <p:endCondLst>
                    <p:cond evt="onNext" delay="0">
                      <p:tgtEl>
                        <p:sldTgt/>
                      </p:tgtEl>
                    </p:cond>
                    <p:cond evt="onPrev" delay="0">
                      <p:tgtEl>
                        <p:sldTgt/>
                      </p:tgtEl>
                    </p:cond>
                    <p:cond evt="onStopAudio" delay="0">
                      <p:tgtEl>
                        <p:sldTgt/>
                      </p:tgtEl>
                    </p:cond>
                  </p:endCondLst>
                </p:cTn>
                <p:tgtEl>
                  <p:spTgt spid="898052"/>
                </p:tgtEl>
              </p:cMediaNode>
            </p:audio>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All text"/>
          <p:cNvSpPr txBox="1">
            <a:spLocks noChangeArrowheads="1"/>
          </p:cNvSpPr>
          <p:nvPr/>
        </p:nvSpPr>
        <p:spPr bwMode="auto">
          <a:xfrm>
            <a:off x="457200" y="304800"/>
            <a:ext cx="8153400" cy="6005513"/>
          </a:xfrm>
          <a:prstGeom prst="rect">
            <a:avLst/>
          </a:prstGeom>
          <a:noFill/>
          <a:ln w="9525">
            <a:noFill/>
            <a:miter lim="800000"/>
            <a:headEnd/>
            <a:tailEnd/>
          </a:ln>
        </p:spPr>
        <p:txBody>
          <a:bodyPr>
            <a:spAutoFit/>
          </a:bodyPr>
          <a:lstStyle/>
          <a:p>
            <a:pPr>
              <a:spcBef>
                <a:spcPct val="50000"/>
              </a:spcBef>
            </a:pPr>
            <a:r>
              <a:rPr lang="en-US" sz="2800" b="1">
                <a:latin typeface="Courier New" pitchFamily="49" charset="0"/>
              </a:rPr>
              <a:t>        </a:t>
            </a:r>
            <a:r>
              <a:rPr lang="en-US" sz="2800" b="1"/>
              <a:t>“</a:t>
            </a:r>
            <a:r>
              <a:rPr lang="en-US" sz="2800" b="1">
                <a:latin typeface="Courier New" pitchFamily="49" charset="0"/>
              </a:rPr>
              <a:t>CONTROL</a:t>
            </a:r>
            <a:r>
              <a:rPr lang="en-US" sz="2800" b="1"/>
              <a:t>”</a:t>
            </a:r>
            <a:r>
              <a:rPr lang="en-US" sz="2800" b="1">
                <a:latin typeface="Courier New" pitchFamily="49" charset="0"/>
              </a:rPr>
              <a:t> EXPERIMENT</a:t>
            </a:r>
          </a:p>
          <a:p>
            <a:pPr>
              <a:spcBef>
                <a:spcPct val="50000"/>
              </a:spcBef>
            </a:pPr>
            <a:br>
              <a:rPr lang="en-US" sz="2000" b="1">
                <a:latin typeface="Courier New" pitchFamily="49" charset="0"/>
              </a:rPr>
            </a:br>
            <a:r>
              <a:rPr lang="en-US" sz="2000" b="1">
                <a:solidFill>
                  <a:srgbClr val="0000FF"/>
                </a:solidFill>
                <a:latin typeface="Courier New" pitchFamily="49" charset="0"/>
              </a:rPr>
              <a:t>              </a:t>
            </a:r>
            <a:r>
              <a:rPr lang="en-US" sz="2000" b="1" u="sng">
                <a:solidFill>
                  <a:srgbClr val="0000FF"/>
                </a:solidFill>
                <a:latin typeface="Courier New" pitchFamily="49" charset="0"/>
              </a:rPr>
              <a:t>DNA</a:t>
            </a:r>
            <a:r>
              <a:rPr lang="en-US" sz="2000" b="1">
                <a:solidFill>
                  <a:srgbClr val="0000FF"/>
                </a:solidFill>
                <a:latin typeface="Courier New" pitchFamily="49" charset="0"/>
              </a:rPr>
              <a:t>      </a:t>
            </a:r>
            <a:r>
              <a:rPr lang="en-US" sz="2000" b="1" u="sng">
                <a:solidFill>
                  <a:srgbClr val="0000FF"/>
                </a:solidFill>
                <a:latin typeface="Courier New" pitchFamily="49" charset="0"/>
              </a:rPr>
              <a:t>Solvent</a:t>
            </a:r>
            <a:r>
              <a:rPr lang="en-US" sz="2000" b="1">
                <a:solidFill>
                  <a:srgbClr val="0000FF"/>
                </a:solidFill>
                <a:latin typeface="Courier New" pitchFamily="49" charset="0"/>
              </a:rPr>
              <a:t>    </a:t>
            </a:r>
            <a:r>
              <a:rPr lang="en-US" sz="2000" b="1" u="sng">
                <a:solidFill>
                  <a:srgbClr val="0000FF"/>
                </a:solidFill>
                <a:latin typeface="Courier New" pitchFamily="49" charset="0"/>
              </a:rPr>
              <a:t>pH</a:t>
            </a:r>
            <a:r>
              <a:rPr lang="en-US" sz="2000" b="1">
                <a:solidFill>
                  <a:srgbClr val="0000FF"/>
                </a:solidFill>
                <a:latin typeface="Courier New" pitchFamily="49" charset="0"/>
              </a:rPr>
              <a:t>   </a:t>
            </a:r>
            <a:r>
              <a:rPr lang="en-US" sz="2000" b="1" u="sng">
                <a:solidFill>
                  <a:srgbClr val="0000FF"/>
                </a:solidFill>
                <a:latin typeface="Courier New" pitchFamily="49" charset="0"/>
              </a:rPr>
              <a:t>Temp.</a:t>
            </a:r>
            <a:r>
              <a:rPr lang="en-US" sz="2000" b="1">
                <a:solidFill>
                  <a:srgbClr val="0000FF"/>
                </a:solidFill>
                <a:latin typeface="Courier New" pitchFamily="49" charset="0"/>
              </a:rPr>
              <a:t>  </a:t>
            </a:r>
            <a:r>
              <a:rPr lang="en-US" sz="2000" b="1" u="sng">
                <a:solidFill>
                  <a:srgbClr val="0000FF"/>
                </a:solidFill>
                <a:latin typeface="Courier New" pitchFamily="49" charset="0"/>
              </a:rPr>
              <a:t>Time</a:t>
            </a:r>
          </a:p>
          <a:p>
            <a:pPr>
              <a:spcBef>
                <a:spcPct val="50000"/>
              </a:spcBef>
            </a:pPr>
            <a:br>
              <a:rPr lang="en-US" sz="2000" b="1">
                <a:solidFill>
                  <a:srgbClr val="0000FF"/>
                </a:solidFill>
                <a:latin typeface="Courier New" pitchFamily="49" charset="0"/>
              </a:rPr>
            </a:br>
            <a:r>
              <a:rPr lang="en-US" sz="2000" b="1">
                <a:solidFill>
                  <a:srgbClr val="0000FF"/>
                </a:solidFill>
                <a:latin typeface="Courier New" pitchFamily="49" charset="0"/>
              </a:rPr>
              <a:t>Experiment:   P</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G      aqueous*   8.5    60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20m</a:t>
            </a:r>
          </a:p>
          <a:p>
            <a:pPr>
              <a:spcBef>
                <a:spcPct val="50000"/>
              </a:spcBef>
            </a:pPr>
            <a:r>
              <a:rPr lang="en-US" sz="2000" b="1">
                <a:solidFill>
                  <a:srgbClr val="0000FF"/>
                </a:solidFill>
              </a:rPr>
              <a:t>“</a:t>
            </a:r>
            <a:r>
              <a:rPr lang="en-US" sz="2000" b="1">
                <a:solidFill>
                  <a:srgbClr val="0000FF"/>
                </a:solidFill>
                <a:latin typeface="Courier New" pitchFamily="49" charset="0"/>
              </a:rPr>
              <a:t>Control</a:t>
            </a:r>
            <a:r>
              <a:rPr lang="en-US" sz="2000" b="1">
                <a:solidFill>
                  <a:srgbClr val="0000FF"/>
                </a:solidFill>
              </a:rPr>
              <a:t>”</a:t>
            </a:r>
            <a:r>
              <a:rPr lang="en-US" sz="2000" b="1">
                <a:solidFill>
                  <a:srgbClr val="0000FF"/>
                </a:solidFill>
                <a:latin typeface="Courier New" pitchFamily="49" charset="0"/>
              </a:rPr>
              <a:t>:    </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x174</a:t>
            </a:r>
            <a:r>
              <a:rPr lang="en-US" sz="1800" b="1">
                <a:solidFill>
                  <a:srgbClr val="0000FF"/>
                </a:solidFill>
                <a:latin typeface="Courier New" pitchFamily="49" charset="0"/>
              </a:rPr>
              <a:t>     </a:t>
            </a:r>
            <a:r>
              <a:rPr lang="en-US" sz="2000" b="1">
                <a:solidFill>
                  <a:srgbClr val="0000FF"/>
                </a:solidFill>
                <a:latin typeface="Courier New" pitchFamily="49" charset="0"/>
              </a:rPr>
              <a:t>organic**  8.0    20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24h</a:t>
            </a:r>
          </a:p>
          <a:p>
            <a:pPr>
              <a:spcBef>
                <a:spcPct val="50000"/>
              </a:spcBef>
            </a:pPr>
            <a:r>
              <a:rPr lang="en-US" sz="2000" b="1"/>
              <a:t> </a:t>
            </a:r>
            <a:endParaRPr lang="en-US" sz="2000" b="1">
              <a:latin typeface="Courier New" pitchFamily="49" charset="0"/>
            </a:endParaRPr>
          </a:p>
          <a:p>
            <a:pPr>
              <a:spcBef>
                <a:spcPct val="50000"/>
              </a:spcBef>
            </a:pPr>
            <a:r>
              <a:rPr lang="en-US" sz="2000" b="1">
                <a:latin typeface="Courier New" pitchFamily="49" charset="0"/>
              </a:rPr>
              <a:t>*The solvent is not entirely clear.  It seems that the samples were taken directly from the 10-30% sucrose gradient containing 0.8 </a:t>
            </a:r>
            <a:r>
              <a:rPr lang="en-US" sz="2000" b="1" u="sng">
                <a:latin typeface="Courier New" pitchFamily="49" charset="0"/>
              </a:rPr>
              <a:t>M</a:t>
            </a:r>
            <a:r>
              <a:rPr lang="en-US" sz="2000" b="1">
                <a:latin typeface="Courier New" pitchFamily="49" charset="0"/>
              </a:rPr>
              <a:t> NaCl, 0.2 </a:t>
            </a:r>
            <a:r>
              <a:rPr lang="en-US" sz="2000" b="1" u="sng">
                <a:latin typeface="Courier New" pitchFamily="49" charset="0"/>
              </a:rPr>
              <a:t>M</a:t>
            </a:r>
            <a:r>
              <a:rPr lang="en-US" sz="2000" b="1">
                <a:latin typeface="Courier New" pitchFamily="49" charset="0"/>
              </a:rPr>
              <a:t> NaOH, 0.01 </a:t>
            </a:r>
            <a:r>
              <a:rPr lang="en-US" sz="2000" b="1" u="sng">
                <a:latin typeface="Courier New" pitchFamily="49" charset="0"/>
              </a:rPr>
              <a:t>M</a:t>
            </a:r>
            <a:r>
              <a:rPr lang="en-US" sz="2000" b="1">
                <a:latin typeface="Courier New" pitchFamily="49" charset="0"/>
              </a:rPr>
              <a:t> EDTA, 0.05 </a:t>
            </a:r>
            <a:r>
              <a:rPr lang="en-US" sz="2000" b="1" u="sng">
                <a:latin typeface="Courier New" pitchFamily="49" charset="0"/>
              </a:rPr>
              <a:t>M</a:t>
            </a:r>
            <a:r>
              <a:rPr lang="en-US" sz="2000" b="1">
                <a:latin typeface="Courier New" pitchFamily="49" charset="0"/>
              </a:rPr>
              <a:t> Tris, pH 13, and the pH was adjusted to 8.5 with 1 </a:t>
            </a:r>
            <a:r>
              <a:rPr lang="en-US" sz="2000" b="1" u="sng">
                <a:latin typeface="Courier New" pitchFamily="49" charset="0"/>
              </a:rPr>
              <a:t>M</a:t>
            </a:r>
            <a:r>
              <a:rPr lang="en-US" sz="2000" b="1">
                <a:latin typeface="Courier New" pitchFamily="49" charset="0"/>
              </a:rPr>
              <a:t> Tris-HCl, pH 7.5.  Whatever the solvent composition was, it certainly contained no organic solvents.</a:t>
            </a:r>
          </a:p>
          <a:p>
            <a:pPr>
              <a:spcBef>
                <a:spcPct val="50000"/>
              </a:spcBef>
            </a:pPr>
            <a:br>
              <a:rPr lang="en-US" sz="2000" b="1">
                <a:latin typeface="Courier New" pitchFamily="49" charset="0"/>
              </a:rPr>
            </a:br>
            <a:r>
              <a:rPr lang="en-US" sz="2000" b="1">
                <a:latin typeface="Courier New" pitchFamily="49" charset="0"/>
              </a:rPr>
              <a:t>**50% formamide, 0.05 </a:t>
            </a:r>
            <a:r>
              <a:rPr lang="en-US" sz="2000" b="1" u="sng">
                <a:latin typeface="Courier New" pitchFamily="49" charset="0"/>
              </a:rPr>
              <a:t>M</a:t>
            </a:r>
            <a:r>
              <a:rPr lang="en-US" sz="2000" b="1">
                <a:latin typeface="Courier New" pitchFamily="49" charset="0"/>
              </a:rPr>
              <a:t> NaCl, 5 </a:t>
            </a:r>
            <a:r>
              <a:rPr lang="en-US" sz="2000" b="1" u="sng">
                <a:latin typeface="Courier New" pitchFamily="49" charset="0"/>
              </a:rPr>
              <a:t>mM</a:t>
            </a:r>
            <a:r>
              <a:rPr lang="en-US" sz="2000" b="1">
                <a:latin typeface="Courier New" pitchFamily="49" charset="0"/>
              </a:rPr>
              <a:t> Tris-HCl</a:t>
            </a:r>
          </a:p>
        </p:txBody>
      </p:sp>
      <p:sp>
        <p:nvSpPr>
          <p:cNvPr id="899076" name="Arrow phiX"/>
          <p:cNvSpPr>
            <a:spLocks noChangeShapeType="1"/>
          </p:cNvSpPr>
          <p:nvPr/>
        </p:nvSpPr>
        <p:spPr bwMode="auto">
          <a:xfrm flipV="1">
            <a:off x="3124200" y="2847975"/>
            <a:ext cx="0" cy="457200"/>
          </a:xfrm>
          <a:prstGeom prst="line">
            <a:avLst/>
          </a:prstGeom>
          <a:noFill/>
          <a:ln w="76200">
            <a:solidFill>
              <a:srgbClr val="FF00FF"/>
            </a:solidFill>
            <a:round/>
            <a:headEnd/>
            <a:tailEnd type="triangle" w="med" len="med"/>
          </a:ln>
        </p:spPr>
        <p:txBody>
          <a:bodyPr/>
          <a:lstStyle/>
          <a:p>
            <a:endParaRPr lang="en-US"/>
          </a:p>
        </p:txBody>
      </p:sp>
      <p:sp>
        <p:nvSpPr>
          <p:cNvPr id="899077" name="Arrow organic"/>
          <p:cNvSpPr>
            <a:spLocks noChangeShapeType="1"/>
          </p:cNvSpPr>
          <p:nvPr/>
        </p:nvSpPr>
        <p:spPr bwMode="auto">
          <a:xfrm flipV="1">
            <a:off x="4724400" y="2852738"/>
            <a:ext cx="0" cy="457200"/>
          </a:xfrm>
          <a:prstGeom prst="line">
            <a:avLst/>
          </a:prstGeom>
          <a:noFill/>
          <a:ln w="76200">
            <a:solidFill>
              <a:srgbClr val="FF00FF"/>
            </a:solidFill>
            <a:round/>
            <a:headEnd/>
            <a:tailEnd type="triangle" w="med" len="med"/>
          </a:ln>
        </p:spPr>
        <p:txBody>
          <a:bodyPr/>
          <a:lstStyle/>
          <a:p>
            <a:endParaRPr lang="en-US"/>
          </a:p>
        </p:txBody>
      </p:sp>
      <p:sp>
        <p:nvSpPr>
          <p:cNvPr id="899078" name="Arrow pH"/>
          <p:cNvSpPr>
            <a:spLocks noChangeShapeType="1"/>
          </p:cNvSpPr>
          <p:nvPr/>
        </p:nvSpPr>
        <p:spPr bwMode="auto">
          <a:xfrm flipV="1">
            <a:off x="6019800" y="2862263"/>
            <a:ext cx="0" cy="457200"/>
          </a:xfrm>
          <a:prstGeom prst="line">
            <a:avLst/>
          </a:prstGeom>
          <a:noFill/>
          <a:ln w="76200">
            <a:solidFill>
              <a:srgbClr val="FF00FF"/>
            </a:solidFill>
            <a:round/>
            <a:headEnd/>
            <a:tailEnd type="triangle" w="med" len="med"/>
          </a:ln>
        </p:spPr>
        <p:txBody>
          <a:bodyPr/>
          <a:lstStyle/>
          <a:p>
            <a:endParaRPr lang="en-US"/>
          </a:p>
        </p:txBody>
      </p:sp>
      <p:sp>
        <p:nvSpPr>
          <p:cNvPr id="899079" name="Arrow 20 deg"/>
          <p:cNvSpPr>
            <a:spLocks noChangeShapeType="1"/>
          </p:cNvSpPr>
          <p:nvPr/>
        </p:nvSpPr>
        <p:spPr bwMode="auto">
          <a:xfrm flipV="1">
            <a:off x="7010400" y="2876550"/>
            <a:ext cx="0" cy="457200"/>
          </a:xfrm>
          <a:prstGeom prst="line">
            <a:avLst/>
          </a:prstGeom>
          <a:noFill/>
          <a:ln w="76200">
            <a:solidFill>
              <a:srgbClr val="FF00FF"/>
            </a:solidFill>
            <a:round/>
            <a:headEnd/>
            <a:tailEnd type="triangle" w="med" len="med"/>
          </a:ln>
        </p:spPr>
        <p:txBody>
          <a:bodyPr/>
          <a:lstStyle/>
          <a:p>
            <a:endParaRPr lang="en-US"/>
          </a:p>
        </p:txBody>
      </p:sp>
      <p:sp>
        <p:nvSpPr>
          <p:cNvPr id="899081" name="Arrow 24 hr"/>
          <p:cNvSpPr>
            <a:spLocks noChangeShapeType="1"/>
          </p:cNvSpPr>
          <p:nvPr/>
        </p:nvSpPr>
        <p:spPr bwMode="auto">
          <a:xfrm flipV="1">
            <a:off x="8001000" y="2890838"/>
            <a:ext cx="0" cy="457200"/>
          </a:xfrm>
          <a:prstGeom prst="line">
            <a:avLst/>
          </a:prstGeom>
          <a:noFill/>
          <a:ln w="76200">
            <a:solidFill>
              <a:srgbClr val="FF00FF"/>
            </a:solidFill>
            <a:round/>
            <a:headEnd/>
            <a:tailEnd type="triangle" w="med" len="med"/>
          </a:ln>
        </p:spPr>
        <p:txBody>
          <a:bodyPr/>
          <a:lstStyle/>
          <a:p>
            <a:endParaRPr lang="en-US"/>
          </a:p>
        </p:txBody>
      </p:sp>
      <p:pic>
        <p:nvPicPr>
          <p:cNvPr id="899082" name="slide_34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
        <p:nvSpPr>
          <p:cNvPr id="351241" name="Transit"/>
          <p:cNvSpPr txBox="1">
            <a:spLocks noChangeArrowheads="1"/>
          </p:cNvSpPr>
          <p:nvPr/>
        </p:nvSpPr>
        <p:spPr bwMode="auto">
          <a:xfrm>
            <a:off x="7496175"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899084" name="Red narrative"/>
          <p:cNvSpPr txBox="1">
            <a:spLocks noChangeArrowheads="1"/>
          </p:cNvSpPr>
          <p:nvPr/>
        </p:nvSpPr>
        <p:spPr bwMode="auto">
          <a:xfrm>
            <a:off x="228600" y="3403600"/>
            <a:ext cx="8686800" cy="2844800"/>
          </a:xfrm>
          <a:prstGeom prst="rect">
            <a:avLst/>
          </a:prstGeom>
          <a:solidFill>
            <a:schemeClr val="bg1"/>
          </a:solidFill>
          <a:ln w="9525">
            <a:solidFill>
              <a:schemeClr val="tx1"/>
            </a:solidFill>
            <a:miter lim="800000"/>
            <a:headEnd/>
            <a:tailEnd/>
          </a:ln>
        </p:spPr>
        <p:txBody>
          <a:bodyPr>
            <a:spAutoFit/>
          </a:bodyPr>
          <a:lstStyle/>
          <a:p>
            <a:pPr>
              <a:spcBef>
                <a:spcPct val="50000"/>
              </a:spcBef>
            </a:pPr>
            <a:r>
              <a:rPr lang="en-US" sz="3000" b="1">
                <a:solidFill>
                  <a:srgbClr val="FF3300"/>
                </a:solidFill>
              </a:rPr>
              <a:t>The data, in the form in which they’re presented, suggests that </a:t>
            </a:r>
            <a:r>
              <a:rPr lang="en-US" sz="3000" b="1">
                <a:solidFill>
                  <a:srgbClr val="FF3300"/>
                </a:solidFill>
                <a:sym typeface="Symbol" pitchFamily="18" charset="2"/>
              </a:rPr>
              <a:t></a:t>
            </a:r>
            <a:r>
              <a:rPr lang="en-US" sz="3000" b="1">
                <a:solidFill>
                  <a:srgbClr val="FF3300"/>
                </a:solidFill>
              </a:rPr>
              <a:t>x174 virion DNA </a:t>
            </a:r>
            <a:r>
              <a:rPr lang="en-US" sz="3000" b="1" i="1">
                <a:solidFill>
                  <a:srgbClr val="FF3300"/>
                </a:solidFill>
              </a:rPr>
              <a:t>did indeed </a:t>
            </a:r>
            <a:r>
              <a:rPr lang="en-US" sz="3000" b="1">
                <a:solidFill>
                  <a:srgbClr val="FF3300"/>
                </a:solidFill>
              </a:rPr>
              <a:t>become “Form V” under the conditions of the original experiment, and that new conditions were therefore sought out, where the experimental DNA turned into Form V, and the control DNA did not. </a:t>
            </a:r>
          </a:p>
        </p:txBody>
      </p:sp>
    </p:spTree>
  </p:cSld>
  <p:clrMapOvr>
    <a:masterClrMapping/>
  </p:clrMapOvr>
  <p:transition advClick="0" advTm="8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99082"/>
                                        </p:tgtEl>
                                      </p:cBhvr>
                                    </p:cmd>
                                  </p:childTnLst>
                                </p:cTn>
                              </p:par>
                              <p:par>
                                <p:cTn id="7" presetID="2" presetClass="entr" presetSubtype="8" fill="hold" grpId="0" nodeType="withEffect">
                                  <p:stCondLst>
                                    <p:cond delay="5000"/>
                                  </p:stCondLst>
                                  <p:childTnLst>
                                    <p:set>
                                      <p:cBhvr>
                                        <p:cTn id="8" dur="1" fill="hold">
                                          <p:stCondLst>
                                            <p:cond delay="0"/>
                                          </p:stCondLst>
                                        </p:cTn>
                                        <p:tgtEl>
                                          <p:spTgt spid="899076"/>
                                        </p:tgtEl>
                                        <p:attrNameLst>
                                          <p:attrName>style.visibility</p:attrName>
                                        </p:attrNameLst>
                                      </p:cBhvr>
                                      <p:to>
                                        <p:strVal val="visible"/>
                                      </p:to>
                                    </p:set>
                                    <p:anim calcmode="lin" valueType="num">
                                      <p:cBhvr additive="base">
                                        <p:cTn id="9" dur="500" fill="hold"/>
                                        <p:tgtEl>
                                          <p:spTgt spid="899076"/>
                                        </p:tgtEl>
                                        <p:attrNameLst>
                                          <p:attrName>ppt_x</p:attrName>
                                        </p:attrNameLst>
                                      </p:cBhvr>
                                      <p:tavLst>
                                        <p:tav tm="0">
                                          <p:val>
                                            <p:strVal val="0-#ppt_w/2"/>
                                          </p:val>
                                        </p:tav>
                                        <p:tav tm="100000">
                                          <p:val>
                                            <p:strVal val="#ppt_x"/>
                                          </p:val>
                                        </p:tav>
                                      </p:tavLst>
                                    </p:anim>
                                    <p:anim calcmode="lin" valueType="num">
                                      <p:cBhvr additive="base">
                                        <p:cTn id="10" dur="500" fill="hold"/>
                                        <p:tgtEl>
                                          <p:spTgt spid="89907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0000"/>
                                  </p:stCondLst>
                                  <p:childTnLst>
                                    <p:set>
                                      <p:cBhvr>
                                        <p:cTn id="12" dur="1" fill="hold">
                                          <p:stCondLst>
                                            <p:cond delay="0"/>
                                          </p:stCondLst>
                                        </p:cTn>
                                        <p:tgtEl>
                                          <p:spTgt spid="899077"/>
                                        </p:tgtEl>
                                        <p:attrNameLst>
                                          <p:attrName>style.visibility</p:attrName>
                                        </p:attrNameLst>
                                      </p:cBhvr>
                                      <p:to>
                                        <p:strVal val="visible"/>
                                      </p:to>
                                    </p:set>
                                    <p:anim calcmode="lin" valueType="num">
                                      <p:cBhvr additive="base">
                                        <p:cTn id="13" dur="500" fill="hold"/>
                                        <p:tgtEl>
                                          <p:spTgt spid="899077"/>
                                        </p:tgtEl>
                                        <p:attrNameLst>
                                          <p:attrName>ppt_x</p:attrName>
                                        </p:attrNameLst>
                                      </p:cBhvr>
                                      <p:tavLst>
                                        <p:tav tm="0">
                                          <p:val>
                                            <p:strVal val="0-#ppt_w/2"/>
                                          </p:val>
                                        </p:tav>
                                        <p:tav tm="100000">
                                          <p:val>
                                            <p:strVal val="#ppt_x"/>
                                          </p:val>
                                        </p:tav>
                                      </p:tavLst>
                                    </p:anim>
                                    <p:anim calcmode="lin" valueType="num">
                                      <p:cBhvr additive="base">
                                        <p:cTn id="14" dur="500" fill="hold"/>
                                        <p:tgtEl>
                                          <p:spTgt spid="89907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4000"/>
                                  </p:stCondLst>
                                  <p:childTnLst>
                                    <p:set>
                                      <p:cBhvr>
                                        <p:cTn id="16" dur="1" fill="hold">
                                          <p:stCondLst>
                                            <p:cond delay="0"/>
                                          </p:stCondLst>
                                        </p:cTn>
                                        <p:tgtEl>
                                          <p:spTgt spid="899078"/>
                                        </p:tgtEl>
                                        <p:attrNameLst>
                                          <p:attrName>style.visibility</p:attrName>
                                        </p:attrNameLst>
                                      </p:cBhvr>
                                      <p:to>
                                        <p:strVal val="visible"/>
                                      </p:to>
                                    </p:set>
                                    <p:anim calcmode="lin" valueType="num">
                                      <p:cBhvr additive="base">
                                        <p:cTn id="17" dur="500" fill="hold"/>
                                        <p:tgtEl>
                                          <p:spTgt spid="899078"/>
                                        </p:tgtEl>
                                        <p:attrNameLst>
                                          <p:attrName>ppt_x</p:attrName>
                                        </p:attrNameLst>
                                      </p:cBhvr>
                                      <p:tavLst>
                                        <p:tav tm="0">
                                          <p:val>
                                            <p:strVal val="0-#ppt_w/2"/>
                                          </p:val>
                                        </p:tav>
                                        <p:tav tm="100000">
                                          <p:val>
                                            <p:strVal val="#ppt_x"/>
                                          </p:val>
                                        </p:tav>
                                      </p:tavLst>
                                    </p:anim>
                                    <p:anim calcmode="lin" valueType="num">
                                      <p:cBhvr additive="base">
                                        <p:cTn id="18" dur="500" fill="hold"/>
                                        <p:tgtEl>
                                          <p:spTgt spid="89907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8000"/>
                                  </p:stCondLst>
                                  <p:childTnLst>
                                    <p:set>
                                      <p:cBhvr>
                                        <p:cTn id="20" dur="1" fill="hold">
                                          <p:stCondLst>
                                            <p:cond delay="0"/>
                                          </p:stCondLst>
                                        </p:cTn>
                                        <p:tgtEl>
                                          <p:spTgt spid="899079"/>
                                        </p:tgtEl>
                                        <p:attrNameLst>
                                          <p:attrName>style.visibility</p:attrName>
                                        </p:attrNameLst>
                                      </p:cBhvr>
                                      <p:to>
                                        <p:strVal val="visible"/>
                                      </p:to>
                                    </p:set>
                                    <p:anim calcmode="lin" valueType="num">
                                      <p:cBhvr additive="base">
                                        <p:cTn id="21" dur="500" fill="hold"/>
                                        <p:tgtEl>
                                          <p:spTgt spid="899079"/>
                                        </p:tgtEl>
                                        <p:attrNameLst>
                                          <p:attrName>ppt_x</p:attrName>
                                        </p:attrNameLst>
                                      </p:cBhvr>
                                      <p:tavLst>
                                        <p:tav tm="0">
                                          <p:val>
                                            <p:strVal val="0-#ppt_w/2"/>
                                          </p:val>
                                        </p:tav>
                                        <p:tav tm="100000">
                                          <p:val>
                                            <p:strVal val="#ppt_x"/>
                                          </p:val>
                                        </p:tav>
                                      </p:tavLst>
                                    </p:anim>
                                    <p:anim calcmode="lin" valueType="num">
                                      <p:cBhvr additive="base">
                                        <p:cTn id="22" dur="500" fill="hold"/>
                                        <p:tgtEl>
                                          <p:spTgt spid="89907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5000"/>
                                  </p:stCondLst>
                                  <p:childTnLst>
                                    <p:set>
                                      <p:cBhvr>
                                        <p:cTn id="24" dur="1" fill="hold">
                                          <p:stCondLst>
                                            <p:cond delay="0"/>
                                          </p:stCondLst>
                                        </p:cTn>
                                        <p:tgtEl>
                                          <p:spTgt spid="899081"/>
                                        </p:tgtEl>
                                        <p:attrNameLst>
                                          <p:attrName>style.visibility</p:attrName>
                                        </p:attrNameLst>
                                      </p:cBhvr>
                                      <p:to>
                                        <p:strVal val="visible"/>
                                      </p:to>
                                    </p:set>
                                    <p:anim calcmode="lin" valueType="num">
                                      <p:cBhvr additive="base">
                                        <p:cTn id="25" dur="500" fill="hold"/>
                                        <p:tgtEl>
                                          <p:spTgt spid="899081"/>
                                        </p:tgtEl>
                                        <p:attrNameLst>
                                          <p:attrName>ppt_x</p:attrName>
                                        </p:attrNameLst>
                                      </p:cBhvr>
                                      <p:tavLst>
                                        <p:tav tm="0">
                                          <p:val>
                                            <p:strVal val="0-#ppt_w/2"/>
                                          </p:val>
                                        </p:tav>
                                        <p:tav tm="100000">
                                          <p:val>
                                            <p:strVal val="#ppt_x"/>
                                          </p:val>
                                        </p:tav>
                                      </p:tavLst>
                                    </p:anim>
                                    <p:anim calcmode="lin" valueType="num">
                                      <p:cBhvr additive="base">
                                        <p:cTn id="26" dur="500" fill="hold"/>
                                        <p:tgtEl>
                                          <p:spTgt spid="89908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8000"/>
                                  </p:stCondLst>
                                  <p:childTnLst>
                                    <p:set>
                                      <p:cBhvr>
                                        <p:cTn id="28" dur="1" fill="hold">
                                          <p:stCondLst>
                                            <p:cond delay="0"/>
                                          </p:stCondLst>
                                        </p:cTn>
                                        <p:tgtEl>
                                          <p:spTgt spid="899084"/>
                                        </p:tgtEl>
                                        <p:attrNameLst>
                                          <p:attrName>style.visibility</p:attrName>
                                        </p:attrNameLst>
                                      </p:cBhvr>
                                      <p:to>
                                        <p:strVal val="visible"/>
                                      </p:to>
                                    </p:set>
                                    <p:anim calcmode="lin" valueType="num">
                                      <p:cBhvr additive="base">
                                        <p:cTn id="29" dur="500" fill="hold"/>
                                        <p:tgtEl>
                                          <p:spTgt spid="899084"/>
                                        </p:tgtEl>
                                        <p:attrNameLst>
                                          <p:attrName>ppt_x</p:attrName>
                                        </p:attrNameLst>
                                      </p:cBhvr>
                                      <p:tavLst>
                                        <p:tav tm="0">
                                          <p:val>
                                            <p:strVal val="0-#ppt_w/2"/>
                                          </p:val>
                                        </p:tav>
                                        <p:tav tm="100000">
                                          <p:val>
                                            <p:strVal val="#ppt_x"/>
                                          </p:val>
                                        </p:tav>
                                      </p:tavLst>
                                    </p:anim>
                                    <p:anim calcmode="lin" valueType="num">
                                      <p:cBhvr additive="base">
                                        <p:cTn id="30" dur="500" fill="hold"/>
                                        <p:tgtEl>
                                          <p:spTgt spid="899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8537">
                <p:cTn id="31" fill="hold" display="0">
                  <p:stCondLst>
                    <p:cond delay="indefinite"/>
                  </p:stCondLst>
                  <p:endCondLst>
                    <p:cond evt="onPrev" delay="0">
                      <p:tgtEl>
                        <p:sldTgt/>
                      </p:tgtEl>
                    </p:cond>
                    <p:cond evt="onStopAudio" delay="0">
                      <p:tgtEl>
                        <p:sldTgt/>
                      </p:tgtEl>
                    </p:cond>
                  </p:endCondLst>
                </p:cTn>
                <p:tgtEl>
                  <p:spTgt spid="899082"/>
                </p:tgtEl>
              </p:cMediaNode>
            </p:audio>
          </p:childTnLst>
        </p:cTn>
      </p:par>
    </p:tnLst>
    <p:bldLst>
      <p:bldP spid="899076" grpId="0" animBg="1"/>
      <p:bldP spid="899077" grpId="0" animBg="1"/>
      <p:bldP spid="899078" grpId="0" animBg="1"/>
      <p:bldP spid="899079" grpId="0" animBg="1"/>
      <p:bldP spid="899081" grpId="0" animBg="1"/>
      <p:bldP spid="899084" grpId="0" animBg="1" autoUpdateAnimBg="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58" name="Picture 2" descr="C:\Program Files\Amira-3.1.1\data\nucleosome files\AAA FINAL STRUCTURE\Animations_notahelix\Picture Files\weissman_prot_cooperat.jpg"/>
          <p:cNvPicPr>
            <a:picLocks noChangeAspect="1" noChangeArrowheads="1"/>
          </p:cNvPicPr>
          <p:nvPr/>
        </p:nvPicPr>
        <p:blipFill>
          <a:blip r:embed="rId5" cstate="print"/>
          <a:srcRect/>
          <a:stretch>
            <a:fillRect/>
          </a:stretch>
        </p:blipFill>
        <p:spPr bwMode="auto">
          <a:xfrm>
            <a:off x="990600" y="606425"/>
            <a:ext cx="7086600" cy="5565775"/>
          </a:xfrm>
          <a:prstGeom prst="rect">
            <a:avLst/>
          </a:prstGeom>
          <a:noFill/>
          <a:ln w="9525">
            <a:noFill/>
            <a:miter lim="800000"/>
            <a:headEnd/>
            <a:tailEnd/>
          </a:ln>
        </p:spPr>
      </p:pic>
      <p:pic>
        <p:nvPicPr>
          <p:cNvPr id="900099" name="slide_34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52260"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73" fill="hold"/>
                                        <p:tgtEl>
                                          <p:spTgt spid="90009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7073">
                <p:cTn id="7" fill="hold" display="0">
                  <p:stCondLst>
                    <p:cond delay="indefinite"/>
                  </p:stCondLst>
                  <p:endCondLst>
                    <p:cond evt="onNext" delay="0">
                      <p:tgtEl>
                        <p:sldTgt/>
                      </p:tgtEl>
                    </p:cond>
                    <p:cond evt="onPrev" delay="0">
                      <p:tgtEl>
                        <p:sldTgt/>
                      </p:tgtEl>
                    </p:cond>
                    <p:cond evt="onStopAudio" delay="0">
                      <p:tgtEl>
                        <p:sldTgt/>
                      </p:tgtEl>
                    </p:cond>
                  </p:endCondLst>
                </p:cTn>
                <p:tgtEl>
                  <p:spTgt spid="900099"/>
                </p:tgtEl>
              </p:cMediaNode>
            </p:audio>
          </p:childTnLst>
        </p:cTn>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2" name="Graph" descr="C:\Program Files\Amira-3.1.1\data\nucleosome files\AAA FINAL STRUCTURE\Animations_notahelix\Picture Files\weissman_prot_cooperat.jpg"/>
          <p:cNvPicPr>
            <a:picLocks noChangeAspect="1" noChangeArrowheads="1"/>
          </p:cNvPicPr>
          <p:nvPr/>
        </p:nvPicPr>
        <p:blipFill>
          <a:blip r:embed="rId5" cstate="print"/>
          <a:srcRect/>
          <a:stretch>
            <a:fillRect/>
          </a:stretch>
        </p:blipFill>
        <p:spPr bwMode="auto">
          <a:xfrm>
            <a:off x="990600" y="606425"/>
            <a:ext cx="7086600" cy="5565775"/>
          </a:xfrm>
          <a:prstGeom prst="rect">
            <a:avLst/>
          </a:prstGeom>
          <a:noFill/>
          <a:ln w="9525">
            <a:noFill/>
            <a:miter lim="800000"/>
            <a:headEnd/>
            <a:tailEnd/>
          </a:ln>
        </p:spPr>
      </p:pic>
      <p:sp>
        <p:nvSpPr>
          <p:cNvPr id="927747" name="Arrow1"/>
          <p:cNvSpPr>
            <a:spLocks noChangeShapeType="1"/>
          </p:cNvSpPr>
          <p:nvPr/>
        </p:nvSpPr>
        <p:spPr bwMode="auto">
          <a:xfrm>
            <a:off x="5334000" y="4800600"/>
            <a:ext cx="533400" cy="0"/>
          </a:xfrm>
          <a:prstGeom prst="line">
            <a:avLst/>
          </a:prstGeom>
          <a:noFill/>
          <a:ln w="38100">
            <a:solidFill>
              <a:srgbClr val="FF00FF"/>
            </a:solidFill>
            <a:round/>
            <a:headEnd/>
            <a:tailEnd type="triangle" w="med" len="med"/>
          </a:ln>
        </p:spPr>
        <p:txBody>
          <a:bodyPr/>
          <a:lstStyle/>
          <a:p>
            <a:endParaRPr lang="en-US"/>
          </a:p>
        </p:txBody>
      </p:sp>
      <p:sp>
        <p:nvSpPr>
          <p:cNvPr id="927748" name="Arrow 2"/>
          <p:cNvSpPr>
            <a:spLocks noChangeShapeType="1"/>
          </p:cNvSpPr>
          <p:nvPr/>
        </p:nvSpPr>
        <p:spPr bwMode="auto">
          <a:xfrm>
            <a:off x="5638800" y="4114800"/>
            <a:ext cx="533400" cy="0"/>
          </a:xfrm>
          <a:prstGeom prst="line">
            <a:avLst/>
          </a:prstGeom>
          <a:noFill/>
          <a:ln w="38100">
            <a:solidFill>
              <a:srgbClr val="FF00FF"/>
            </a:solidFill>
            <a:round/>
            <a:headEnd/>
            <a:tailEnd type="triangle" w="med" len="med"/>
          </a:ln>
        </p:spPr>
        <p:txBody>
          <a:bodyPr/>
          <a:lstStyle/>
          <a:p>
            <a:endParaRPr lang="en-US"/>
          </a:p>
        </p:txBody>
      </p:sp>
      <p:sp>
        <p:nvSpPr>
          <p:cNvPr id="927749" name="Arrow 3"/>
          <p:cNvSpPr>
            <a:spLocks noChangeShapeType="1"/>
          </p:cNvSpPr>
          <p:nvPr/>
        </p:nvSpPr>
        <p:spPr bwMode="auto">
          <a:xfrm>
            <a:off x="5943600" y="2743200"/>
            <a:ext cx="533400" cy="0"/>
          </a:xfrm>
          <a:prstGeom prst="line">
            <a:avLst/>
          </a:prstGeom>
          <a:noFill/>
          <a:ln w="38100">
            <a:solidFill>
              <a:srgbClr val="FF00FF"/>
            </a:solidFill>
            <a:round/>
            <a:headEnd/>
            <a:tailEnd type="triangle" w="med" len="med"/>
          </a:ln>
        </p:spPr>
        <p:txBody>
          <a:bodyPr/>
          <a:lstStyle/>
          <a:p>
            <a:endParaRPr lang="en-US"/>
          </a:p>
        </p:txBody>
      </p:sp>
      <p:sp>
        <p:nvSpPr>
          <p:cNvPr id="927750" name="Arrow 4"/>
          <p:cNvSpPr>
            <a:spLocks noChangeShapeType="1"/>
          </p:cNvSpPr>
          <p:nvPr/>
        </p:nvSpPr>
        <p:spPr bwMode="auto">
          <a:xfrm>
            <a:off x="6172200" y="1981200"/>
            <a:ext cx="533400" cy="0"/>
          </a:xfrm>
          <a:prstGeom prst="line">
            <a:avLst/>
          </a:prstGeom>
          <a:noFill/>
          <a:ln w="38100">
            <a:solidFill>
              <a:srgbClr val="FF00FF"/>
            </a:solidFill>
            <a:round/>
            <a:headEnd/>
            <a:tailEnd type="triangle" w="med" len="med"/>
          </a:ln>
        </p:spPr>
        <p:txBody>
          <a:bodyPr/>
          <a:lstStyle/>
          <a:p>
            <a:endParaRPr lang="en-US"/>
          </a:p>
        </p:txBody>
      </p:sp>
      <p:sp>
        <p:nvSpPr>
          <p:cNvPr id="927751" name="Arrow 5"/>
          <p:cNvSpPr>
            <a:spLocks noChangeShapeType="1"/>
          </p:cNvSpPr>
          <p:nvPr/>
        </p:nvSpPr>
        <p:spPr bwMode="auto">
          <a:xfrm>
            <a:off x="6324600" y="1233488"/>
            <a:ext cx="533400" cy="0"/>
          </a:xfrm>
          <a:prstGeom prst="line">
            <a:avLst/>
          </a:prstGeom>
          <a:noFill/>
          <a:ln w="38100">
            <a:solidFill>
              <a:srgbClr val="FF00FF"/>
            </a:solidFill>
            <a:round/>
            <a:headEnd/>
            <a:tailEnd type="triangle" w="med" len="med"/>
          </a:ln>
        </p:spPr>
        <p:txBody>
          <a:bodyPr/>
          <a:lstStyle/>
          <a:p>
            <a:endParaRPr lang="en-US"/>
          </a:p>
        </p:txBody>
      </p:sp>
      <p:pic>
        <p:nvPicPr>
          <p:cNvPr id="927752" name="slide_34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53289" name="TRansit"/>
          <p:cNvSpPr txBox="1">
            <a:spLocks noChangeArrowheads="1"/>
          </p:cNvSpPr>
          <p:nvPr/>
        </p:nvSpPr>
        <p:spPr bwMode="auto">
          <a:xfrm>
            <a:off x="7496175"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82" fill="hold"/>
                                        <p:tgtEl>
                                          <p:spTgt spid="927752"/>
                                        </p:tgtEl>
                                      </p:cBhvr>
                                    </p:cmd>
                                  </p:childTnLst>
                                </p:cTn>
                              </p:par>
                              <p:par>
                                <p:cTn id="7" presetID="2" presetClass="entr" presetSubtype="8" fill="hold" grpId="0" nodeType="withEffect">
                                  <p:stCondLst>
                                    <p:cond delay="2000"/>
                                  </p:stCondLst>
                                  <p:childTnLst>
                                    <p:set>
                                      <p:cBhvr>
                                        <p:cTn id="8" dur="1" fill="hold">
                                          <p:stCondLst>
                                            <p:cond delay="0"/>
                                          </p:stCondLst>
                                        </p:cTn>
                                        <p:tgtEl>
                                          <p:spTgt spid="927747"/>
                                        </p:tgtEl>
                                        <p:attrNameLst>
                                          <p:attrName>style.visibility</p:attrName>
                                        </p:attrNameLst>
                                      </p:cBhvr>
                                      <p:to>
                                        <p:strVal val="visible"/>
                                      </p:to>
                                    </p:set>
                                    <p:anim calcmode="lin" valueType="num">
                                      <p:cBhvr additive="base">
                                        <p:cTn id="9" dur="500" fill="hold"/>
                                        <p:tgtEl>
                                          <p:spTgt spid="927747"/>
                                        </p:tgtEl>
                                        <p:attrNameLst>
                                          <p:attrName>ppt_x</p:attrName>
                                        </p:attrNameLst>
                                      </p:cBhvr>
                                      <p:tavLst>
                                        <p:tav tm="0">
                                          <p:val>
                                            <p:strVal val="0-#ppt_w/2"/>
                                          </p:val>
                                        </p:tav>
                                        <p:tav tm="100000">
                                          <p:val>
                                            <p:strVal val="#ppt_x"/>
                                          </p:val>
                                        </p:tav>
                                      </p:tavLst>
                                    </p:anim>
                                    <p:anim calcmode="lin" valueType="num">
                                      <p:cBhvr additive="base">
                                        <p:cTn id="10" dur="500" fill="hold"/>
                                        <p:tgtEl>
                                          <p:spTgt spid="92774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500"/>
                                  </p:stCondLst>
                                  <p:childTnLst>
                                    <p:set>
                                      <p:cBhvr>
                                        <p:cTn id="12" dur="1" fill="hold">
                                          <p:stCondLst>
                                            <p:cond delay="0"/>
                                          </p:stCondLst>
                                        </p:cTn>
                                        <p:tgtEl>
                                          <p:spTgt spid="927748"/>
                                        </p:tgtEl>
                                        <p:attrNameLst>
                                          <p:attrName>style.visibility</p:attrName>
                                        </p:attrNameLst>
                                      </p:cBhvr>
                                      <p:to>
                                        <p:strVal val="visible"/>
                                      </p:to>
                                    </p:set>
                                    <p:anim calcmode="lin" valueType="num">
                                      <p:cBhvr additive="base">
                                        <p:cTn id="13" dur="500" fill="hold"/>
                                        <p:tgtEl>
                                          <p:spTgt spid="927748"/>
                                        </p:tgtEl>
                                        <p:attrNameLst>
                                          <p:attrName>ppt_x</p:attrName>
                                        </p:attrNameLst>
                                      </p:cBhvr>
                                      <p:tavLst>
                                        <p:tav tm="0">
                                          <p:val>
                                            <p:strVal val="0-#ppt_w/2"/>
                                          </p:val>
                                        </p:tav>
                                        <p:tav tm="100000">
                                          <p:val>
                                            <p:strVal val="#ppt_x"/>
                                          </p:val>
                                        </p:tav>
                                      </p:tavLst>
                                    </p:anim>
                                    <p:anim calcmode="lin" valueType="num">
                                      <p:cBhvr additive="base">
                                        <p:cTn id="14" dur="500" fill="hold"/>
                                        <p:tgtEl>
                                          <p:spTgt spid="92774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927749"/>
                                        </p:tgtEl>
                                        <p:attrNameLst>
                                          <p:attrName>style.visibility</p:attrName>
                                        </p:attrNameLst>
                                      </p:cBhvr>
                                      <p:to>
                                        <p:strVal val="visible"/>
                                      </p:to>
                                    </p:set>
                                    <p:anim calcmode="lin" valueType="num">
                                      <p:cBhvr additive="base">
                                        <p:cTn id="17" dur="500" fill="hold"/>
                                        <p:tgtEl>
                                          <p:spTgt spid="927749"/>
                                        </p:tgtEl>
                                        <p:attrNameLst>
                                          <p:attrName>ppt_x</p:attrName>
                                        </p:attrNameLst>
                                      </p:cBhvr>
                                      <p:tavLst>
                                        <p:tav tm="0">
                                          <p:val>
                                            <p:strVal val="0-#ppt_w/2"/>
                                          </p:val>
                                        </p:tav>
                                        <p:tav tm="100000">
                                          <p:val>
                                            <p:strVal val="#ppt_x"/>
                                          </p:val>
                                        </p:tav>
                                      </p:tavLst>
                                    </p:anim>
                                    <p:anim calcmode="lin" valueType="num">
                                      <p:cBhvr additive="base">
                                        <p:cTn id="18" dur="500" fill="hold"/>
                                        <p:tgtEl>
                                          <p:spTgt spid="92774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500"/>
                                  </p:stCondLst>
                                  <p:childTnLst>
                                    <p:set>
                                      <p:cBhvr>
                                        <p:cTn id="20" dur="1" fill="hold">
                                          <p:stCondLst>
                                            <p:cond delay="0"/>
                                          </p:stCondLst>
                                        </p:cTn>
                                        <p:tgtEl>
                                          <p:spTgt spid="927750"/>
                                        </p:tgtEl>
                                        <p:attrNameLst>
                                          <p:attrName>style.visibility</p:attrName>
                                        </p:attrNameLst>
                                      </p:cBhvr>
                                      <p:to>
                                        <p:strVal val="visible"/>
                                      </p:to>
                                    </p:set>
                                    <p:anim calcmode="lin" valueType="num">
                                      <p:cBhvr additive="base">
                                        <p:cTn id="21" dur="500" fill="hold"/>
                                        <p:tgtEl>
                                          <p:spTgt spid="927750"/>
                                        </p:tgtEl>
                                        <p:attrNameLst>
                                          <p:attrName>ppt_x</p:attrName>
                                        </p:attrNameLst>
                                      </p:cBhvr>
                                      <p:tavLst>
                                        <p:tav tm="0">
                                          <p:val>
                                            <p:strVal val="0-#ppt_w/2"/>
                                          </p:val>
                                        </p:tav>
                                        <p:tav tm="100000">
                                          <p:val>
                                            <p:strVal val="#ppt_x"/>
                                          </p:val>
                                        </p:tav>
                                      </p:tavLst>
                                    </p:anim>
                                    <p:anim calcmode="lin" valueType="num">
                                      <p:cBhvr additive="base">
                                        <p:cTn id="22" dur="500" fill="hold"/>
                                        <p:tgtEl>
                                          <p:spTgt spid="92775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0"/>
                                  </p:stCondLst>
                                  <p:childTnLst>
                                    <p:set>
                                      <p:cBhvr>
                                        <p:cTn id="24" dur="1" fill="hold">
                                          <p:stCondLst>
                                            <p:cond delay="0"/>
                                          </p:stCondLst>
                                        </p:cTn>
                                        <p:tgtEl>
                                          <p:spTgt spid="927751"/>
                                        </p:tgtEl>
                                        <p:attrNameLst>
                                          <p:attrName>style.visibility</p:attrName>
                                        </p:attrNameLst>
                                      </p:cBhvr>
                                      <p:to>
                                        <p:strVal val="visible"/>
                                      </p:to>
                                    </p:set>
                                    <p:anim calcmode="lin" valueType="num">
                                      <p:cBhvr additive="base">
                                        <p:cTn id="25" dur="500" fill="hold"/>
                                        <p:tgtEl>
                                          <p:spTgt spid="927751"/>
                                        </p:tgtEl>
                                        <p:attrNameLst>
                                          <p:attrName>ppt_x</p:attrName>
                                        </p:attrNameLst>
                                      </p:cBhvr>
                                      <p:tavLst>
                                        <p:tav tm="0">
                                          <p:val>
                                            <p:strVal val="0-#ppt_w/2"/>
                                          </p:val>
                                        </p:tav>
                                        <p:tav tm="100000">
                                          <p:val>
                                            <p:strVal val="#ppt_x"/>
                                          </p:val>
                                        </p:tav>
                                      </p:tavLst>
                                    </p:anim>
                                    <p:anim calcmode="lin" valueType="num">
                                      <p:cBhvr additive="base">
                                        <p:cTn id="26" dur="500" fill="hold"/>
                                        <p:tgtEl>
                                          <p:spTgt spid="9277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7073">
                <p:cTn id="27" fill="hold" display="0">
                  <p:stCondLst>
                    <p:cond delay="indefinite"/>
                  </p:stCondLst>
                  <p:endCondLst>
                    <p:cond evt="onPrev" delay="0">
                      <p:tgtEl>
                        <p:sldTgt/>
                      </p:tgtEl>
                    </p:cond>
                    <p:cond evt="onStopAudio" delay="0">
                      <p:tgtEl>
                        <p:sldTgt/>
                      </p:tgtEl>
                    </p:cond>
                  </p:endCondLst>
                </p:cTn>
                <p:tgtEl>
                  <p:spTgt spid="927752"/>
                </p:tgtEl>
              </p:cMediaNode>
            </p:audio>
          </p:childTnLst>
        </p:cTn>
      </p:par>
    </p:tnLst>
    <p:bldLst>
      <p:bldP spid="927747" grpId="0" animBg="1"/>
      <p:bldP spid="927748" grpId="0" animBg="1"/>
      <p:bldP spid="927749" grpId="0" animBg="1"/>
      <p:bldP spid="927750" grpId="0" animBg="1"/>
      <p:bldP spid="927751" grpId="0" animBg="1"/>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6" name="Picture 2" descr="C:\Program Files\Amira-3.1.1\data\nucleosome files\AAA FINAL STRUCTURE\Animations_notahelix\Picture Files\weissman_prot_cooperat.jpg"/>
          <p:cNvPicPr>
            <a:picLocks noChangeAspect="1" noChangeArrowheads="1"/>
          </p:cNvPicPr>
          <p:nvPr/>
        </p:nvPicPr>
        <p:blipFill>
          <a:blip r:embed="rId5" cstate="print"/>
          <a:srcRect/>
          <a:stretch>
            <a:fillRect/>
          </a:stretch>
        </p:blipFill>
        <p:spPr bwMode="auto">
          <a:xfrm>
            <a:off x="990600" y="606425"/>
            <a:ext cx="7086600" cy="5565775"/>
          </a:xfrm>
          <a:prstGeom prst="rect">
            <a:avLst/>
          </a:prstGeom>
          <a:noFill/>
          <a:ln w="9525">
            <a:noFill/>
            <a:miter lim="800000"/>
            <a:headEnd/>
            <a:tailEnd/>
          </a:ln>
        </p:spPr>
      </p:pic>
      <p:sp>
        <p:nvSpPr>
          <p:cNvPr id="929795" name="Line 3"/>
          <p:cNvSpPr>
            <a:spLocks noChangeShapeType="1"/>
          </p:cNvSpPr>
          <p:nvPr/>
        </p:nvSpPr>
        <p:spPr bwMode="auto">
          <a:xfrm>
            <a:off x="3886200" y="4572000"/>
            <a:ext cx="381000" cy="304800"/>
          </a:xfrm>
          <a:prstGeom prst="line">
            <a:avLst/>
          </a:prstGeom>
          <a:noFill/>
          <a:ln w="38100">
            <a:solidFill>
              <a:srgbClr val="FF00FF"/>
            </a:solidFill>
            <a:round/>
            <a:headEnd/>
            <a:tailEnd type="triangle" w="med" len="med"/>
          </a:ln>
        </p:spPr>
        <p:txBody>
          <a:bodyPr/>
          <a:lstStyle/>
          <a:p>
            <a:endParaRPr lang="en-US"/>
          </a:p>
        </p:txBody>
      </p:sp>
      <p:sp>
        <p:nvSpPr>
          <p:cNvPr id="929796" name="Line 4"/>
          <p:cNvSpPr>
            <a:spLocks noChangeShapeType="1"/>
          </p:cNvSpPr>
          <p:nvPr/>
        </p:nvSpPr>
        <p:spPr bwMode="auto">
          <a:xfrm>
            <a:off x="4414838" y="3933825"/>
            <a:ext cx="381000" cy="304800"/>
          </a:xfrm>
          <a:prstGeom prst="line">
            <a:avLst/>
          </a:prstGeom>
          <a:noFill/>
          <a:ln w="38100">
            <a:solidFill>
              <a:srgbClr val="FF00FF"/>
            </a:solidFill>
            <a:round/>
            <a:headEnd/>
            <a:tailEnd type="triangle" w="med" len="med"/>
          </a:ln>
        </p:spPr>
        <p:txBody>
          <a:bodyPr/>
          <a:lstStyle/>
          <a:p>
            <a:endParaRPr lang="en-US"/>
          </a:p>
        </p:txBody>
      </p:sp>
      <p:sp>
        <p:nvSpPr>
          <p:cNvPr id="929797" name="Line 5"/>
          <p:cNvSpPr>
            <a:spLocks noChangeShapeType="1"/>
          </p:cNvSpPr>
          <p:nvPr/>
        </p:nvSpPr>
        <p:spPr bwMode="auto">
          <a:xfrm>
            <a:off x="5029200" y="3352800"/>
            <a:ext cx="381000" cy="304800"/>
          </a:xfrm>
          <a:prstGeom prst="line">
            <a:avLst/>
          </a:prstGeom>
          <a:noFill/>
          <a:ln w="38100">
            <a:solidFill>
              <a:srgbClr val="FF00FF"/>
            </a:solidFill>
            <a:round/>
            <a:headEnd/>
            <a:tailEnd type="triangle" w="med" len="med"/>
          </a:ln>
        </p:spPr>
        <p:txBody>
          <a:bodyPr/>
          <a:lstStyle/>
          <a:p>
            <a:endParaRPr lang="en-US"/>
          </a:p>
        </p:txBody>
      </p:sp>
      <p:sp>
        <p:nvSpPr>
          <p:cNvPr id="929798" name="Line 6"/>
          <p:cNvSpPr>
            <a:spLocks noChangeShapeType="1"/>
          </p:cNvSpPr>
          <p:nvPr/>
        </p:nvSpPr>
        <p:spPr bwMode="auto">
          <a:xfrm>
            <a:off x="5867400" y="2957513"/>
            <a:ext cx="381000" cy="304800"/>
          </a:xfrm>
          <a:prstGeom prst="line">
            <a:avLst/>
          </a:prstGeom>
          <a:noFill/>
          <a:ln w="38100">
            <a:solidFill>
              <a:srgbClr val="FF00FF"/>
            </a:solidFill>
            <a:round/>
            <a:headEnd/>
            <a:tailEnd type="triangle" w="med" len="med"/>
          </a:ln>
        </p:spPr>
        <p:txBody>
          <a:bodyPr/>
          <a:lstStyle/>
          <a:p>
            <a:endParaRPr lang="en-US"/>
          </a:p>
        </p:txBody>
      </p:sp>
      <p:sp>
        <p:nvSpPr>
          <p:cNvPr id="929799" name="Line 7"/>
          <p:cNvSpPr>
            <a:spLocks noChangeShapeType="1"/>
          </p:cNvSpPr>
          <p:nvPr/>
        </p:nvSpPr>
        <p:spPr bwMode="auto">
          <a:xfrm>
            <a:off x="6567488" y="2362200"/>
            <a:ext cx="381000" cy="304800"/>
          </a:xfrm>
          <a:prstGeom prst="line">
            <a:avLst/>
          </a:prstGeom>
          <a:noFill/>
          <a:ln w="38100">
            <a:solidFill>
              <a:srgbClr val="FF00FF"/>
            </a:solidFill>
            <a:round/>
            <a:headEnd/>
            <a:tailEnd type="triangle" w="med" len="med"/>
          </a:ln>
        </p:spPr>
        <p:txBody>
          <a:bodyPr/>
          <a:lstStyle/>
          <a:p>
            <a:endParaRPr lang="en-US"/>
          </a:p>
        </p:txBody>
      </p:sp>
      <p:pic>
        <p:nvPicPr>
          <p:cNvPr id="929800" name="slide_34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54313" name="Text Box 9"/>
          <p:cNvSpPr txBox="1">
            <a:spLocks noChangeArrowheads="1"/>
          </p:cNvSpPr>
          <p:nvPr/>
        </p:nvSpPr>
        <p:spPr bwMode="auto">
          <a:xfrm>
            <a:off x="7496175"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43" fill="hold"/>
                                        <p:tgtEl>
                                          <p:spTgt spid="929800"/>
                                        </p:tgtEl>
                                      </p:cBhvr>
                                    </p:cmd>
                                  </p:childTnLst>
                                </p:cTn>
                              </p:par>
                              <p:par>
                                <p:cTn id="7" presetID="2" presetClass="entr" presetSubtype="8" fill="hold" grpId="0" nodeType="withEffect">
                                  <p:stCondLst>
                                    <p:cond delay="2000"/>
                                  </p:stCondLst>
                                  <p:childTnLst>
                                    <p:set>
                                      <p:cBhvr>
                                        <p:cTn id="8" dur="1" fill="hold">
                                          <p:stCondLst>
                                            <p:cond delay="0"/>
                                          </p:stCondLst>
                                        </p:cTn>
                                        <p:tgtEl>
                                          <p:spTgt spid="929795"/>
                                        </p:tgtEl>
                                        <p:attrNameLst>
                                          <p:attrName>style.visibility</p:attrName>
                                        </p:attrNameLst>
                                      </p:cBhvr>
                                      <p:to>
                                        <p:strVal val="visible"/>
                                      </p:to>
                                    </p:set>
                                    <p:anim calcmode="lin" valueType="num">
                                      <p:cBhvr additive="base">
                                        <p:cTn id="9" dur="500" fill="hold"/>
                                        <p:tgtEl>
                                          <p:spTgt spid="929795"/>
                                        </p:tgtEl>
                                        <p:attrNameLst>
                                          <p:attrName>ppt_x</p:attrName>
                                        </p:attrNameLst>
                                      </p:cBhvr>
                                      <p:tavLst>
                                        <p:tav tm="0">
                                          <p:val>
                                            <p:strVal val="0-#ppt_w/2"/>
                                          </p:val>
                                        </p:tav>
                                        <p:tav tm="100000">
                                          <p:val>
                                            <p:strVal val="#ppt_x"/>
                                          </p:val>
                                        </p:tav>
                                      </p:tavLst>
                                    </p:anim>
                                    <p:anim calcmode="lin" valueType="num">
                                      <p:cBhvr additive="base">
                                        <p:cTn id="10" dur="500" fill="hold"/>
                                        <p:tgtEl>
                                          <p:spTgt spid="929795"/>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500"/>
                                  </p:stCondLst>
                                  <p:childTnLst>
                                    <p:set>
                                      <p:cBhvr>
                                        <p:cTn id="12" dur="1" fill="hold">
                                          <p:stCondLst>
                                            <p:cond delay="0"/>
                                          </p:stCondLst>
                                        </p:cTn>
                                        <p:tgtEl>
                                          <p:spTgt spid="929796"/>
                                        </p:tgtEl>
                                        <p:attrNameLst>
                                          <p:attrName>style.visibility</p:attrName>
                                        </p:attrNameLst>
                                      </p:cBhvr>
                                      <p:to>
                                        <p:strVal val="visible"/>
                                      </p:to>
                                    </p:set>
                                    <p:anim calcmode="lin" valueType="num">
                                      <p:cBhvr additive="base">
                                        <p:cTn id="13" dur="500" fill="hold"/>
                                        <p:tgtEl>
                                          <p:spTgt spid="929796"/>
                                        </p:tgtEl>
                                        <p:attrNameLst>
                                          <p:attrName>ppt_x</p:attrName>
                                        </p:attrNameLst>
                                      </p:cBhvr>
                                      <p:tavLst>
                                        <p:tav tm="0">
                                          <p:val>
                                            <p:strVal val="0-#ppt_w/2"/>
                                          </p:val>
                                        </p:tav>
                                        <p:tav tm="100000">
                                          <p:val>
                                            <p:strVal val="#ppt_x"/>
                                          </p:val>
                                        </p:tav>
                                      </p:tavLst>
                                    </p:anim>
                                    <p:anim calcmode="lin" valueType="num">
                                      <p:cBhvr additive="base">
                                        <p:cTn id="14" dur="500" fill="hold"/>
                                        <p:tgtEl>
                                          <p:spTgt spid="92979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929797"/>
                                        </p:tgtEl>
                                        <p:attrNameLst>
                                          <p:attrName>style.visibility</p:attrName>
                                        </p:attrNameLst>
                                      </p:cBhvr>
                                      <p:to>
                                        <p:strVal val="visible"/>
                                      </p:to>
                                    </p:set>
                                    <p:anim calcmode="lin" valueType="num">
                                      <p:cBhvr additive="base">
                                        <p:cTn id="17" dur="500" fill="hold"/>
                                        <p:tgtEl>
                                          <p:spTgt spid="929797"/>
                                        </p:tgtEl>
                                        <p:attrNameLst>
                                          <p:attrName>ppt_x</p:attrName>
                                        </p:attrNameLst>
                                      </p:cBhvr>
                                      <p:tavLst>
                                        <p:tav tm="0">
                                          <p:val>
                                            <p:strVal val="0-#ppt_w/2"/>
                                          </p:val>
                                        </p:tav>
                                        <p:tav tm="100000">
                                          <p:val>
                                            <p:strVal val="#ppt_x"/>
                                          </p:val>
                                        </p:tav>
                                      </p:tavLst>
                                    </p:anim>
                                    <p:anim calcmode="lin" valueType="num">
                                      <p:cBhvr additive="base">
                                        <p:cTn id="18" dur="500" fill="hold"/>
                                        <p:tgtEl>
                                          <p:spTgt spid="92979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500"/>
                                  </p:stCondLst>
                                  <p:childTnLst>
                                    <p:set>
                                      <p:cBhvr>
                                        <p:cTn id="20" dur="1" fill="hold">
                                          <p:stCondLst>
                                            <p:cond delay="0"/>
                                          </p:stCondLst>
                                        </p:cTn>
                                        <p:tgtEl>
                                          <p:spTgt spid="929798"/>
                                        </p:tgtEl>
                                        <p:attrNameLst>
                                          <p:attrName>style.visibility</p:attrName>
                                        </p:attrNameLst>
                                      </p:cBhvr>
                                      <p:to>
                                        <p:strVal val="visible"/>
                                      </p:to>
                                    </p:set>
                                    <p:anim calcmode="lin" valueType="num">
                                      <p:cBhvr additive="base">
                                        <p:cTn id="21" dur="500" fill="hold"/>
                                        <p:tgtEl>
                                          <p:spTgt spid="929798"/>
                                        </p:tgtEl>
                                        <p:attrNameLst>
                                          <p:attrName>ppt_x</p:attrName>
                                        </p:attrNameLst>
                                      </p:cBhvr>
                                      <p:tavLst>
                                        <p:tav tm="0">
                                          <p:val>
                                            <p:strVal val="0-#ppt_w/2"/>
                                          </p:val>
                                        </p:tav>
                                        <p:tav tm="100000">
                                          <p:val>
                                            <p:strVal val="#ppt_x"/>
                                          </p:val>
                                        </p:tav>
                                      </p:tavLst>
                                    </p:anim>
                                    <p:anim calcmode="lin" valueType="num">
                                      <p:cBhvr additive="base">
                                        <p:cTn id="22" dur="500" fill="hold"/>
                                        <p:tgtEl>
                                          <p:spTgt spid="92979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0"/>
                                  </p:stCondLst>
                                  <p:childTnLst>
                                    <p:set>
                                      <p:cBhvr>
                                        <p:cTn id="24" dur="1" fill="hold">
                                          <p:stCondLst>
                                            <p:cond delay="0"/>
                                          </p:stCondLst>
                                        </p:cTn>
                                        <p:tgtEl>
                                          <p:spTgt spid="929799"/>
                                        </p:tgtEl>
                                        <p:attrNameLst>
                                          <p:attrName>style.visibility</p:attrName>
                                        </p:attrNameLst>
                                      </p:cBhvr>
                                      <p:to>
                                        <p:strVal val="visible"/>
                                      </p:to>
                                    </p:set>
                                    <p:anim calcmode="lin" valueType="num">
                                      <p:cBhvr additive="base">
                                        <p:cTn id="25" dur="500" fill="hold"/>
                                        <p:tgtEl>
                                          <p:spTgt spid="929799"/>
                                        </p:tgtEl>
                                        <p:attrNameLst>
                                          <p:attrName>ppt_x</p:attrName>
                                        </p:attrNameLst>
                                      </p:cBhvr>
                                      <p:tavLst>
                                        <p:tav tm="0">
                                          <p:val>
                                            <p:strVal val="0-#ppt_w/2"/>
                                          </p:val>
                                        </p:tav>
                                        <p:tav tm="100000">
                                          <p:val>
                                            <p:strVal val="#ppt_x"/>
                                          </p:val>
                                        </p:tav>
                                      </p:tavLst>
                                    </p:anim>
                                    <p:anim calcmode="lin" valueType="num">
                                      <p:cBhvr additive="base">
                                        <p:cTn id="26" dur="500" fill="hold"/>
                                        <p:tgtEl>
                                          <p:spTgt spid="9297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8537">
                <p:cTn id="27" fill="hold" display="0">
                  <p:stCondLst>
                    <p:cond delay="indefinite"/>
                  </p:stCondLst>
                  <p:endCondLst>
                    <p:cond evt="onPrev" delay="0">
                      <p:tgtEl>
                        <p:sldTgt/>
                      </p:tgtEl>
                    </p:cond>
                    <p:cond evt="onStopAudio" delay="0">
                      <p:tgtEl>
                        <p:sldTgt/>
                      </p:tgtEl>
                    </p:cond>
                  </p:endCondLst>
                </p:cTn>
                <p:tgtEl>
                  <p:spTgt spid="929800"/>
                </p:tgtEl>
              </p:cMediaNode>
            </p:audio>
          </p:childTnLst>
        </p:cTn>
      </p:par>
    </p:tnLst>
    <p:bldLst>
      <p:bldP spid="929795" grpId="0" animBg="1"/>
      <p:bldP spid="929796" grpId="0" animBg="1"/>
      <p:bldP spid="929797" grpId="0" animBg="1"/>
      <p:bldP spid="929798" grpId="0" animBg="1"/>
      <p:bldP spid="929799" grpId="0" animBg="1"/>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idx="4294967295"/>
          </p:nvPr>
        </p:nvSpPr>
        <p:spPr>
          <a:xfrm>
            <a:off x="685800" y="2590800"/>
            <a:ext cx="7772400" cy="1143000"/>
          </a:xfrm>
        </p:spPr>
        <p:txBody>
          <a:bodyPr/>
          <a:lstStyle/>
          <a:p>
            <a:pPr eaLnBrk="1" hangingPunct="1"/>
            <a:r>
              <a:rPr lang="en-US"/>
              <a:t>Experiments which prove that DNA is </a:t>
            </a:r>
            <a:r>
              <a:rPr lang="en-US" i="1"/>
              <a:t>not</a:t>
            </a:r>
            <a:r>
              <a:rPr lang="en-US"/>
              <a:t> helical in cells.</a:t>
            </a:r>
          </a:p>
        </p:txBody>
      </p:sp>
      <p:sp>
        <p:nvSpPr>
          <p:cNvPr id="355331" name="Text Box 3"/>
          <p:cNvSpPr txBox="1">
            <a:spLocks noChangeArrowheads="1"/>
          </p:cNvSpPr>
          <p:nvPr/>
        </p:nvSpPr>
        <p:spPr bwMode="auto">
          <a:xfrm>
            <a:off x="7496175"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7000"/>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a:xfrm>
            <a:off x="685800" y="990600"/>
            <a:ext cx="7772400" cy="1143000"/>
          </a:xfrm>
        </p:spPr>
        <p:txBody>
          <a:bodyPr/>
          <a:lstStyle/>
          <a:p>
            <a:pPr eaLnBrk="1" hangingPunct="1"/>
            <a:r>
              <a:rPr lang="en-US" sz="3800"/>
              <a:t>Contribution of Robert W. Chambers:</a:t>
            </a:r>
          </a:p>
        </p:txBody>
      </p:sp>
      <p:sp>
        <p:nvSpPr>
          <p:cNvPr id="356355" name="Text Box 3"/>
          <p:cNvSpPr txBox="1">
            <a:spLocks noChangeArrowheads="1"/>
          </p:cNvSpPr>
          <p:nvPr/>
        </p:nvSpPr>
        <p:spPr bwMode="auto">
          <a:xfrm>
            <a:off x="381000" y="2895600"/>
            <a:ext cx="8458200" cy="1076325"/>
          </a:xfrm>
          <a:prstGeom prst="rect">
            <a:avLst/>
          </a:prstGeom>
          <a:noFill/>
          <a:ln w="9525">
            <a:solidFill>
              <a:schemeClr val="tx1"/>
            </a:solidFill>
            <a:miter lim="800000"/>
            <a:headEnd/>
            <a:tailEnd/>
          </a:ln>
        </p:spPr>
        <p:txBody>
          <a:bodyPr>
            <a:spAutoFit/>
          </a:bodyPr>
          <a:lstStyle/>
          <a:p>
            <a:pPr algn="ctr">
              <a:spcBef>
                <a:spcPct val="50000"/>
              </a:spcBef>
            </a:pPr>
            <a:r>
              <a:rPr lang="en-US" sz="3200"/>
              <a:t>Separated "+" and "-" circles </a:t>
            </a:r>
            <a:r>
              <a:rPr lang="en-US" sz="3200" i="1"/>
              <a:t>can</a:t>
            </a:r>
            <a:r>
              <a:rPr lang="en-US" sz="3200"/>
              <a:t> re-nature to Form I after all!</a:t>
            </a:r>
          </a:p>
        </p:txBody>
      </p:sp>
      <p:sp>
        <p:nvSpPr>
          <p:cNvPr id="356356" name="Text Box 4"/>
          <p:cNvSpPr txBox="1">
            <a:spLocks noChangeArrowheads="1"/>
          </p:cNvSpPr>
          <p:nvPr/>
        </p:nvSpPr>
        <p:spPr bwMode="auto">
          <a:xfrm>
            <a:off x="914400" y="4724400"/>
            <a:ext cx="7391400" cy="1433513"/>
          </a:xfrm>
          <a:prstGeom prst="rect">
            <a:avLst/>
          </a:prstGeom>
          <a:noFill/>
          <a:ln w="9525">
            <a:noFill/>
            <a:miter lim="800000"/>
            <a:headEnd/>
            <a:tailEnd/>
          </a:ln>
        </p:spPr>
        <p:txBody>
          <a:bodyPr>
            <a:spAutoFit/>
          </a:bodyPr>
          <a:lstStyle/>
          <a:p>
            <a:pPr algn="ctr">
              <a:spcBef>
                <a:spcPct val="50000"/>
              </a:spcBef>
            </a:pPr>
            <a:r>
              <a:rPr lang="en-US" sz="2200" u="sng"/>
              <a:t>Vehicle</a:t>
            </a:r>
            <a:r>
              <a:rPr lang="en-US" sz="2200"/>
              <a:t>:</a:t>
            </a:r>
          </a:p>
          <a:p>
            <a:pPr>
              <a:spcBef>
                <a:spcPct val="50000"/>
              </a:spcBef>
            </a:pPr>
            <a:r>
              <a:rPr lang="en-US" sz="2200"/>
              <a:t>Experiment:	</a:t>
            </a:r>
            <a:r>
              <a:rPr lang="en-US" sz="2200">
                <a:solidFill>
                  <a:schemeClr val="tx2"/>
                </a:solidFill>
                <a:sym typeface="Symbol" pitchFamily="18" charset="2"/>
              </a:rPr>
              <a:t></a:t>
            </a:r>
            <a:r>
              <a:rPr lang="en-US" sz="2200">
                <a:solidFill>
                  <a:schemeClr val="tx2"/>
                </a:solidFill>
              </a:rPr>
              <a:t>X174</a:t>
            </a:r>
            <a:r>
              <a:rPr lang="en-US" sz="2200"/>
              <a:t> RF (contains both strands)</a:t>
            </a:r>
          </a:p>
          <a:p>
            <a:pPr>
              <a:spcBef>
                <a:spcPct val="50000"/>
              </a:spcBef>
            </a:pPr>
            <a:r>
              <a:rPr lang="en-US" sz="2200"/>
              <a:t>Control:	</a:t>
            </a:r>
            <a:r>
              <a:rPr lang="en-US" sz="2200">
                <a:solidFill>
                  <a:schemeClr val="tx2"/>
                </a:solidFill>
                <a:sym typeface="Symbol" pitchFamily="18" charset="2"/>
              </a:rPr>
              <a:t></a:t>
            </a:r>
            <a:r>
              <a:rPr lang="en-US" sz="2200">
                <a:solidFill>
                  <a:schemeClr val="tx2"/>
                </a:solidFill>
              </a:rPr>
              <a:t>X174</a:t>
            </a:r>
            <a:r>
              <a:rPr lang="en-US" sz="2200"/>
              <a:t> virion DNA (contains one strand only)</a:t>
            </a:r>
          </a:p>
        </p:txBody>
      </p:sp>
      <p:pic>
        <p:nvPicPr>
          <p:cNvPr id="949253" name="slide_34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949254" name="Text Box 6"/>
          <p:cNvSpPr txBox="1">
            <a:spLocks noChangeArrowheads="1"/>
          </p:cNvSpPr>
          <p:nvPr/>
        </p:nvSpPr>
        <p:spPr bwMode="auto">
          <a:xfrm>
            <a:off x="395288" y="2881313"/>
            <a:ext cx="8458200" cy="1104900"/>
          </a:xfrm>
          <a:prstGeom prst="rect">
            <a:avLst/>
          </a:prstGeom>
          <a:noFill/>
          <a:ln w="38100">
            <a:solidFill>
              <a:srgbClr val="FF00FF"/>
            </a:solidFill>
            <a:miter lim="800000"/>
            <a:headEnd/>
            <a:tailEnd/>
          </a:ln>
        </p:spPr>
        <p:txBody>
          <a:bodyPr>
            <a:spAutoFit/>
          </a:bodyPr>
          <a:lstStyle/>
          <a:p>
            <a:pPr algn="ctr">
              <a:spcBef>
                <a:spcPct val="50000"/>
              </a:spcBef>
            </a:pPr>
            <a:r>
              <a:rPr lang="en-US" sz="3200">
                <a:solidFill>
                  <a:srgbClr val="FF00FF"/>
                </a:solidFill>
              </a:rPr>
              <a:t>Separated "+" and "-" circles </a:t>
            </a:r>
            <a:r>
              <a:rPr lang="en-US" sz="3200" i="1">
                <a:solidFill>
                  <a:srgbClr val="FF00FF"/>
                </a:solidFill>
              </a:rPr>
              <a:t>can</a:t>
            </a:r>
            <a:r>
              <a:rPr lang="en-US" sz="3200">
                <a:solidFill>
                  <a:srgbClr val="FF00FF"/>
                </a:solidFill>
              </a:rPr>
              <a:t> re-nature to Form I after all!</a:t>
            </a:r>
          </a:p>
        </p:txBody>
      </p:sp>
      <p:sp>
        <p:nvSpPr>
          <p:cNvPr id="356359" name="Text Box 8"/>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682" fill="hold"/>
                                        <p:tgtEl>
                                          <p:spTgt spid="949253"/>
                                        </p:tgtEl>
                                      </p:cBhvr>
                                    </p:cmd>
                                  </p:childTnLst>
                                </p:cTn>
                              </p:par>
                              <p:par>
                                <p:cTn id="7" presetID="2" presetClass="entr" presetSubtype="8" fill="hold" grpId="0" nodeType="withEffect">
                                  <p:stCondLst>
                                    <p:cond delay="30000"/>
                                  </p:stCondLst>
                                  <p:childTnLst>
                                    <p:set>
                                      <p:cBhvr>
                                        <p:cTn id="8" dur="1" fill="hold">
                                          <p:stCondLst>
                                            <p:cond delay="0"/>
                                          </p:stCondLst>
                                        </p:cTn>
                                        <p:tgtEl>
                                          <p:spTgt spid="949254"/>
                                        </p:tgtEl>
                                        <p:attrNameLst>
                                          <p:attrName>style.visibility</p:attrName>
                                        </p:attrNameLst>
                                      </p:cBhvr>
                                      <p:to>
                                        <p:strVal val="visible"/>
                                      </p:to>
                                    </p:set>
                                    <p:anim calcmode="lin" valueType="num">
                                      <p:cBhvr additive="base">
                                        <p:cTn id="9" dur="500" fill="hold"/>
                                        <p:tgtEl>
                                          <p:spTgt spid="949254"/>
                                        </p:tgtEl>
                                        <p:attrNameLst>
                                          <p:attrName>ppt_x</p:attrName>
                                        </p:attrNameLst>
                                      </p:cBhvr>
                                      <p:tavLst>
                                        <p:tav tm="0">
                                          <p:val>
                                            <p:strVal val="0-#ppt_w/2"/>
                                          </p:val>
                                        </p:tav>
                                        <p:tav tm="100000">
                                          <p:val>
                                            <p:strVal val="#ppt_x"/>
                                          </p:val>
                                        </p:tav>
                                      </p:tavLst>
                                    </p:anim>
                                    <p:anim calcmode="lin" valueType="num">
                                      <p:cBhvr additive="base">
                                        <p:cTn id="10" dur="500" fill="hold"/>
                                        <p:tgtEl>
                                          <p:spTgt spid="9492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512">
                <p:cTn id="11" fill="hold" display="0">
                  <p:stCondLst>
                    <p:cond delay="indefinite"/>
                  </p:stCondLst>
                  <p:endCondLst>
                    <p:cond evt="onPrev" delay="0">
                      <p:tgtEl>
                        <p:sldTgt/>
                      </p:tgtEl>
                    </p:cond>
                    <p:cond evt="onStopAudio" delay="0">
                      <p:tgtEl>
                        <p:sldTgt/>
                      </p:tgtEl>
                    </p:cond>
                  </p:endCondLst>
                </p:cTn>
                <p:tgtEl>
                  <p:spTgt spid="949253"/>
                </p:tgtEl>
              </p:cMediaNode>
            </p:audio>
          </p:childTnLst>
        </p:cTn>
      </p:par>
    </p:tnLst>
    <p:bldLst>
      <p:bldP spid="949254" grpId="0" animBg="1" autoUpdateAnimBg="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Text Box 2"/>
          <p:cNvSpPr txBox="1">
            <a:spLocks noChangeArrowheads="1"/>
          </p:cNvSpPr>
          <p:nvPr/>
        </p:nvSpPr>
        <p:spPr bwMode="auto">
          <a:xfrm>
            <a:off x="228600" y="533400"/>
            <a:ext cx="8610600" cy="1190625"/>
          </a:xfrm>
          <a:prstGeom prst="rect">
            <a:avLst/>
          </a:prstGeom>
          <a:noFill/>
          <a:ln w="9525">
            <a:noFill/>
            <a:miter lim="800000"/>
            <a:headEnd/>
            <a:tailEnd/>
          </a:ln>
        </p:spPr>
        <p:txBody>
          <a:bodyPr>
            <a:spAutoFit/>
          </a:bodyPr>
          <a:lstStyle/>
          <a:p>
            <a:pPr algn="ctr">
              <a:spcBef>
                <a:spcPct val="50000"/>
              </a:spcBef>
            </a:pPr>
            <a:r>
              <a:rPr lang="en-US" sz="3600"/>
              <a:t>Chambers accepts the “Crick Challenge” — the race is on!</a:t>
            </a:r>
          </a:p>
        </p:txBody>
      </p:sp>
      <p:sp>
        <p:nvSpPr>
          <p:cNvPr id="357379" name="Text Box 3"/>
          <p:cNvSpPr txBox="1">
            <a:spLocks noChangeArrowheads="1"/>
          </p:cNvSpPr>
          <p:nvPr/>
        </p:nvSpPr>
        <p:spPr bwMode="auto">
          <a:xfrm>
            <a:off x="381000" y="3200400"/>
            <a:ext cx="8229600" cy="946150"/>
          </a:xfrm>
          <a:prstGeom prst="rect">
            <a:avLst/>
          </a:prstGeom>
          <a:noFill/>
          <a:ln w="9525">
            <a:noFill/>
            <a:miter lim="800000"/>
            <a:headEnd/>
            <a:tailEnd/>
          </a:ln>
        </p:spPr>
        <p:txBody>
          <a:bodyPr>
            <a:spAutoFit/>
          </a:bodyPr>
          <a:lstStyle/>
          <a:p>
            <a:pPr algn="ctr">
              <a:spcBef>
                <a:spcPct val="50000"/>
              </a:spcBef>
            </a:pPr>
            <a:r>
              <a:rPr lang="en-US" sz="2800"/>
              <a:t>Weissmann’s work accepted by J Mol Biol —</a:t>
            </a:r>
            <a:br>
              <a:rPr lang="en-US" sz="2800"/>
            </a:br>
            <a:r>
              <a:rPr lang="en-US" sz="2800"/>
              <a:t>the race is over!</a:t>
            </a:r>
          </a:p>
        </p:txBody>
      </p:sp>
      <p:sp>
        <p:nvSpPr>
          <p:cNvPr id="357380" name="Text Box 4"/>
          <p:cNvSpPr txBox="1">
            <a:spLocks noChangeArrowheads="1"/>
          </p:cNvSpPr>
          <p:nvPr/>
        </p:nvSpPr>
        <p:spPr bwMode="auto">
          <a:xfrm>
            <a:off x="533400" y="5608638"/>
            <a:ext cx="8229600" cy="792162"/>
          </a:xfrm>
          <a:prstGeom prst="rect">
            <a:avLst/>
          </a:prstGeom>
          <a:noFill/>
          <a:ln w="9525">
            <a:noFill/>
            <a:miter lim="800000"/>
            <a:headEnd/>
            <a:tailEnd/>
          </a:ln>
        </p:spPr>
        <p:txBody>
          <a:bodyPr>
            <a:spAutoFit/>
          </a:bodyPr>
          <a:lstStyle/>
          <a:p>
            <a:pPr algn="ctr">
              <a:spcBef>
                <a:spcPct val="50000"/>
              </a:spcBef>
            </a:pPr>
            <a:r>
              <a:rPr lang="en-US"/>
              <a:t>(Chambers retires his mixture of single-stranded circular </a:t>
            </a:r>
            <a:r>
              <a:rPr lang="en-US" sz="2200">
                <a:solidFill>
                  <a:schemeClr val="tx2"/>
                </a:solidFill>
                <a:sym typeface="Symbol" pitchFamily="18" charset="2"/>
              </a:rPr>
              <a:t></a:t>
            </a:r>
            <a:r>
              <a:rPr lang="en-US" sz="2200">
                <a:solidFill>
                  <a:schemeClr val="tx2"/>
                </a:solidFill>
              </a:rPr>
              <a:t>X174 “+” and “–” strands to the refrigerator.)</a:t>
            </a:r>
          </a:p>
        </p:txBody>
      </p:sp>
      <p:pic>
        <p:nvPicPr>
          <p:cNvPr id="950277" name="slide_34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950278" name="Blue-Chambers"/>
          <p:cNvSpPr txBox="1">
            <a:spLocks noChangeArrowheads="1"/>
          </p:cNvSpPr>
          <p:nvPr/>
        </p:nvSpPr>
        <p:spPr bwMode="auto">
          <a:xfrm>
            <a:off x="228600" y="533400"/>
            <a:ext cx="8610600" cy="1190625"/>
          </a:xfrm>
          <a:prstGeom prst="rect">
            <a:avLst/>
          </a:prstGeom>
          <a:noFill/>
          <a:ln w="9525">
            <a:noFill/>
            <a:miter lim="800000"/>
            <a:headEnd/>
            <a:tailEnd/>
          </a:ln>
        </p:spPr>
        <p:txBody>
          <a:bodyPr>
            <a:spAutoFit/>
          </a:bodyPr>
          <a:lstStyle/>
          <a:p>
            <a:pPr algn="ctr">
              <a:spcBef>
                <a:spcPct val="50000"/>
              </a:spcBef>
            </a:pPr>
            <a:r>
              <a:rPr lang="en-US" sz="3600">
                <a:solidFill>
                  <a:srgbClr val="0000FF"/>
                </a:solidFill>
              </a:rPr>
              <a:t>Chambers accepts the “Crick Challenge” — the race is on!</a:t>
            </a:r>
          </a:p>
        </p:txBody>
      </p:sp>
      <p:sp>
        <p:nvSpPr>
          <p:cNvPr id="950279" name="Blue-Weissmann"/>
          <p:cNvSpPr txBox="1">
            <a:spLocks noChangeArrowheads="1"/>
          </p:cNvSpPr>
          <p:nvPr/>
        </p:nvSpPr>
        <p:spPr bwMode="auto">
          <a:xfrm>
            <a:off x="381000" y="3200400"/>
            <a:ext cx="8229600" cy="946150"/>
          </a:xfrm>
          <a:prstGeom prst="rect">
            <a:avLst/>
          </a:prstGeom>
          <a:noFill/>
          <a:ln w="9525">
            <a:noFill/>
            <a:miter lim="800000"/>
            <a:headEnd/>
            <a:tailEnd/>
          </a:ln>
        </p:spPr>
        <p:txBody>
          <a:bodyPr>
            <a:spAutoFit/>
          </a:bodyPr>
          <a:lstStyle/>
          <a:p>
            <a:pPr algn="ctr">
              <a:spcBef>
                <a:spcPct val="50000"/>
              </a:spcBef>
            </a:pPr>
            <a:r>
              <a:rPr lang="en-US" sz="2800">
                <a:solidFill>
                  <a:srgbClr val="0000FF"/>
                </a:solidFill>
              </a:rPr>
              <a:t>Weissmann’s work accepted by J Mol Biol —</a:t>
            </a:r>
            <a:br>
              <a:rPr lang="en-US" sz="2800">
                <a:solidFill>
                  <a:srgbClr val="0000FF"/>
                </a:solidFill>
              </a:rPr>
            </a:br>
            <a:r>
              <a:rPr lang="en-US" sz="2800">
                <a:solidFill>
                  <a:srgbClr val="0000FF"/>
                </a:solidFill>
              </a:rPr>
              <a:t>the race is over!</a:t>
            </a:r>
          </a:p>
        </p:txBody>
      </p:sp>
      <p:sp>
        <p:nvSpPr>
          <p:cNvPr id="950280" name="Blue-bottom"/>
          <p:cNvSpPr txBox="1">
            <a:spLocks noChangeArrowheads="1"/>
          </p:cNvSpPr>
          <p:nvPr/>
        </p:nvSpPr>
        <p:spPr bwMode="auto">
          <a:xfrm>
            <a:off x="533400" y="5608638"/>
            <a:ext cx="8229600" cy="792162"/>
          </a:xfrm>
          <a:prstGeom prst="rect">
            <a:avLst/>
          </a:prstGeom>
          <a:noFill/>
          <a:ln w="9525">
            <a:noFill/>
            <a:miter lim="800000"/>
            <a:headEnd/>
            <a:tailEnd/>
          </a:ln>
        </p:spPr>
        <p:txBody>
          <a:bodyPr>
            <a:spAutoFit/>
          </a:bodyPr>
          <a:lstStyle/>
          <a:p>
            <a:pPr algn="ctr">
              <a:spcBef>
                <a:spcPct val="50000"/>
              </a:spcBef>
            </a:pPr>
            <a:r>
              <a:rPr lang="en-US">
                <a:solidFill>
                  <a:srgbClr val="0000FF"/>
                </a:solidFill>
              </a:rPr>
              <a:t>(Chambers retires his mixture of single-stranded circular </a:t>
            </a:r>
            <a:r>
              <a:rPr lang="en-US" sz="2200">
                <a:solidFill>
                  <a:srgbClr val="0000FF"/>
                </a:solidFill>
                <a:sym typeface="Symbol" pitchFamily="18" charset="2"/>
              </a:rPr>
              <a:t></a:t>
            </a:r>
            <a:r>
              <a:rPr lang="en-US" sz="2200">
                <a:solidFill>
                  <a:srgbClr val="0000FF"/>
                </a:solidFill>
              </a:rPr>
              <a:t>X174 “+” and “–” strands to the refrigerator.)</a:t>
            </a:r>
          </a:p>
        </p:txBody>
      </p:sp>
    </p:spTree>
  </p:cSld>
  <p:clrMapOvr>
    <a:masterClrMapping/>
  </p:clrMapOvr>
  <p:transition advClick="0" advTm="5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50277"/>
                                        </p:tgtEl>
                                      </p:cBhvr>
                                    </p:cmd>
                                  </p:childTnLst>
                                </p:cTn>
                              </p:par>
                              <p:par>
                                <p:cTn id="7" presetID="2" presetClass="entr" presetSubtype="8" fill="hold" grpId="0" nodeType="withEffect">
                                  <p:stCondLst>
                                    <p:cond delay="12000"/>
                                  </p:stCondLst>
                                  <p:childTnLst>
                                    <p:set>
                                      <p:cBhvr>
                                        <p:cTn id="8" dur="1" fill="hold">
                                          <p:stCondLst>
                                            <p:cond delay="0"/>
                                          </p:stCondLst>
                                        </p:cTn>
                                        <p:tgtEl>
                                          <p:spTgt spid="950278"/>
                                        </p:tgtEl>
                                        <p:attrNameLst>
                                          <p:attrName>style.visibility</p:attrName>
                                        </p:attrNameLst>
                                      </p:cBhvr>
                                      <p:to>
                                        <p:strVal val="visible"/>
                                      </p:to>
                                    </p:set>
                                    <p:anim calcmode="lin" valueType="num">
                                      <p:cBhvr additive="base">
                                        <p:cTn id="9" dur="500" fill="hold"/>
                                        <p:tgtEl>
                                          <p:spTgt spid="950278"/>
                                        </p:tgtEl>
                                        <p:attrNameLst>
                                          <p:attrName>ppt_x</p:attrName>
                                        </p:attrNameLst>
                                      </p:cBhvr>
                                      <p:tavLst>
                                        <p:tav tm="0">
                                          <p:val>
                                            <p:strVal val="0-#ppt_w/2"/>
                                          </p:val>
                                        </p:tav>
                                        <p:tav tm="100000">
                                          <p:val>
                                            <p:strVal val="#ppt_x"/>
                                          </p:val>
                                        </p:tav>
                                      </p:tavLst>
                                    </p:anim>
                                    <p:anim calcmode="lin" valueType="num">
                                      <p:cBhvr additive="base">
                                        <p:cTn id="10" dur="500" fill="hold"/>
                                        <p:tgtEl>
                                          <p:spTgt spid="95027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0000"/>
                                  </p:stCondLst>
                                  <p:childTnLst>
                                    <p:set>
                                      <p:cBhvr>
                                        <p:cTn id="12" dur="1" fill="hold">
                                          <p:stCondLst>
                                            <p:cond delay="0"/>
                                          </p:stCondLst>
                                        </p:cTn>
                                        <p:tgtEl>
                                          <p:spTgt spid="950279"/>
                                        </p:tgtEl>
                                        <p:attrNameLst>
                                          <p:attrName>style.visibility</p:attrName>
                                        </p:attrNameLst>
                                      </p:cBhvr>
                                      <p:to>
                                        <p:strVal val="visible"/>
                                      </p:to>
                                    </p:set>
                                    <p:anim calcmode="lin" valueType="num">
                                      <p:cBhvr additive="base">
                                        <p:cTn id="13" dur="500" fill="hold"/>
                                        <p:tgtEl>
                                          <p:spTgt spid="950279"/>
                                        </p:tgtEl>
                                        <p:attrNameLst>
                                          <p:attrName>ppt_x</p:attrName>
                                        </p:attrNameLst>
                                      </p:cBhvr>
                                      <p:tavLst>
                                        <p:tav tm="0">
                                          <p:val>
                                            <p:strVal val="0-#ppt_w/2"/>
                                          </p:val>
                                        </p:tav>
                                        <p:tav tm="100000">
                                          <p:val>
                                            <p:strVal val="#ppt_x"/>
                                          </p:val>
                                        </p:tav>
                                      </p:tavLst>
                                    </p:anim>
                                    <p:anim calcmode="lin" valueType="num">
                                      <p:cBhvr additive="base">
                                        <p:cTn id="14" dur="500" fill="hold"/>
                                        <p:tgtEl>
                                          <p:spTgt spid="950279"/>
                                        </p:tgtEl>
                                        <p:attrNameLst>
                                          <p:attrName>ppt_y</p:attrName>
                                        </p:attrNameLst>
                                      </p:cBhvr>
                                      <p:tavLst>
                                        <p:tav tm="0">
                                          <p:val>
                                            <p:strVal val="#ppt_y"/>
                                          </p:val>
                                        </p:tav>
                                        <p:tav tm="100000">
                                          <p:val>
                                            <p:strVal val="#ppt_y"/>
                                          </p:val>
                                        </p:tav>
                                      </p:tavLst>
                                    </p:anim>
                                  </p:childTnLst>
                                </p:cTn>
                              </p:par>
                              <p:par>
                                <p:cTn id="15" presetID="9" presetClass="entr" presetSubtype="0" fill="hold" grpId="0" nodeType="withEffect">
                                  <p:stCondLst>
                                    <p:cond delay="52000"/>
                                  </p:stCondLst>
                                  <p:childTnLst>
                                    <p:set>
                                      <p:cBhvr>
                                        <p:cTn id="16" dur="1" fill="hold">
                                          <p:stCondLst>
                                            <p:cond delay="0"/>
                                          </p:stCondLst>
                                        </p:cTn>
                                        <p:tgtEl>
                                          <p:spTgt spid="950280"/>
                                        </p:tgtEl>
                                        <p:attrNameLst>
                                          <p:attrName>style.visibility</p:attrName>
                                        </p:attrNameLst>
                                      </p:cBhvr>
                                      <p:to>
                                        <p:strVal val="visible"/>
                                      </p:to>
                                    </p:set>
                                    <p:animEffect transition="in" filter="dissolve">
                                      <p:cBhvr>
                                        <p:cTn id="17" dur="500"/>
                                        <p:tgtEl>
                                          <p:spTgt spid="95028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8293">
                <p:cTn id="18" fill="hold" display="0">
                  <p:stCondLst>
                    <p:cond delay="indefinite"/>
                  </p:stCondLst>
                  <p:endCondLst>
                    <p:cond evt="onPrev" delay="0">
                      <p:tgtEl>
                        <p:sldTgt/>
                      </p:tgtEl>
                    </p:cond>
                    <p:cond evt="onStopAudio" delay="0">
                      <p:tgtEl>
                        <p:sldTgt/>
                      </p:tgtEl>
                    </p:cond>
                  </p:endCondLst>
                </p:cTn>
                <p:tgtEl>
                  <p:spTgt spid="950277"/>
                </p:tgtEl>
              </p:cMediaNode>
            </p:audio>
          </p:childTnLst>
        </p:cTn>
      </p:par>
    </p:tnLst>
    <p:bldLst>
      <p:bldP spid="950278" grpId="0" autoUpdateAnimBg="0"/>
      <p:bldP spid="950279" grpId="0" autoUpdateAnimBg="0"/>
      <p:bldP spid="950280" grpId="0" autoUpdateAnimBg="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1299" name="slide_34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58403" name="After 3 mo"/>
          <p:cNvSpPr txBox="1">
            <a:spLocks noChangeArrowheads="1"/>
          </p:cNvSpPr>
          <p:nvPr/>
        </p:nvSpPr>
        <p:spPr bwMode="auto">
          <a:xfrm>
            <a:off x="304800" y="152400"/>
            <a:ext cx="8610600" cy="641350"/>
          </a:xfrm>
          <a:prstGeom prst="rect">
            <a:avLst/>
          </a:prstGeom>
          <a:noFill/>
          <a:ln w="9525">
            <a:noFill/>
            <a:miter lim="800000"/>
            <a:headEnd/>
            <a:tailEnd/>
          </a:ln>
        </p:spPr>
        <p:txBody>
          <a:bodyPr>
            <a:spAutoFit/>
          </a:bodyPr>
          <a:lstStyle/>
          <a:p>
            <a:pPr algn="ctr">
              <a:spcBef>
                <a:spcPct val="50000"/>
              </a:spcBef>
            </a:pPr>
            <a:r>
              <a:rPr lang="en-US" sz="3600" u="sng"/>
              <a:t>After 3 months in the refrigerator…</a:t>
            </a:r>
            <a:endParaRPr lang="en-US"/>
          </a:p>
        </p:txBody>
      </p:sp>
      <p:sp>
        <p:nvSpPr>
          <p:cNvPr id="358404" name="Lo and behold"/>
          <p:cNvSpPr txBox="1">
            <a:spLocks noChangeArrowheads="1"/>
          </p:cNvSpPr>
          <p:nvPr/>
        </p:nvSpPr>
        <p:spPr bwMode="auto">
          <a:xfrm>
            <a:off x="428625" y="1628775"/>
            <a:ext cx="8305800" cy="1190625"/>
          </a:xfrm>
          <a:prstGeom prst="rect">
            <a:avLst/>
          </a:prstGeom>
          <a:noFill/>
          <a:ln w="9525">
            <a:noFill/>
            <a:miter lim="800000"/>
            <a:headEnd/>
            <a:tailEnd/>
          </a:ln>
        </p:spPr>
        <p:txBody>
          <a:bodyPr>
            <a:spAutoFit/>
          </a:bodyPr>
          <a:lstStyle/>
          <a:p>
            <a:pPr algn="ctr">
              <a:spcBef>
                <a:spcPct val="50000"/>
              </a:spcBef>
            </a:pPr>
            <a:r>
              <a:rPr lang="en-US" sz="3600"/>
              <a:t>Lo and behold!  Form I “magically” appears!</a:t>
            </a:r>
          </a:p>
        </p:txBody>
      </p:sp>
      <p:sp>
        <p:nvSpPr>
          <p:cNvPr id="358405" name="Careful analysis"/>
          <p:cNvSpPr txBox="1">
            <a:spLocks noChangeArrowheads="1"/>
          </p:cNvSpPr>
          <p:nvPr/>
        </p:nvSpPr>
        <p:spPr bwMode="auto">
          <a:xfrm>
            <a:off x="385763" y="3505200"/>
            <a:ext cx="8382000" cy="1066800"/>
          </a:xfrm>
          <a:prstGeom prst="rect">
            <a:avLst/>
          </a:prstGeom>
          <a:noFill/>
          <a:ln w="9525">
            <a:noFill/>
            <a:miter lim="800000"/>
            <a:headEnd/>
            <a:tailEnd/>
          </a:ln>
        </p:spPr>
        <p:txBody>
          <a:bodyPr>
            <a:spAutoFit/>
          </a:bodyPr>
          <a:lstStyle/>
          <a:p>
            <a:pPr algn="ctr">
              <a:spcBef>
                <a:spcPct val="50000"/>
              </a:spcBef>
            </a:pPr>
            <a:r>
              <a:rPr lang="en-US" sz="3200"/>
              <a:t>Careful analysis establishes that this is </a:t>
            </a:r>
            <a:r>
              <a:rPr lang="en-US" sz="3200" i="1"/>
              <a:t>not </a:t>
            </a:r>
            <a:r>
              <a:rPr lang="en-US" sz="3200"/>
              <a:t>“Form V”, but genuine Form I, but...</a:t>
            </a:r>
          </a:p>
        </p:txBody>
      </p:sp>
      <p:sp>
        <p:nvSpPr>
          <p:cNvPr id="358406" name="...where did it"/>
          <p:cNvSpPr txBox="1">
            <a:spLocks noChangeArrowheads="1"/>
          </p:cNvSpPr>
          <p:nvPr/>
        </p:nvSpPr>
        <p:spPr bwMode="auto">
          <a:xfrm>
            <a:off x="228600" y="5410200"/>
            <a:ext cx="8686800" cy="519113"/>
          </a:xfrm>
          <a:prstGeom prst="rect">
            <a:avLst/>
          </a:prstGeom>
          <a:noFill/>
          <a:ln w="9525">
            <a:noFill/>
            <a:miter lim="800000"/>
            <a:headEnd/>
            <a:tailEnd/>
          </a:ln>
        </p:spPr>
        <p:txBody>
          <a:bodyPr>
            <a:spAutoFit/>
          </a:bodyPr>
          <a:lstStyle/>
          <a:p>
            <a:pPr algn="ctr">
              <a:spcBef>
                <a:spcPct val="50000"/>
              </a:spcBef>
            </a:pPr>
            <a:r>
              <a:rPr lang="en-US" sz="2800" b="1"/>
              <a:t>…where did it come from?</a:t>
            </a:r>
            <a:endParaRPr lang="en-US"/>
          </a:p>
        </p:txBody>
      </p:sp>
      <p:sp>
        <p:nvSpPr>
          <p:cNvPr id="951307" name="Blue-Lo and"/>
          <p:cNvSpPr txBox="1">
            <a:spLocks noChangeArrowheads="1"/>
          </p:cNvSpPr>
          <p:nvPr/>
        </p:nvSpPr>
        <p:spPr bwMode="auto">
          <a:xfrm>
            <a:off x="442913" y="1628775"/>
            <a:ext cx="8305800" cy="1190625"/>
          </a:xfrm>
          <a:prstGeom prst="rect">
            <a:avLst/>
          </a:prstGeom>
          <a:noFill/>
          <a:ln w="9525">
            <a:noFill/>
            <a:miter lim="800000"/>
            <a:headEnd/>
            <a:tailEnd/>
          </a:ln>
        </p:spPr>
        <p:txBody>
          <a:bodyPr>
            <a:spAutoFit/>
          </a:bodyPr>
          <a:lstStyle/>
          <a:p>
            <a:pPr algn="ctr">
              <a:spcBef>
                <a:spcPct val="50000"/>
              </a:spcBef>
            </a:pPr>
            <a:r>
              <a:rPr lang="en-US" sz="3600">
                <a:solidFill>
                  <a:srgbClr val="0000FF"/>
                </a:solidFill>
              </a:rPr>
              <a:t>Lo and behold!  Form I “magically” appears!</a:t>
            </a:r>
          </a:p>
        </p:txBody>
      </p:sp>
      <p:sp>
        <p:nvSpPr>
          <p:cNvPr id="951308" name="Blue-Careful analysis"/>
          <p:cNvSpPr txBox="1">
            <a:spLocks noChangeArrowheads="1"/>
          </p:cNvSpPr>
          <p:nvPr/>
        </p:nvSpPr>
        <p:spPr bwMode="auto">
          <a:xfrm>
            <a:off x="395288" y="3505200"/>
            <a:ext cx="8382000" cy="1066800"/>
          </a:xfrm>
          <a:prstGeom prst="rect">
            <a:avLst/>
          </a:prstGeom>
          <a:noFill/>
          <a:ln w="9525">
            <a:noFill/>
            <a:miter lim="800000"/>
            <a:headEnd/>
            <a:tailEnd/>
          </a:ln>
        </p:spPr>
        <p:txBody>
          <a:bodyPr>
            <a:spAutoFit/>
          </a:bodyPr>
          <a:lstStyle/>
          <a:p>
            <a:pPr algn="ctr">
              <a:spcBef>
                <a:spcPct val="50000"/>
              </a:spcBef>
            </a:pPr>
            <a:r>
              <a:rPr lang="en-US" sz="3200">
                <a:solidFill>
                  <a:srgbClr val="0000FF"/>
                </a:solidFill>
              </a:rPr>
              <a:t>Careful analysis establishes that this is </a:t>
            </a:r>
            <a:r>
              <a:rPr lang="en-US" sz="3200" i="1">
                <a:solidFill>
                  <a:srgbClr val="0000FF"/>
                </a:solidFill>
              </a:rPr>
              <a:t>not </a:t>
            </a:r>
            <a:r>
              <a:rPr lang="en-US" sz="3200">
                <a:solidFill>
                  <a:srgbClr val="0000FF"/>
                </a:solidFill>
              </a:rPr>
              <a:t>“Form V”, but genuine Form I, but...</a:t>
            </a:r>
          </a:p>
        </p:txBody>
      </p:sp>
      <p:sp>
        <p:nvSpPr>
          <p:cNvPr id="358409" name="Transit"/>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8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51299"/>
                                        </p:tgtEl>
                                      </p:cBhvr>
                                    </p:cmd>
                                  </p:childTnLst>
                                </p:cTn>
                              </p:par>
                              <p:par>
                                <p:cTn id="7" presetID="2" presetClass="entr" presetSubtype="8" fill="hold" grpId="0" nodeType="withEffect">
                                  <p:stCondLst>
                                    <p:cond delay="28000"/>
                                  </p:stCondLst>
                                  <p:childTnLst>
                                    <p:set>
                                      <p:cBhvr>
                                        <p:cTn id="8" dur="1" fill="hold">
                                          <p:stCondLst>
                                            <p:cond delay="0"/>
                                          </p:stCondLst>
                                        </p:cTn>
                                        <p:tgtEl>
                                          <p:spTgt spid="951307"/>
                                        </p:tgtEl>
                                        <p:attrNameLst>
                                          <p:attrName>style.visibility</p:attrName>
                                        </p:attrNameLst>
                                      </p:cBhvr>
                                      <p:to>
                                        <p:strVal val="visible"/>
                                      </p:to>
                                    </p:set>
                                    <p:anim calcmode="lin" valueType="num">
                                      <p:cBhvr additive="base">
                                        <p:cTn id="9" dur="500" fill="hold"/>
                                        <p:tgtEl>
                                          <p:spTgt spid="951307"/>
                                        </p:tgtEl>
                                        <p:attrNameLst>
                                          <p:attrName>ppt_x</p:attrName>
                                        </p:attrNameLst>
                                      </p:cBhvr>
                                      <p:tavLst>
                                        <p:tav tm="0">
                                          <p:val>
                                            <p:strVal val="0-#ppt_w/2"/>
                                          </p:val>
                                        </p:tav>
                                        <p:tav tm="100000">
                                          <p:val>
                                            <p:strVal val="#ppt_x"/>
                                          </p:val>
                                        </p:tav>
                                      </p:tavLst>
                                    </p:anim>
                                    <p:anim calcmode="lin" valueType="num">
                                      <p:cBhvr additive="base">
                                        <p:cTn id="10" dur="500" fill="hold"/>
                                        <p:tgtEl>
                                          <p:spTgt spid="95130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3000"/>
                                  </p:stCondLst>
                                  <p:childTnLst>
                                    <p:set>
                                      <p:cBhvr>
                                        <p:cTn id="12" dur="1" fill="hold">
                                          <p:stCondLst>
                                            <p:cond delay="0"/>
                                          </p:stCondLst>
                                        </p:cTn>
                                        <p:tgtEl>
                                          <p:spTgt spid="951308"/>
                                        </p:tgtEl>
                                        <p:attrNameLst>
                                          <p:attrName>style.visibility</p:attrName>
                                        </p:attrNameLst>
                                      </p:cBhvr>
                                      <p:to>
                                        <p:strVal val="visible"/>
                                      </p:to>
                                    </p:set>
                                    <p:anim calcmode="lin" valueType="num">
                                      <p:cBhvr additive="base">
                                        <p:cTn id="13" dur="500" fill="hold"/>
                                        <p:tgtEl>
                                          <p:spTgt spid="951308"/>
                                        </p:tgtEl>
                                        <p:attrNameLst>
                                          <p:attrName>ppt_x</p:attrName>
                                        </p:attrNameLst>
                                      </p:cBhvr>
                                      <p:tavLst>
                                        <p:tav tm="0">
                                          <p:val>
                                            <p:strVal val="0-#ppt_w/2"/>
                                          </p:val>
                                        </p:tav>
                                        <p:tav tm="100000">
                                          <p:val>
                                            <p:strVal val="#ppt_x"/>
                                          </p:val>
                                        </p:tav>
                                      </p:tavLst>
                                    </p:anim>
                                    <p:anim calcmode="lin" valueType="num">
                                      <p:cBhvr additive="base">
                                        <p:cTn id="14" dur="500" fill="hold"/>
                                        <p:tgtEl>
                                          <p:spTgt spid="951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9512">
                <p:cTn id="15" fill="hold" display="0">
                  <p:stCondLst>
                    <p:cond delay="indefinite"/>
                  </p:stCondLst>
                  <p:endCondLst>
                    <p:cond evt="onPrev" delay="0">
                      <p:tgtEl>
                        <p:sldTgt/>
                      </p:tgtEl>
                    </p:cond>
                    <p:cond evt="onStopAudio" delay="0">
                      <p:tgtEl>
                        <p:sldTgt/>
                      </p:tgtEl>
                    </p:cond>
                  </p:endCondLst>
                </p:cTn>
                <p:tgtEl>
                  <p:spTgt spid="951299"/>
                </p:tgtEl>
              </p:cMediaNode>
            </p:audio>
          </p:childTnLst>
        </p:cTn>
      </p:par>
    </p:tnLst>
    <p:bldLst>
      <p:bldP spid="951307" grpId="0" autoUpdateAnimBg="0"/>
      <p:bldP spid="95130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0" y="76200"/>
            <a:ext cx="9144000" cy="457200"/>
          </a:xfrm>
          <a:prstGeom prst="rect">
            <a:avLst/>
          </a:prstGeom>
          <a:noFill/>
          <a:ln w="9525">
            <a:noFill/>
            <a:miter lim="800000"/>
            <a:headEnd/>
            <a:tailEnd/>
          </a:ln>
        </p:spPr>
        <p:txBody>
          <a:bodyPr>
            <a:spAutoFit/>
          </a:bodyPr>
          <a:lstStyle/>
          <a:p>
            <a:pPr>
              <a:spcBef>
                <a:spcPct val="50000"/>
              </a:spcBef>
            </a:pPr>
            <a:endParaRPr lang="en-US"/>
          </a:p>
        </p:txBody>
      </p:sp>
      <p:sp>
        <p:nvSpPr>
          <p:cNvPr id="36867" name="Text Box 3"/>
          <p:cNvSpPr txBox="1">
            <a:spLocks noChangeArrowheads="1"/>
          </p:cNvSpPr>
          <p:nvPr/>
        </p:nvSpPr>
        <p:spPr bwMode="auto">
          <a:xfrm>
            <a:off x="2057400" y="228600"/>
            <a:ext cx="4800600" cy="762000"/>
          </a:xfrm>
          <a:prstGeom prst="rect">
            <a:avLst/>
          </a:prstGeom>
          <a:noFill/>
          <a:ln w="9525">
            <a:noFill/>
            <a:miter lim="800000"/>
            <a:headEnd/>
            <a:tailEnd/>
          </a:ln>
        </p:spPr>
        <p:txBody>
          <a:bodyPr>
            <a:spAutoFit/>
          </a:bodyPr>
          <a:lstStyle/>
          <a:p>
            <a:pPr algn="ctr">
              <a:spcBef>
                <a:spcPct val="50000"/>
              </a:spcBef>
            </a:pPr>
            <a:r>
              <a:rPr lang="en-US" sz="4400"/>
              <a:t>E. coli statistics:</a:t>
            </a:r>
          </a:p>
        </p:txBody>
      </p:sp>
      <p:sp>
        <p:nvSpPr>
          <p:cNvPr id="36868" name="Text Box 4"/>
          <p:cNvSpPr txBox="1">
            <a:spLocks noChangeArrowheads="1"/>
          </p:cNvSpPr>
          <p:nvPr/>
        </p:nvSpPr>
        <p:spPr bwMode="auto">
          <a:xfrm>
            <a:off x="1371600" y="990600"/>
            <a:ext cx="6400800" cy="457200"/>
          </a:xfrm>
          <a:prstGeom prst="rect">
            <a:avLst/>
          </a:prstGeom>
          <a:noFill/>
          <a:ln w="9525">
            <a:noFill/>
            <a:miter lim="800000"/>
            <a:headEnd/>
            <a:tailEnd/>
          </a:ln>
        </p:spPr>
        <p:txBody>
          <a:bodyPr>
            <a:spAutoFit/>
          </a:bodyPr>
          <a:lstStyle/>
          <a:p>
            <a:pPr algn="ctr"/>
            <a:r>
              <a:rPr lang="en-US">
                <a:latin typeface="Arial" charset="0"/>
              </a:rPr>
              <a:t>WHOLE CELL:  Length = 2 </a:t>
            </a:r>
            <a:r>
              <a:rPr lang="en-US">
                <a:latin typeface="Arial" charset="0"/>
                <a:cs typeface="Arial" charset="0"/>
                <a:sym typeface="Symbol" pitchFamily="18" charset="2"/>
              </a:rPr>
              <a:t>; width =</a:t>
            </a:r>
            <a:r>
              <a:rPr lang="en-US">
                <a:latin typeface="Arial" charset="0"/>
              </a:rPr>
              <a:t> 0.5 </a:t>
            </a:r>
            <a:r>
              <a:rPr lang="en-US">
                <a:latin typeface="Arial" charset="0"/>
                <a:cs typeface="Arial" charset="0"/>
                <a:sym typeface="Symbol" pitchFamily="18" charset="2"/>
              </a:rPr>
              <a:t>.</a:t>
            </a:r>
            <a:r>
              <a:rPr lang="en-US"/>
              <a:t> </a:t>
            </a:r>
            <a:endParaRPr lang="en-US">
              <a:latin typeface="Arial" charset="0"/>
            </a:endParaRPr>
          </a:p>
        </p:txBody>
      </p:sp>
      <p:sp>
        <p:nvSpPr>
          <p:cNvPr id="36869" name="Text Box 5"/>
          <p:cNvSpPr txBox="1">
            <a:spLocks noChangeArrowheads="1"/>
          </p:cNvSpPr>
          <p:nvPr/>
        </p:nvSpPr>
        <p:spPr bwMode="auto">
          <a:xfrm>
            <a:off x="762000" y="3962400"/>
            <a:ext cx="7467600" cy="822325"/>
          </a:xfrm>
          <a:prstGeom prst="rect">
            <a:avLst/>
          </a:prstGeom>
          <a:noFill/>
          <a:ln w="9525">
            <a:noFill/>
            <a:miter lim="800000"/>
            <a:headEnd/>
            <a:tailEnd/>
          </a:ln>
        </p:spPr>
        <p:txBody>
          <a:bodyPr>
            <a:spAutoFit/>
          </a:bodyPr>
          <a:lstStyle/>
          <a:p>
            <a:r>
              <a:rPr lang="en-US">
                <a:latin typeface="Arial" charset="0"/>
              </a:rPr>
              <a:t>CHROMOSOME: length = 1,354</a:t>
            </a:r>
            <a:r>
              <a:rPr lang="en-US">
                <a:latin typeface="Arial" charset="0"/>
                <a:cs typeface="Arial" charset="0"/>
                <a:sym typeface="Symbol" pitchFamily="18" charset="2"/>
              </a:rPr>
              <a:t></a:t>
            </a:r>
            <a:r>
              <a:rPr lang="en-US">
                <a:latin typeface="Arial" charset="0"/>
              </a:rPr>
              <a:t> = 1.35 mm!  (</a:t>
            </a:r>
            <a:r>
              <a:rPr lang="en-US">
                <a:solidFill>
                  <a:srgbClr val="FF00FF"/>
                </a:solidFill>
                <a:latin typeface="Arial" charset="0"/>
              </a:rPr>
              <a:t>The chromosome is </a:t>
            </a:r>
            <a:r>
              <a:rPr lang="en-US" b="1" i="1">
                <a:solidFill>
                  <a:srgbClr val="FF00FF"/>
                </a:solidFill>
                <a:latin typeface="Arial" charset="0"/>
              </a:rPr>
              <a:t>700x</a:t>
            </a:r>
            <a:r>
              <a:rPr lang="en-US" i="1">
                <a:solidFill>
                  <a:srgbClr val="FF00FF"/>
                </a:solidFill>
                <a:latin typeface="Arial" charset="0"/>
              </a:rPr>
              <a:t> </a:t>
            </a:r>
            <a:r>
              <a:rPr lang="en-US">
                <a:solidFill>
                  <a:srgbClr val="FF00FF"/>
                </a:solidFill>
                <a:latin typeface="Arial" charset="0"/>
              </a:rPr>
              <a:t>as long as the entire cell!</a:t>
            </a:r>
            <a:r>
              <a:rPr lang="en-US">
                <a:latin typeface="Arial" charset="0"/>
              </a:rPr>
              <a:t>)</a:t>
            </a:r>
          </a:p>
        </p:txBody>
      </p:sp>
      <p:pic>
        <p:nvPicPr>
          <p:cNvPr id="36870" name="Picture 6" descr="C:\Program Files\Amira-3.1.1\data\nucleosome files\AAA FINAL STRUCTURE\Animations_notahelix\Picture Files\e_coli.jpg"/>
          <p:cNvPicPr>
            <a:picLocks noChangeAspect="1" noChangeArrowheads="1"/>
          </p:cNvPicPr>
          <p:nvPr/>
        </p:nvPicPr>
        <p:blipFill>
          <a:blip r:embed="rId5" cstate="print"/>
          <a:srcRect/>
          <a:stretch>
            <a:fillRect/>
          </a:stretch>
        </p:blipFill>
        <p:spPr bwMode="auto">
          <a:xfrm>
            <a:off x="2895600" y="1600200"/>
            <a:ext cx="3498850" cy="2233613"/>
          </a:xfrm>
          <a:prstGeom prst="rect">
            <a:avLst/>
          </a:prstGeom>
          <a:noFill/>
          <a:ln w="9525">
            <a:noFill/>
            <a:miter lim="800000"/>
            <a:headEnd/>
            <a:tailEnd/>
          </a:ln>
        </p:spPr>
      </p:pic>
      <p:sp>
        <p:nvSpPr>
          <p:cNvPr id="36871" name="Text Box 7"/>
          <p:cNvSpPr txBox="1">
            <a:spLocks noChangeArrowheads="1"/>
          </p:cNvSpPr>
          <p:nvPr/>
        </p:nvSpPr>
        <p:spPr bwMode="auto">
          <a:xfrm>
            <a:off x="533400" y="4876800"/>
            <a:ext cx="8077200" cy="457200"/>
          </a:xfrm>
          <a:prstGeom prst="rect">
            <a:avLst/>
          </a:prstGeom>
          <a:noFill/>
          <a:ln w="9525">
            <a:noFill/>
            <a:miter lim="800000"/>
            <a:headEnd/>
            <a:tailEnd/>
          </a:ln>
        </p:spPr>
        <p:txBody>
          <a:bodyPr>
            <a:spAutoFit/>
          </a:bodyPr>
          <a:lstStyle/>
          <a:p>
            <a:pPr algn="ctr"/>
            <a:r>
              <a:rPr lang="en-US">
                <a:latin typeface="Arial" charset="0"/>
              </a:rPr>
              <a:t>Molecular weight of chromosome:  2.5 x 10</a:t>
            </a:r>
            <a:r>
              <a:rPr lang="en-US" baseline="30000">
                <a:latin typeface="Arial" charset="0"/>
              </a:rPr>
              <a:t>9</a:t>
            </a:r>
            <a:endParaRPr lang="en-US"/>
          </a:p>
        </p:txBody>
      </p:sp>
      <p:sp>
        <p:nvSpPr>
          <p:cNvPr id="36872" name="Text Box 8"/>
          <p:cNvSpPr txBox="1">
            <a:spLocks noChangeArrowheads="1"/>
          </p:cNvSpPr>
          <p:nvPr/>
        </p:nvSpPr>
        <p:spPr bwMode="auto">
          <a:xfrm>
            <a:off x="381000" y="5562600"/>
            <a:ext cx="8305800" cy="641350"/>
          </a:xfrm>
          <a:prstGeom prst="rect">
            <a:avLst/>
          </a:prstGeom>
          <a:noFill/>
          <a:ln w="9525">
            <a:noFill/>
            <a:miter lim="800000"/>
            <a:headEnd/>
            <a:tailEnd/>
          </a:ln>
        </p:spPr>
        <p:txBody>
          <a:bodyPr>
            <a:spAutoFit/>
          </a:bodyPr>
          <a:lstStyle/>
          <a:p>
            <a:pPr algn="ctr">
              <a:spcBef>
                <a:spcPct val="50000"/>
              </a:spcBef>
            </a:pPr>
            <a:r>
              <a:rPr lang="en-US" sz="3600">
                <a:latin typeface="Arial" charset="0"/>
              </a:rPr>
              <a:t>Total number of base pairs: 4 x 10</a:t>
            </a:r>
            <a:r>
              <a:rPr lang="en-US" sz="3600" baseline="30000">
                <a:latin typeface="Arial" charset="0"/>
              </a:rPr>
              <a:t>6</a:t>
            </a:r>
          </a:p>
        </p:txBody>
      </p:sp>
      <p:pic>
        <p:nvPicPr>
          <p:cNvPr id="52233" name="slide_3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82" fill="hold"/>
                                        <p:tgtEl>
                                          <p:spTgt spid="522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52233"/>
                </p:tgtEl>
              </p:cMediaNode>
            </p:audio>
          </p:childTnLst>
        </p:cTn>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6" name="Picture 2"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914400"/>
            <a:ext cx="6096000" cy="1639888"/>
          </a:xfrm>
          <a:prstGeom prst="rect">
            <a:avLst/>
          </a:prstGeom>
          <a:noFill/>
          <a:ln w="9525">
            <a:noFill/>
            <a:miter lim="800000"/>
            <a:headEnd/>
            <a:tailEnd/>
          </a:ln>
        </p:spPr>
      </p:pic>
      <p:pic>
        <p:nvPicPr>
          <p:cNvPr id="359427" name="Picture 3"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3429000"/>
            <a:ext cx="5575300" cy="2041525"/>
          </a:xfrm>
          <a:prstGeom prst="rect">
            <a:avLst/>
          </a:prstGeom>
          <a:noFill/>
          <a:ln w="9525">
            <a:noFill/>
            <a:miter lim="800000"/>
            <a:headEnd/>
            <a:tailEnd/>
          </a:ln>
        </p:spPr>
      </p:pic>
      <p:sp>
        <p:nvSpPr>
          <p:cNvPr id="359428" name="Text Box 4"/>
          <p:cNvSpPr txBox="1">
            <a:spLocks noChangeArrowheads="1"/>
          </p:cNvSpPr>
          <p:nvPr/>
        </p:nvSpPr>
        <p:spPr bwMode="auto">
          <a:xfrm>
            <a:off x="457200" y="5867400"/>
            <a:ext cx="8229600" cy="457200"/>
          </a:xfrm>
          <a:prstGeom prst="rect">
            <a:avLst/>
          </a:prstGeom>
          <a:noFill/>
          <a:ln w="9525">
            <a:noFill/>
            <a:miter lim="800000"/>
            <a:headEnd/>
            <a:tailEnd/>
          </a:ln>
        </p:spPr>
        <p:txBody>
          <a:bodyPr>
            <a:spAutoFit/>
          </a:bodyPr>
          <a:lstStyle/>
          <a:p>
            <a:pPr algn="ctr">
              <a:spcBef>
                <a:spcPct val="50000"/>
              </a:spcBef>
            </a:pPr>
            <a:r>
              <a:rPr lang="en-US"/>
              <a:t>Chambers’ Experiment (unpublished)</a:t>
            </a:r>
          </a:p>
        </p:txBody>
      </p:sp>
      <p:pic>
        <p:nvPicPr>
          <p:cNvPr id="570374" name="slide_35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59430"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44" fill="hold"/>
                                        <p:tgtEl>
                                          <p:spTgt spid="5703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570374"/>
                </p:tgtEl>
              </p:cMediaNode>
            </p:audio>
          </p:childTnLst>
        </p:cTn>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0" name="Picture 2"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914400"/>
            <a:ext cx="6096000" cy="1639888"/>
          </a:xfrm>
          <a:prstGeom prst="rect">
            <a:avLst/>
          </a:prstGeom>
          <a:noFill/>
          <a:ln w="9525">
            <a:noFill/>
            <a:miter lim="800000"/>
            <a:headEnd/>
            <a:tailEnd/>
          </a:ln>
        </p:spPr>
      </p:pic>
      <p:pic>
        <p:nvPicPr>
          <p:cNvPr id="360451" name="Picture 3"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3429000"/>
            <a:ext cx="5575300" cy="2041525"/>
          </a:xfrm>
          <a:prstGeom prst="rect">
            <a:avLst/>
          </a:prstGeom>
          <a:noFill/>
          <a:ln w="9525">
            <a:noFill/>
            <a:miter lim="800000"/>
            <a:headEnd/>
            <a:tailEnd/>
          </a:ln>
        </p:spPr>
      </p:pic>
      <p:sp>
        <p:nvSpPr>
          <p:cNvPr id="360452" name="Text Box 4"/>
          <p:cNvSpPr txBox="1">
            <a:spLocks noChangeArrowheads="1"/>
          </p:cNvSpPr>
          <p:nvPr/>
        </p:nvSpPr>
        <p:spPr bwMode="auto">
          <a:xfrm>
            <a:off x="457200" y="5867400"/>
            <a:ext cx="8229600" cy="457200"/>
          </a:xfrm>
          <a:prstGeom prst="rect">
            <a:avLst/>
          </a:prstGeom>
          <a:noFill/>
          <a:ln w="9525">
            <a:noFill/>
            <a:miter lim="800000"/>
            <a:headEnd/>
            <a:tailEnd/>
          </a:ln>
        </p:spPr>
        <p:txBody>
          <a:bodyPr>
            <a:spAutoFit/>
          </a:bodyPr>
          <a:lstStyle/>
          <a:p>
            <a:pPr algn="ctr">
              <a:spcBef>
                <a:spcPct val="50000"/>
              </a:spcBef>
            </a:pPr>
            <a:r>
              <a:rPr lang="en-US"/>
              <a:t>Chambers’ Experiment (unpublished)</a:t>
            </a:r>
          </a:p>
        </p:txBody>
      </p:sp>
      <p:sp>
        <p:nvSpPr>
          <p:cNvPr id="360453" name="Text Box 5"/>
          <p:cNvSpPr txBox="1">
            <a:spLocks noChangeArrowheads="1"/>
          </p:cNvSpPr>
          <p:nvPr/>
        </p:nvSpPr>
        <p:spPr bwMode="auto">
          <a:xfrm>
            <a:off x="1295400" y="639763"/>
            <a:ext cx="6324600" cy="2176462"/>
          </a:xfrm>
          <a:prstGeom prst="rect">
            <a:avLst/>
          </a:prstGeom>
          <a:noFill/>
          <a:ln w="76200">
            <a:solidFill>
              <a:srgbClr val="FFFF00"/>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933894" name="slide_35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60455"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
        <p:nvSpPr>
          <p:cNvPr id="360456" name="Text Box 8"/>
          <p:cNvSpPr txBox="1">
            <a:spLocks noChangeArrowheads="1"/>
          </p:cNvSpPr>
          <p:nvPr/>
        </p:nvSpPr>
        <p:spPr bwMode="auto">
          <a:xfrm>
            <a:off x="1838325" y="2362200"/>
            <a:ext cx="685800" cy="396875"/>
          </a:xfrm>
          <a:prstGeom prst="rect">
            <a:avLst/>
          </a:prstGeom>
          <a:noFill/>
          <a:ln w="9525">
            <a:noFill/>
            <a:miter lim="800000"/>
            <a:headEnd/>
            <a:tailEnd/>
          </a:ln>
        </p:spPr>
        <p:txBody>
          <a:bodyPr>
            <a:spAutoFit/>
          </a:bodyPr>
          <a:lstStyle/>
          <a:p>
            <a:pPr algn="ctr">
              <a:spcBef>
                <a:spcPct val="50000"/>
              </a:spcBef>
            </a:pPr>
            <a:r>
              <a:rPr lang="en-US" sz="2000"/>
              <a:t>S.S.</a:t>
            </a:r>
          </a:p>
        </p:txBody>
      </p:sp>
      <p:sp>
        <p:nvSpPr>
          <p:cNvPr id="360457" name="Text Box 9"/>
          <p:cNvSpPr txBox="1">
            <a:spLocks noChangeArrowheads="1"/>
          </p:cNvSpPr>
          <p:nvPr/>
        </p:nvSpPr>
        <p:spPr bwMode="auto">
          <a:xfrm>
            <a:off x="4105275" y="2362200"/>
            <a:ext cx="685800" cy="396875"/>
          </a:xfrm>
          <a:prstGeom prst="rect">
            <a:avLst/>
          </a:prstGeom>
          <a:noFill/>
          <a:ln w="9525">
            <a:noFill/>
            <a:miter lim="800000"/>
            <a:headEnd/>
            <a:tailEnd/>
          </a:ln>
        </p:spPr>
        <p:txBody>
          <a:bodyPr>
            <a:spAutoFit/>
          </a:bodyPr>
          <a:lstStyle/>
          <a:p>
            <a:pPr algn="ctr">
              <a:spcBef>
                <a:spcPct val="50000"/>
              </a:spcBef>
            </a:pPr>
            <a:r>
              <a:rPr lang="en-US" sz="2000"/>
              <a:t>S.S.</a:t>
            </a:r>
          </a:p>
        </p:txBody>
      </p:sp>
      <p:sp>
        <p:nvSpPr>
          <p:cNvPr id="360458" name="Text Box 10"/>
          <p:cNvSpPr txBox="1">
            <a:spLocks noChangeArrowheads="1"/>
          </p:cNvSpPr>
          <p:nvPr/>
        </p:nvSpPr>
        <p:spPr bwMode="auto">
          <a:xfrm>
            <a:off x="6310313" y="2362200"/>
            <a:ext cx="914400" cy="396875"/>
          </a:xfrm>
          <a:prstGeom prst="rect">
            <a:avLst/>
          </a:prstGeom>
          <a:noFill/>
          <a:ln w="9525">
            <a:noFill/>
            <a:miter lim="800000"/>
            <a:headEnd/>
            <a:tailEnd/>
          </a:ln>
        </p:spPr>
        <p:txBody>
          <a:bodyPr>
            <a:spAutoFit/>
          </a:bodyPr>
          <a:lstStyle/>
          <a:p>
            <a:pPr algn="ctr">
              <a:spcBef>
                <a:spcPct val="50000"/>
              </a:spcBef>
            </a:pPr>
            <a:r>
              <a:rPr lang="en-US" sz="2000"/>
              <a:t>Form I</a:t>
            </a:r>
          </a:p>
        </p:txBody>
      </p:sp>
    </p:spTree>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913" fill="hold"/>
                                        <p:tgtEl>
                                          <p:spTgt spid="9338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0732">
                <p:cTn id="7" fill="hold" display="0">
                  <p:stCondLst>
                    <p:cond delay="indefinite"/>
                  </p:stCondLst>
                  <p:endCondLst>
                    <p:cond evt="onNext" delay="0">
                      <p:tgtEl>
                        <p:sldTgt/>
                      </p:tgtEl>
                    </p:cond>
                    <p:cond evt="onPrev" delay="0">
                      <p:tgtEl>
                        <p:sldTgt/>
                      </p:tgtEl>
                    </p:cond>
                    <p:cond evt="onStopAudio" delay="0">
                      <p:tgtEl>
                        <p:sldTgt/>
                      </p:tgtEl>
                    </p:cond>
                  </p:endCondLst>
                </p:cTn>
                <p:tgtEl>
                  <p:spTgt spid="933894"/>
                </p:tgtEl>
              </p:cMediaNode>
            </p:audio>
          </p:childTnLst>
        </p:cTn>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914400"/>
            <a:ext cx="6096000" cy="1639888"/>
          </a:xfrm>
          <a:prstGeom prst="rect">
            <a:avLst/>
          </a:prstGeom>
          <a:noFill/>
          <a:ln w="9525">
            <a:noFill/>
            <a:miter lim="800000"/>
            <a:headEnd/>
            <a:tailEnd/>
          </a:ln>
        </p:spPr>
      </p:pic>
      <p:pic>
        <p:nvPicPr>
          <p:cNvPr id="361475" name="Picture 3"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3429000"/>
            <a:ext cx="5575300" cy="2041525"/>
          </a:xfrm>
          <a:prstGeom prst="rect">
            <a:avLst/>
          </a:prstGeom>
          <a:noFill/>
          <a:ln w="9525">
            <a:noFill/>
            <a:miter lim="800000"/>
            <a:headEnd/>
            <a:tailEnd/>
          </a:ln>
        </p:spPr>
      </p:pic>
      <p:sp>
        <p:nvSpPr>
          <p:cNvPr id="361476" name="Text Box 4"/>
          <p:cNvSpPr txBox="1">
            <a:spLocks noChangeArrowheads="1"/>
          </p:cNvSpPr>
          <p:nvPr/>
        </p:nvSpPr>
        <p:spPr bwMode="auto">
          <a:xfrm>
            <a:off x="457200" y="5867400"/>
            <a:ext cx="8229600" cy="457200"/>
          </a:xfrm>
          <a:prstGeom prst="rect">
            <a:avLst/>
          </a:prstGeom>
          <a:noFill/>
          <a:ln w="9525">
            <a:noFill/>
            <a:miter lim="800000"/>
            <a:headEnd/>
            <a:tailEnd/>
          </a:ln>
        </p:spPr>
        <p:txBody>
          <a:bodyPr>
            <a:spAutoFit/>
          </a:bodyPr>
          <a:lstStyle/>
          <a:p>
            <a:pPr algn="ctr">
              <a:spcBef>
                <a:spcPct val="50000"/>
              </a:spcBef>
            </a:pPr>
            <a:r>
              <a:rPr lang="en-US"/>
              <a:t>Chambers’ Experiment (unpublished)</a:t>
            </a:r>
          </a:p>
        </p:txBody>
      </p:sp>
      <p:sp>
        <p:nvSpPr>
          <p:cNvPr id="937989" name="Text Box 5"/>
          <p:cNvSpPr txBox="1">
            <a:spLocks noChangeArrowheads="1"/>
          </p:cNvSpPr>
          <p:nvPr/>
        </p:nvSpPr>
        <p:spPr bwMode="auto">
          <a:xfrm>
            <a:off x="1752600" y="3309938"/>
            <a:ext cx="1828800" cy="2176462"/>
          </a:xfrm>
          <a:prstGeom prst="rect">
            <a:avLst/>
          </a:prstGeom>
          <a:noFill/>
          <a:ln w="76200">
            <a:solidFill>
              <a:srgbClr val="FFFF00"/>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937990" name="slide_35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61479"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76" fill="hold"/>
                                        <p:tgtEl>
                                          <p:spTgt spid="937990"/>
                                        </p:tgtEl>
                                      </p:cBhvr>
                                    </p:cmd>
                                  </p:childTnLst>
                                </p:cTn>
                              </p:par>
                              <p:par>
                                <p:cTn id="7" presetID="2" presetClass="entr" presetSubtype="8" fill="hold" grpId="0" nodeType="withEffect">
                                  <p:stCondLst>
                                    <p:cond delay="0"/>
                                  </p:stCondLst>
                                  <p:childTnLst>
                                    <p:set>
                                      <p:cBhvr>
                                        <p:cTn id="8" dur="1" fill="hold">
                                          <p:stCondLst>
                                            <p:cond delay="0"/>
                                          </p:stCondLst>
                                        </p:cTn>
                                        <p:tgtEl>
                                          <p:spTgt spid="937989"/>
                                        </p:tgtEl>
                                        <p:attrNameLst>
                                          <p:attrName>style.visibility</p:attrName>
                                        </p:attrNameLst>
                                      </p:cBhvr>
                                      <p:to>
                                        <p:strVal val="visible"/>
                                      </p:to>
                                    </p:set>
                                    <p:anim calcmode="lin" valueType="num">
                                      <p:cBhvr additive="base">
                                        <p:cTn id="9" dur="500" fill="hold"/>
                                        <p:tgtEl>
                                          <p:spTgt spid="937989"/>
                                        </p:tgtEl>
                                        <p:attrNameLst>
                                          <p:attrName>ppt_x</p:attrName>
                                        </p:attrNameLst>
                                      </p:cBhvr>
                                      <p:tavLst>
                                        <p:tav tm="0">
                                          <p:val>
                                            <p:strVal val="0-#ppt_w/2"/>
                                          </p:val>
                                        </p:tav>
                                        <p:tav tm="100000">
                                          <p:val>
                                            <p:strVal val="#ppt_x"/>
                                          </p:val>
                                        </p:tav>
                                      </p:tavLst>
                                    </p:anim>
                                    <p:anim calcmode="lin" valueType="num">
                                      <p:cBhvr additive="base">
                                        <p:cTn id="10" dur="500" fill="hold"/>
                                        <p:tgtEl>
                                          <p:spTgt spid="9379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3171">
                <p:cTn id="11" fill="hold" display="0">
                  <p:stCondLst>
                    <p:cond delay="indefinite"/>
                  </p:stCondLst>
                  <p:endCondLst>
                    <p:cond evt="onPrev" delay="0">
                      <p:tgtEl>
                        <p:sldTgt/>
                      </p:tgtEl>
                    </p:cond>
                    <p:cond evt="onStopAudio" delay="0">
                      <p:tgtEl>
                        <p:sldTgt/>
                      </p:tgtEl>
                    </p:cond>
                  </p:endCondLst>
                </p:cTn>
                <p:tgtEl>
                  <p:spTgt spid="937990"/>
                </p:tgtEl>
              </p:cMediaNode>
            </p:audio>
          </p:childTnLst>
        </p:cTn>
      </p:par>
    </p:tnLst>
    <p:bldLst>
      <p:bldP spid="937989" grpId="0" animBg="1" autoUpdateAnimBg="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498" name="Picture 2"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914400"/>
            <a:ext cx="6096000" cy="1639888"/>
          </a:xfrm>
          <a:prstGeom prst="rect">
            <a:avLst/>
          </a:prstGeom>
          <a:noFill/>
          <a:ln w="9525">
            <a:noFill/>
            <a:miter lim="800000"/>
            <a:headEnd/>
            <a:tailEnd/>
          </a:ln>
        </p:spPr>
      </p:pic>
      <p:pic>
        <p:nvPicPr>
          <p:cNvPr id="362499" name="Picture 3"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3429000"/>
            <a:ext cx="5575300" cy="2041525"/>
          </a:xfrm>
          <a:prstGeom prst="rect">
            <a:avLst/>
          </a:prstGeom>
          <a:noFill/>
          <a:ln w="9525">
            <a:noFill/>
            <a:miter lim="800000"/>
            <a:headEnd/>
            <a:tailEnd/>
          </a:ln>
        </p:spPr>
      </p:pic>
      <p:sp>
        <p:nvSpPr>
          <p:cNvPr id="362500" name="Text Box 4"/>
          <p:cNvSpPr txBox="1">
            <a:spLocks noChangeArrowheads="1"/>
          </p:cNvSpPr>
          <p:nvPr/>
        </p:nvSpPr>
        <p:spPr bwMode="auto">
          <a:xfrm>
            <a:off x="457200" y="5867400"/>
            <a:ext cx="8229600" cy="457200"/>
          </a:xfrm>
          <a:prstGeom prst="rect">
            <a:avLst/>
          </a:prstGeom>
          <a:noFill/>
          <a:ln w="9525">
            <a:noFill/>
            <a:miter lim="800000"/>
            <a:headEnd/>
            <a:tailEnd/>
          </a:ln>
        </p:spPr>
        <p:txBody>
          <a:bodyPr>
            <a:spAutoFit/>
          </a:bodyPr>
          <a:lstStyle/>
          <a:p>
            <a:pPr algn="ctr">
              <a:spcBef>
                <a:spcPct val="50000"/>
              </a:spcBef>
            </a:pPr>
            <a:r>
              <a:rPr lang="en-US"/>
              <a:t>Chambers’ Experiment (unpublished)</a:t>
            </a:r>
          </a:p>
        </p:txBody>
      </p:sp>
      <p:sp>
        <p:nvSpPr>
          <p:cNvPr id="939013" name="Text Box 5"/>
          <p:cNvSpPr txBox="1">
            <a:spLocks noChangeArrowheads="1"/>
          </p:cNvSpPr>
          <p:nvPr/>
        </p:nvSpPr>
        <p:spPr bwMode="auto">
          <a:xfrm>
            <a:off x="3657600" y="3309938"/>
            <a:ext cx="1828800" cy="2176462"/>
          </a:xfrm>
          <a:prstGeom prst="rect">
            <a:avLst/>
          </a:prstGeom>
          <a:noFill/>
          <a:ln w="76200">
            <a:solidFill>
              <a:srgbClr val="FFFF00"/>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939014" name="slide_35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62503" name="Text Box 7"/>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58" fill="hold"/>
                                        <p:tgtEl>
                                          <p:spTgt spid="939014"/>
                                        </p:tgtEl>
                                      </p:cBhvr>
                                    </p:cmd>
                                  </p:childTnLst>
                                </p:cTn>
                              </p:par>
                              <p:par>
                                <p:cTn id="7" presetID="2" presetClass="entr" presetSubtype="8" fill="hold" grpId="0" nodeType="withEffect">
                                  <p:stCondLst>
                                    <p:cond delay="0"/>
                                  </p:stCondLst>
                                  <p:childTnLst>
                                    <p:set>
                                      <p:cBhvr>
                                        <p:cTn id="8" dur="1" fill="hold">
                                          <p:stCondLst>
                                            <p:cond delay="0"/>
                                          </p:stCondLst>
                                        </p:cTn>
                                        <p:tgtEl>
                                          <p:spTgt spid="939013"/>
                                        </p:tgtEl>
                                        <p:attrNameLst>
                                          <p:attrName>style.visibility</p:attrName>
                                        </p:attrNameLst>
                                      </p:cBhvr>
                                      <p:to>
                                        <p:strVal val="visible"/>
                                      </p:to>
                                    </p:set>
                                    <p:anim calcmode="lin" valueType="num">
                                      <p:cBhvr additive="base">
                                        <p:cTn id="9" dur="500" fill="hold"/>
                                        <p:tgtEl>
                                          <p:spTgt spid="939013"/>
                                        </p:tgtEl>
                                        <p:attrNameLst>
                                          <p:attrName>ppt_x</p:attrName>
                                        </p:attrNameLst>
                                      </p:cBhvr>
                                      <p:tavLst>
                                        <p:tav tm="0">
                                          <p:val>
                                            <p:strVal val="0-#ppt_w/2"/>
                                          </p:val>
                                        </p:tav>
                                        <p:tav tm="100000">
                                          <p:val>
                                            <p:strVal val="#ppt_x"/>
                                          </p:val>
                                        </p:tav>
                                      </p:tavLst>
                                    </p:anim>
                                    <p:anim calcmode="lin" valueType="num">
                                      <p:cBhvr additive="base">
                                        <p:cTn id="10" dur="500" fill="hold"/>
                                        <p:tgtEl>
                                          <p:spTgt spid="9390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6829">
                <p:cTn id="11" fill="hold" display="0">
                  <p:stCondLst>
                    <p:cond delay="indefinite"/>
                  </p:stCondLst>
                  <p:endCondLst>
                    <p:cond evt="onPrev" delay="0">
                      <p:tgtEl>
                        <p:sldTgt/>
                      </p:tgtEl>
                    </p:cond>
                    <p:cond evt="onStopAudio" delay="0">
                      <p:tgtEl>
                        <p:sldTgt/>
                      </p:tgtEl>
                    </p:cond>
                  </p:endCondLst>
                </p:cTn>
                <p:tgtEl>
                  <p:spTgt spid="939014"/>
                </p:tgtEl>
              </p:cMediaNode>
            </p:audio>
          </p:childTnLst>
        </p:cTn>
      </p:par>
    </p:tnLst>
    <p:bldLst>
      <p:bldP spid="939013" grpId="0" animBg="1" autoUpdateAnimBg="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22" name="Top chromosomes"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914400"/>
            <a:ext cx="6096000" cy="1639888"/>
          </a:xfrm>
          <a:prstGeom prst="rect">
            <a:avLst/>
          </a:prstGeom>
          <a:noFill/>
          <a:ln w="9525">
            <a:noFill/>
            <a:miter lim="800000"/>
            <a:headEnd/>
            <a:tailEnd/>
          </a:ln>
        </p:spPr>
      </p:pic>
      <p:pic>
        <p:nvPicPr>
          <p:cNvPr id="363523" name="Bottom chromosomes"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3429000"/>
            <a:ext cx="5575300" cy="2041525"/>
          </a:xfrm>
          <a:prstGeom prst="rect">
            <a:avLst/>
          </a:prstGeom>
          <a:noFill/>
          <a:ln w="9525">
            <a:noFill/>
            <a:miter lim="800000"/>
            <a:headEnd/>
            <a:tailEnd/>
          </a:ln>
        </p:spPr>
      </p:pic>
      <p:sp>
        <p:nvSpPr>
          <p:cNvPr id="363524" name="Chambers' Exp"/>
          <p:cNvSpPr txBox="1">
            <a:spLocks noChangeArrowheads="1"/>
          </p:cNvSpPr>
          <p:nvPr/>
        </p:nvSpPr>
        <p:spPr bwMode="auto">
          <a:xfrm>
            <a:off x="457200" y="5867400"/>
            <a:ext cx="8229600" cy="457200"/>
          </a:xfrm>
          <a:prstGeom prst="rect">
            <a:avLst/>
          </a:prstGeom>
          <a:noFill/>
          <a:ln w="9525">
            <a:noFill/>
            <a:miter lim="800000"/>
            <a:headEnd/>
            <a:tailEnd/>
          </a:ln>
        </p:spPr>
        <p:txBody>
          <a:bodyPr>
            <a:spAutoFit/>
          </a:bodyPr>
          <a:lstStyle/>
          <a:p>
            <a:pPr algn="ctr">
              <a:spcBef>
                <a:spcPct val="50000"/>
              </a:spcBef>
            </a:pPr>
            <a:r>
              <a:rPr lang="en-US"/>
              <a:t>Chambers’ Experiment (unpublished)</a:t>
            </a:r>
          </a:p>
        </p:txBody>
      </p:sp>
      <p:sp>
        <p:nvSpPr>
          <p:cNvPr id="940037" name="Yellow box"/>
          <p:cNvSpPr txBox="1">
            <a:spLocks noChangeArrowheads="1"/>
          </p:cNvSpPr>
          <p:nvPr/>
        </p:nvSpPr>
        <p:spPr bwMode="auto">
          <a:xfrm>
            <a:off x="5715000" y="3309938"/>
            <a:ext cx="1828800" cy="2176462"/>
          </a:xfrm>
          <a:prstGeom prst="rect">
            <a:avLst/>
          </a:prstGeom>
          <a:noFill/>
          <a:ln w="76200">
            <a:solidFill>
              <a:srgbClr val="FFFF00"/>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940038" name="slide_35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63527" name="Transit"/>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
        <p:nvSpPr>
          <p:cNvPr id="940040" name="Narration"/>
          <p:cNvSpPr txBox="1">
            <a:spLocks noChangeArrowheads="1"/>
          </p:cNvSpPr>
          <p:nvPr/>
        </p:nvSpPr>
        <p:spPr bwMode="auto">
          <a:xfrm>
            <a:off x="1143000" y="762000"/>
            <a:ext cx="6553200" cy="2041525"/>
          </a:xfrm>
          <a:prstGeom prst="rect">
            <a:avLst/>
          </a:prstGeom>
          <a:solidFill>
            <a:schemeClr val="bg1"/>
          </a:solidFill>
          <a:ln w="9525">
            <a:noFill/>
            <a:miter lim="800000"/>
            <a:headEnd/>
            <a:tailEnd/>
          </a:ln>
        </p:spPr>
        <p:txBody>
          <a:bodyPr>
            <a:spAutoFit/>
          </a:bodyPr>
          <a:lstStyle/>
          <a:p>
            <a:pPr>
              <a:spcBef>
                <a:spcPct val="50000"/>
              </a:spcBef>
            </a:pPr>
            <a:r>
              <a:rPr lang="en-US" sz="3200"/>
              <a:t>He proposed that the nicked strand spontaneously </a:t>
            </a:r>
            <a:r>
              <a:rPr lang="en-US" sz="3200" i="1"/>
              <a:t>sealed itself,</a:t>
            </a:r>
            <a:r>
              <a:rPr lang="en-US" sz="3200"/>
              <a:t> in a reaction catalyzed by the “enzyme”, water!</a:t>
            </a:r>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35" fill="hold"/>
                                        <p:tgtEl>
                                          <p:spTgt spid="940038"/>
                                        </p:tgtEl>
                                      </p:cBhvr>
                                    </p:cmd>
                                  </p:childTnLst>
                                </p:cTn>
                              </p:par>
                              <p:par>
                                <p:cTn id="7" presetID="2" presetClass="entr" presetSubtype="8" fill="hold" grpId="0" nodeType="withEffect">
                                  <p:stCondLst>
                                    <p:cond delay="2000"/>
                                  </p:stCondLst>
                                  <p:childTnLst>
                                    <p:set>
                                      <p:cBhvr>
                                        <p:cTn id="8" dur="1" fill="hold">
                                          <p:stCondLst>
                                            <p:cond delay="0"/>
                                          </p:stCondLst>
                                        </p:cTn>
                                        <p:tgtEl>
                                          <p:spTgt spid="940037"/>
                                        </p:tgtEl>
                                        <p:attrNameLst>
                                          <p:attrName>style.visibility</p:attrName>
                                        </p:attrNameLst>
                                      </p:cBhvr>
                                      <p:to>
                                        <p:strVal val="visible"/>
                                      </p:to>
                                    </p:set>
                                    <p:anim calcmode="lin" valueType="num">
                                      <p:cBhvr additive="base">
                                        <p:cTn id="9" dur="500" fill="hold"/>
                                        <p:tgtEl>
                                          <p:spTgt spid="940037"/>
                                        </p:tgtEl>
                                        <p:attrNameLst>
                                          <p:attrName>ppt_x</p:attrName>
                                        </p:attrNameLst>
                                      </p:cBhvr>
                                      <p:tavLst>
                                        <p:tav tm="0">
                                          <p:val>
                                            <p:strVal val="0-#ppt_w/2"/>
                                          </p:val>
                                        </p:tav>
                                        <p:tav tm="100000">
                                          <p:val>
                                            <p:strVal val="#ppt_x"/>
                                          </p:val>
                                        </p:tav>
                                      </p:tavLst>
                                    </p:anim>
                                    <p:anim calcmode="lin" valueType="num">
                                      <p:cBhvr additive="base">
                                        <p:cTn id="10" dur="500" fill="hold"/>
                                        <p:tgtEl>
                                          <p:spTgt spid="94003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000"/>
                                  </p:stCondLst>
                                  <p:childTnLst>
                                    <p:set>
                                      <p:cBhvr>
                                        <p:cTn id="12" dur="1" fill="hold">
                                          <p:stCondLst>
                                            <p:cond delay="0"/>
                                          </p:stCondLst>
                                        </p:cTn>
                                        <p:tgtEl>
                                          <p:spTgt spid="940040"/>
                                        </p:tgtEl>
                                        <p:attrNameLst>
                                          <p:attrName>style.visibility</p:attrName>
                                        </p:attrNameLst>
                                      </p:cBhvr>
                                      <p:to>
                                        <p:strVal val="visible"/>
                                      </p:to>
                                    </p:set>
                                    <p:anim calcmode="lin" valueType="num">
                                      <p:cBhvr additive="base">
                                        <p:cTn id="13" dur="500" fill="hold"/>
                                        <p:tgtEl>
                                          <p:spTgt spid="940040"/>
                                        </p:tgtEl>
                                        <p:attrNameLst>
                                          <p:attrName>ppt_x</p:attrName>
                                        </p:attrNameLst>
                                      </p:cBhvr>
                                      <p:tavLst>
                                        <p:tav tm="0">
                                          <p:val>
                                            <p:strVal val="0-#ppt_w/2"/>
                                          </p:val>
                                        </p:tav>
                                        <p:tav tm="100000">
                                          <p:val>
                                            <p:strVal val="#ppt_x"/>
                                          </p:val>
                                        </p:tav>
                                      </p:tavLst>
                                    </p:anim>
                                    <p:anim calcmode="lin" valueType="num">
                                      <p:cBhvr additive="base">
                                        <p:cTn id="14" dur="500" fill="hold"/>
                                        <p:tgtEl>
                                          <p:spTgt spid="9400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5610">
                <p:cTn id="15" fill="hold" display="0">
                  <p:stCondLst>
                    <p:cond delay="indefinite"/>
                  </p:stCondLst>
                  <p:endCondLst>
                    <p:cond evt="onPrev" delay="0">
                      <p:tgtEl>
                        <p:sldTgt/>
                      </p:tgtEl>
                    </p:cond>
                    <p:cond evt="onStopAudio" delay="0">
                      <p:tgtEl>
                        <p:sldTgt/>
                      </p:tgtEl>
                    </p:cond>
                  </p:endCondLst>
                </p:cTn>
                <p:tgtEl>
                  <p:spTgt spid="940038"/>
                </p:tgtEl>
              </p:cMediaNode>
            </p:audio>
          </p:childTnLst>
        </p:cTn>
      </p:par>
    </p:tnLst>
    <p:bldLst>
      <p:bldP spid="940037" grpId="0" animBg="1" autoUpdateAnimBg="0"/>
      <p:bldP spid="940040" grpId="0" animBg="1" autoUpdateAnimBg="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6" name="Picture 3" descr="C:\Program Files\Amira-3.1.1\data\nucleosome files\AAA FINAL STRUCTURE\Animations_notahelix\Picture Files\chambers2.jpg"/>
          <p:cNvPicPr>
            <a:picLocks noChangeAspect="1" noChangeArrowheads="1"/>
          </p:cNvPicPr>
          <p:nvPr/>
        </p:nvPicPr>
        <p:blipFill>
          <a:blip r:embed="rId5" cstate="print"/>
          <a:srcRect/>
          <a:stretch>
            <a:fillRect/>
          </a:stretch>
        </p:blipFill>
        <p:spPr bwMode="auto">
          <a:xfrm>
            <a:off x="1828800" y="3429000"/>
            <a:ext cx="5575300" cy="2041525"/>
          </a:xfrm>
          <a:prstGeom prst="rect">
            <a:avLst/>
          </a:prstGeom>
          <a:noFill/>
          <a:ln w="9525">
            <a:noFill/>
            <a:miter lim="800000"/>
            <a:headEnd/>
            <a:tailEnd/>
          </a:ln>
        </p:spPr>
      </p:pic>
      <p:sp>
        <p:nvSpPr>
          <p:cNvPr id="364547" name="Text Box 6"/>
          <p:cNvSpPr txBox="1">
            <a:spLocks noChangeArrowheads="1"/>
          </p:cNvSpPr>
          <p:nvPr/>
        </p:nvSpPr>
        <p:spPr bwMode="auto">
          <a:xfrm>
            <a:off x="228600" y="381000"/>
            <a:ext cx="8610600" cy="2830513"/>
          </a:xfrm>
          <a:prstGeom prst="rect">
            <a:avLst/>
          </a:prstGeom>
          <a:noFill/>
          <a:ln w="9525">
            <a:noFill/>
            <a:miter lim="800000"/>
            <a:headEnd/>
            <a:tailEnd/>
          </a:ln>
        </p:spPr>
        <p:txBody>
          <a:bodyPr>
            <a:spAutoFit/>
          </a:bodyPr>
          <a:lstStyle/>
          <a:p>
            <a:pPr>
              <a:spcBef>
                <a:spcPct val="50000"/>
              </a:spcBef>
            </a:pPr>
            <a:r>
              <a:rPr lang="en-US" u="sng"/>
              <a:t>THERMODYNAMIC ABSURDITY</a:t>
            </a:r>
            <a:r>
              <a:rPr lang="en-US"/>
              <a:t>:</a:t>
            </a:r>
          </a:p>
          <a:p>
            <a:pPr>
              <a:spcBef>
                <a:spcPct val="50000"/>
              </a:spcBef>
            </a:pPr>
            <a:r>
              <a:rPr lang="en-US"/>
              <a:t>The Second Law states that the world gets more random.</a:t>
            </a:r>
          </a:p>
          <a:p>
            <a:pPr>
              <a:spcBef>
                <a:spcPct val="50000"/>
              </a:spcBef>
            </a:pPr>
            <a:r>
              <a:rPr lang="en-US"/>
              <a:t>In a system in which there is a net accumulation of </a:t>
            </a:r>
            <a:r>
              <a:rPr lang="en-US" i="1"/>
              <a:t>nicked</a:t>
            </a:r>
            <a:r>
              <a:rPr lang="en-US"/>
              <a:t> strands, how can there simultaneously be a net accumulation of spontaneously-</a:t>
            </a:r>
            <a:r>
              <a:rPr lang="en-US" i="1"/>
              <a:t>sealed</a:t>
            </a:r>
            <a:r>
              <a:rPr lang="en-US"/>
              <a:t> strands?</a:t>
            </a:r>
          </a:p>
          <a:p>
            <a:pPr>
              <a:spcBef>
                <a:spcPct val="50000"/>
              </a:spcBef>
            </a:pPr>
            <a:r>
              <a:rPr lang="en-US"/>
              <a:t>It’s impossible!</a:t>
            </a:r>
          </a:p>
        </p:txBody>
      </p:sp>
      <p:sp>
        <p:nvSpPr>
          <p:cNvPr id="364548" name="Text Box 7"/>
          <p:cNvSpPr txBox="1">
            <a:spLocks noChangeArrowheads="1"/>
          </p:cNvSpPr>
          <p:nvPr/>
        </p:nvSpPr>
        <p:spPr bwMode="auto">
          <a:xfrm>
            <a:off x="1905000" y="5562600"/>
            <a:ext cx="1447800" cy="366713"/>
          </a:xfrm>
          <a:prstGeom prst="rect">
            <a:avLst/>
          </a:prstGeom>
          <a:noFill/>
          <a:ln w="9525">
            <a:noFill/>
            <a:miter lim="800000"/>
            <a:headEnd/>
            <a:tailEnd/>
          </a:ln>
        </p:spPr>
        <p:txBody>
          <a:bodyPr>
            <a:spAutoFit/>
          </a:bodyPr>
          <a:lstStyle/>
          <a:p>
            <a:pPr algn="ctr">
              <a:spcBef>
                <a:spcPct val="50000"/>
              </a:spcBef>
            </a:pPr>
            <a:r>
              <a:rPr lang="en-US" sz="1800" i="1"/>
              <a:t>Plausible…</a:t>
            </a:r>
          </a:p>
        </p:txBody>
      </p:sp>
      <p:sp>
        <p:nvSpPr>
          <p:cNvPr id="364549" name="Text Box 8"/>
          <p:cNvSpPr txBox="1">
            <a:spLocks noChangeArrowheads="1"/>
          </p:cNvSpPr>
          <p:nvPr/>
        </p:nvSpPr>
        <p:spPr bwMode="auto">
          <a:xfrm>
            <a:off x="3962400" y="5562600"/>
            <a:ext cx="1447800" cy="366713"/>
          </a:xfrm>
          <a:prstGeom prst="rect">
            <a:avLst/>
          </a:prstGeom>
          <a:noFill/>
          <a:ln w="9525">
            <a:noFill/>
            <a:miter lim="800000"/>
            <a:headEnd/>
            <a:tailEnd/>
          </a:ln>
        </p:spPr>
        <p:txBody>
          <a:bodyPr>
            <a:spAutoFit/>
          </a:bodyPr>
          <a:lstStyle/>
          <a:p>
            <a:pPr algn="ctr">
              <a:spcBef>
                <a:spcPct val="50000"/>
              </a:spcBef>
            </a:pPr>
            <a:r>
              <a:rPr lang="en-US" sz="1800" i="1"/>
              <a:t>plausible…</a:t>
            </a:r>
          </a:p>
        </p:txBody>
      </p:sp>
      <p:sp>
        <p:nvSpPr>
          <p:cNvPr id="364550" name="Text Box 9"/>
          <p:cNvSpPr txBox="1">
            <a:spLocks noChangeArrowheads="1"/>
          </p:cNvSpPr>
          <p:nvPr/>
        </p:nvSpPr>
        <p:spPr bwMode="auto">
          <a:xfrm>
            <a:off x="5867400" y="5562600"/>
            <a:ext cx="1447800" cy="366713"/>
          </a:xfrm>
          <a:prstGeom prst="rect">
            <a:avLst/>
          </a:prstGeom>
          <a:noFill/>
          <a:ln w="9525">
            <a:noFill/>
            <a:miter lim="800000"/>
            <a:headEnd/>
            <a:tailEnd/>
          </a:ln>
        </p:spPr>
        <p:txBody>
          <a:bodyPr>
            <a:spAutoFit/>
          </a:bodyPr>
          <a:lstStyle/>
          <a:p>
            <a:pPr algn="ctr">
              <a:spcBef>
                <a:spcPct val="50000"/>
              </a:spcBef>
            </a:pPr>
            <a:r>
              <a:rPr lang="en-US" sz="1800" b="1" i="1" u="sng"/>
              <a:t>impossible!</a:t>
            </a:r>
          </a:p>
        </p:txBody>
      </p:sp>
      <p:pic>
        <p:nvPicPr>
          <p:cNvPr id="953354" name="slide_35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53355" name="Blue-In a system"/>
          <p:cNvSpPr txBox="1">
            <a:spLocks noChangeArrowheads="1"/>
          </p:cNvSpPr>
          <p:nvPr/>
        </p:nvSpPr>
        <p:spPr bwMode="auto">
          <a:xfrm>
            <a:off x="228600" y="1479550"/>
            <a:ext cx="8686800" cy="1187450"/>
          </a:xfrm>
          <a:prstGeom prst="rect">
            <a:avLst/>
          </a:prstGeom>
          <a:noFill/>
          <a:ln w="9525">
            <a:noFill/>
            <a:miter lim="800000"/>
            <a:headEnd/>
            <a:tailEnd/>
          </a:ln>
        </p:spPr>
        <p:txBody>
          <a:bodyPr>
            <a:spAutoFit/>
          </a:bodyPr>
          <a:lstStyle/>
          <a:p>
            <a:pPr>
              <a:spcBef>
                <a:spcPct val="50000"/>
              </a:spcBef>
            </a:pPr>
            <a:r>
              <a:rPr lang="en-US">
                <a:solidFill>
                  <a:srgbClr val="0000FF"/>
                </a:solidFill>
              </a:rPr>
              <a:t>In a system in which there is a net accumulation of </a:t>
            </a:r>
            <a:r>
              <a:rPr lang="en-US" i="1">
                <a:solidFill>
                  <a:srgbClr val="0000FF"/>
                </a:solidFill>
              </a:rPr>
              <a:t>nicked</a:t>
            </a:r>
            <a:r>
              <a:rPr lang="en-US">
                <a:solidFill>
                  <a:srgbClr val="0000FF"/>
                </a:solidFill>
              </a:rPr>
              <a:t> strands, how can there simultaneously be a net accumulation of spontaneously-</a:t>
            </a:r>
            <a:r>
              <a:rPr lang="en-US" i="1">
                <a:solidFill>
                  <a:srgbClr val="0000FF"/>
                </a:solidFill>
              </a:rPr>
              <a:t>sealed</a:t>
            </a:r>
            <a:r>
              <a:rPr lang="en-US">
                <a:solidFill>
                  <a:srgbClr val="0000FF"/>
                </a:solidFill>
              </a:rPr>
              <a:t> strands?</a:t>
            </a:r>
          </a:p>
        </p:txBody>
      </p:sp>
      <p:sp>
        <p:nvSpPr>
          <p:cNvPr id="364553" name="Transit"/>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825" fill="hold"/>
                                        <p:tgtEl>
                                          <p:spTgt spid="953354"/>
                                        </p:tgtEl>
                                      </p:cBhvr>
                                    </p:cmd>
                                  </p:childTnLst>
                                </p:cTn>
                              </p:par>
                              <p:par>
                                <p:cTn id="7" presetID="2" presetClass="entr" presetSubtype="8" fill="hold" grpId="0" nodeType="withEffect">
                                  <p:stCondLst>
                                    <p:cond delay="24000"/>
                                  </p:stCondLst>
                                  <p:childTnLst>
                                    <p:set>
                                      <p:cBhvr>
                                        <p:cTn id="8" dur="1" fill="hold">
                                          <p:stCondLst>
                                            <p:cond delay="0"/>
                                          </p:stCondLst>
                                        </p:cTn>
                                        <p:tgtEl>
                                          <p:spTgt spid="953355"/>
                                        </p:tgtEl>
                                        <p:attrNameLst>
                                          <p:attrName>style.visibility</p:attrName>
                                        </p:attrNameLst>
                                      </p:cBhvr>
                                      <p:to>
                                        <p:strVal val="visible"/>
                                      </p:to>
                                    </p:set>
                                    <p:anim calcmode="lin" valueType="num">
                                      <p:cBhvr additive="base">
                                        <p:cTn id="9" dur="500" fill="hold"/>
                                        <p:tgtEl>
                                          <p:spTgt spid="953355"/>
                                        </p:tgtEl>
                                        <p:attrNameLst>
                                          <p:attrName>ppt_x</p:attrName>
                                        </p:attrNameLst>
                                      </p:cBhvr>
                                      <p:tavLst>
                                        <p:tav tm="0">
                                          <p:val>
                                            <p:strVal val="0-#ppt_w/2"/>
                                          </p:val>
                                        </p:tav>
                                        <p:tav tm="100000">
                                          <p:val>
                                            <p:strVal val="#ppt_x"/>
                                          </p:val>
                                        </p:tav>
                                      </p:tavLst>
                                    </p:anim>
                                    <p:anim calcmode="lin" valueType="num">
                                      <p:cBhvr additive="base">
                                        <p:cTn id="10" dur="500" fill="hold"/>
                                        <p:tgtEl>
                                          <p:spTgt spid="9533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0732">
                <p:cTn id="11" fill="hold" display="0">
                  <p:stCondLst>
                    <p:cond delay="indefinite"/>
                  </p:stCondLst>
                  <p:endCondLst>
                    <p:cond evt="onPrev" delay="0">
                      <p:tgtEl>
                        <p:sldTgt/>
                      </p:tgtEl>
                    </p:cond>
                    <p:cond evt="onStopAudio" delay="0">
                      <p:tgtEl>
                        <p:sldTgt/>
                      </p:tgtEl>
                    </p:cond>
                  </p:endCondLst>
                </p:cTn>
                <p:tgtEl>
                  <p:spTgt spid="953354"/>
                </p:tgtEl>
              </p:cMediaNode>
            </p:audio>
          </p:childTnLst>
        </p:cTn>
      </p:par>
    </p:tnLst>
    <p:bldLst>
      <p:bldP spid="953355" grpId="0" autoUpdateAnimBg="0"/>
    </p:bld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570" name="Picture 1027" descr="C:\Program Files\Amira-3.1.1\data\nucleosome files\AAA FINAL STRUCTURE\Animations_notahelix\Picture Files\chambers_bad_explan.jpg"/>
          <p:cNvPicPr>
            <a:picLocks noChangeAspect="1" noChangeArrowheads="1"/>
          </p:cNvPicPr>
          <p:nvPr/>
        </p:nvPicPr>
        <p:blipFill>
          <a:blip r:embed="rId5" cstate="print"/>
          <a:srcRect/>
          <a:stretch>
            <a:fillRect/>
          </a:stretch>
        </p:blipFill>
        <p:spPr bwMode="auto">
          <a:xfrm>
            <a:off x="2347913" y="611188"/>
            <a:ext cx="4232275" cy="5654675"/>
          </a:xfrm>
          <a:prstGeom prst="rect">
            <a:avLst/>
          </a:prstGeom>
          <a:noFill/>
          <a:ln w="9525">
            <a:noFill/>
            <a:miter lim="800000"/>
            <a:headEnd/>
            <a:tailEnd/>
          </a:ln>
        </p:spPr>
      </p:pic>
      <p:pic>
        <p:nvPicPr>
          <p:cNvPr id="941060" name="slide_35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65572" name="Text Box 1029"/>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365573" name="Text Box 1030"/>
          <p:cNvSpPr txBox="1">
            <a:spLocks noChangeArrowheads="1"/>
          </p:cNvSpPr>
          <p:nvPr/>
        </p:nvSpPr>
        <p:spPr bwMode="auto">
          <a:xfrm>
            <a:off x="3048000" y="3124200"/>
            <a:ext cx="381000" cy="396875"/>
          </a:xfrm>
          <a:prstGeom prst="rect">
            <a:avLst/>
          </a:prstGeom>
          <a:noFill/>
          <a:ln w="9525">
            <a:noFill/>
            <a:miter lim="800000"/>
            <a:headEnd/>
            <a:tailEnd/>
          </a:ln>
        </p:spPr>
        <p:txBody>
          <a:bodyPr>
            <a:spAutoFit/>
          </a:bodyPr>
          <a:lstStyle/>
          <a:p>
            <a:pPr algn="ctr">
              <a:spcBef>
                <a:spcPct val="50000"/>
              </a:spcBef>
            </a:pPr>
            <a:r>
              <a:rPr lang="en-US" sz="2000"/>
              <a:t>I</a:t>
            </a:r>
          </a:p>
        </p:txBody>
      </p:sp>
      <p:sp>
        <p:nvSpPr>
          <p:cNvPr id="365574" name="Text Box 1031"/>
          <p:cNvSpPr txBox="1">
            <a:spLocks noChangeArrowheads="1"/>
          </p:cNvSpPr>
          <p:nvPr/>
        </p:nvSpPr>
        <p:spPr bwMode="auto">
          <a:xfrm>
            <a:off x="5772150" y="3094038"/>
            <a:ext cx="381000" cy="396875"/>
          </a:xfrm>
          <a:prstGeom prst="rect">
            <a:avLst/>
          </a:prstGeom>
          <a:noFill/>
          <a:ln w="9525">
            <a:noFill/>
            <a:miter lim="800000"/>
            <a:headEnd/>
            <a:tailEnd/>
          </a:ln>
        </p:spPr>
        <p:txBody>
          <a:bodyPr>
            <a:spAutoFit/>
          </a:bodyPr>
          <a:lstStyle/>
          <a:p>
            <a:pPr algn="ctr">
              <a:spcBef>
                <a:spcPct val="50000"/>
              </a:spcBef>
            </a:pPr>
            <a:r>
              <a:rPr lang="en-US" sz="2000"/>
              <a:t>II</a:t>
            </a:r>
          </a:p>
        </p:txBody>
      </p:sp>
      <p:sp>
        <p:nvSpPr>
          <p:cNvPr id="365575" name="Text Box 1032"/>
          <p:cNvSpPr txBox="1">
            <a:spLocks noChangeArrowheads="1"/>
          </p:cNvSpPr>
          <p:nvPr/>
        </p:nvSpPr>
        <p:spPr bwMode="auto">
          <a:xfrm>
            <a:off x="3062288" y="6075363"/>
            <a:ext cx="381000" cy="396875"/>
          </a:xfrm>
          <a:prstGeom prst="rect">
            <a:avLst/>
          </a:prstGeom>
          <a:noFill/>
          <a:ln w="9525">
            <a:noFill/>
            <a:miter lim="800000"/>
            <a:headEnd/>
            <a:tailEnd/>
          </a:ln>
        </p:spPr>
        <p:txBody>
          <a:bodyPr>
            <a:spAutoFit/>
          </a:bodyPr>
          <a:lstStyle/>
          <a:p>
            <a:pPr algn="ctr">
              <a:spcBef>
                <a:spcPct val="50000"/>
              </a:spcBef>
            </a:pPr>
            <a:r>
              <a:rPr lang="en-US" sz="2000"/>
              <a:t>II</a:t>
            </a:r>
          </a:p>
        </p:txBody>
      </p:sp>
      <p:sp>
        <p:nvSpPr>
          <p:cNvPr id="365576" name="Text Box 1033"/>
          <p:cNvSpPr txBox="1">
            <a:spLocks noChangeArrowheads="1"/>
          </p:cNvSpPr>
          <p:nvPr/>
        </p:nvSpPr>
        <p:spPr bwMode="auto">
          <a:xfrm>
            <a:off x="5791200" y="6127750"/>
            <a:ext cx="381000" cy="396875"/>
          </a:xfrm>
          <a:prstGeom prst="rect">
            <a:avLst/>
          </a:prstGeom>
          <a:noFill/>
          <a:ln w="9525">
            <a:noFill/>
            <a:miter lim="800000"/>
            <a:headEnd/>
            <a:tailEnd/>
          </a:ln>
        </p:spPr>
        <p:txBody>
          <a:bodyPr>
            <a:spAutoFit/>
          </a:bodyPr>
          <a:lstStyle/>
          <a:p>
            <a:pPr algn="ctr">
              <a:spcBef>
                <a:spcPct val="50000"/>
              </a:spcBef>
            </a:pPr>
            <a:r>
              <a:rPr lang="en-US" sz="2000"/>
              <a:t>I</a:t>
            </a:r>
          </a:p>
        </p:txBody>
      </p:sp>
    </p:spTree>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38" fill="hold"/>
                                        <p:tgtEl>
                                          <p:spTgt spid="94106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941060"/>
                </p:tgtEl>
              </p:cMediaNode>
            </p:audio>
          </p:childTnLst>
        </p:cTn>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4" name="Picture 1026" descr="C:\Program Files\Amira-3.1.1\data\nucleosome files\AAA FINAL STRUCTURE\Animations_notahelix\Picture Files\chambers_bad_explan.jpg"/>
          <p:cNvPicPr>
            <a:picLocks noChangeAspect="1" noChangeArrowheads="1"/>
          </p:cNvPicPr>
          <p:nvPr/>
        </p:nvPicPr>
        <p:blipFill>
          <a:blip r:embed="rId5" cstate="print"/>
          <a:srcRect/>
          <a:stretch>
            <a:fillRect/>
          </a:stretch>
        </p:blipFill>
        <p:spPr bwMode="auto">
          <a:xfrm>
            <a:off x="2347913" y="611188"/>
            <a:ext cx="4232275" cy="5654675"/>
          </a:xfrm>
          <a:prstGeom prst="rect">
            <a:avLst/>
          </a:prstGeom>
          <a:noFill/>
          <a:ln w="9525">
            <a:noFill/>
            <a:miter lim="800000"/>
            <a:headEnd/>
            <a:tailEnd/>
          </a:ln>
        </p:spPr>
      </p:pic>
      <p:sp>
        <p:nvSpPr>
          <p:cNvPr id="366595" name="The &quot;kicker&quot;"/>
          <p:cNvSpPr txBox="1">
            <a:spLocks noChangeArrowheads="1"/>
          </p:cNvSpPr>
          <p:nvPr/>
        </p:nvSpPr>
        <p:spPr bwMode="auto">
          <a:xfrm>
            <a:off x="228600" y="595313"/>
            <a:ext cx="8610600" cy="3016250"/>
          </a:xfrm>
          <a:prstGeom prst="rect">
            <a:avLst/>
          </a:prstGeom>
          <a:solidFill>
            <a:schemeClr val="bg1"/>
          </a:solidFill>
          <a:ln w="9525">
            <a:noFill/>
            <a:miter lim="800000"/>
            <a:headEnd/>
            <a:tailEnd/>
          </a:ln>
        </p:spPr>
        <p:txBody>
          <a:bodyPr>
            <a:spAutoFit/>
          </a:bodyPr>
          <a:lstStyle/>
          <a:p>
            <a:pPr>
              <a:spcBef>
                <a:spcPct val="50000"/>
              </a:spcBef>
            </a:pPr>
            <a:r>
              <a:rPr lang="en-US" sz="3200" u="sng"/>
              <a:t>The “kicker”</a:t>
            </a:r>
            <a:r>
              <a:rPr lang="en-US" sz="3200"/>
              <a:t>:  Even if nicked and re-sealed DNA were energetically equivalent, so that water </a:t>
            </a:r>
            <a:r>
              <a:rPr lang="en-US" sz="3200" i="1"/>
              <a:t>really could </a:t>
            </a:r>
            <a:r>
              <a:rPr lang="en-US" sz="3200"/>
              <a:t>catalyze the re-sealing of nicked strands, what would cause the DNA to become 5-7% </a:t>
            </a:r>
            <a:r>
              <a:rPr lang="en-US" sz="3200" i="1"/>
              <a:t>underwound </a:t>
            </a:r>
            <a:r>
              <a:rPr lang="en-US" sz="3200"/>
              <a:t>before sealing, to produce the native supertwist?</a:t>
            </a:r>
          </a:p>
        </p:txBody>
      </p:sp>
      <p:sp>
        <p:nvSpPr>
          <p:cNvPr id="366596" name="This form"/>
          <p:cNvSpPr txBox="1">
            <a:spLocks noChangeArrowheads="1"/>
          </p:cNvSpPr>
          <p:nvPr/>
        </p:nvSpPr>
        <p:spPr bwMode="auto">
          <a:xfrm>
            <a:off x="7010400" y="5137150"/>
            <a:ext cx="2057400" cy="1568450"/>
          </a:xfrm>
          <a:prstGeom prst="rect">
            <a:avLst/>
          </a:prstGeom>
          <a:noFill/>
          <a:ln w="9525">
            <a:solidFill>
              <a:srgbClr val="FF00FF"/>
            </a:solidFill>
            <a:miter lim="800000"/>
            <a:headEnd/>
            <a:tailEnd/>
          </a:ln>
        </p:spPr>
        <p:txBody>
          <a:bodyPr>
            <a:spAutoFit/>
          </a:bodyPr>
          <a:lstStyle/>
          <a:p>
            <a:pPr>
              <a:spcBef>
                <a:spcPct val="50000"/>
              </a:spcBef>
            </a:pPr>
            <a:r>
              <a:rPr lang="en-US" sz="1600"/>
              <a:t>This form requires energy-consuming </a:t>
            </a:r>
            <a:r>
              <a:rPr lang="en-US" sz="1600" i="1"/>
              <a:t>underwinding </a:t>
            </a:r>
            <a:r>
              <a:rPr lang="en-US" sz="1600"/>
              <a:t>before closure, in order to generate the superhelical twists.</a:t>
            </a:r>
          </a:p>
        </p:txBody>
      </p:sp>
      <p:sp>
        <p:nvSpPr>
          <p:cNvPr id="366597" name="Arrow, Form I"/>
          <p:cNvSpPr>
            <a:spLocks noChangeShapeType="1"/>
          </p:cNvSpPr>
          <p:nvPr/>
        </p:nvSpPr>
        <p:spPr bwMode="auto">
          <a:xfrm flipH="1" flipV="1">
            <a:off x="6324600" y="5486400"/>
            <a:ext cx="609600" cy="457200"/>
          </a:xfrm>
          <a:prstGeom prst="line">
            <a:avLst/>
          </a:prstGeom>
          <a:noFill/>
          <a:ln w="38100">
            <a:solidFill>
              <a:srgbClr val="FF00FF"/>
            </a:solidFill>
            <a:round/>
            <a:headEnd/>
            <a:tailEnd type="triangle" w="med" len="med"/>
          </a:ln>
        </p:spPr>
        <p:txBody>
          <a:bodyPr/>
          <a:lstStyle/>
          <a:p>
            <a:endParaRPr lang="en-US"/>
          </a:p>
        </p:txBody>
      </p:sp>
      <p:pic>
        <p:nvPicPr>
          <p:cNvPr id="955398" name="slide_35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55400" name="Blue-energetically"/>
          <p:cNvSpPr txBox="1">
            <a:spLocks noChangeArrowheads="1"/>
          </p:cNvSpPr>
          <p:nvPr/>
        </p:nvSpPr>
        <p:spPr bwMode="auto">
          <a:xfrm>
            <a:off x="1128713" y="1081088"/>
            <a:ext cx="4114800" cy="579437"/>
          </a:xfrm>
          <a:prstGeom prst="rect">
            <a:avLst/>
          </a:prstGeom>
          <a:noFill/>
          <a:ln w="9525">
            <a:noFill/>
            <a:miter lim="800000"/>
            <a:headEnd/>
            <a:tailEnd/>
          </a:ln>
        </p:spPr>
        <p:txBody>
          <a:bodyPr>
            <a:spAutoFit/>
          </a:bodyPr>
          <a:lstStyle/>
          <a:p>
            <a:pPr>
              <a:spcBef>
                <a:spcPct val="50000"/>
              </a:spcBef>
            </a:pPr>
            <a:r>
              <a:rPr lang="en-US" sz="3200">
                <a:solidFill>
                  <a:srgbClr val="0000FF"/>
                </a:solidFill>
              </a:rPr>
              <a:t>energetically equivalent</a:t>
            </a:r>
          </a:p>
        </p:txBody>
      </p:sp>
      <p:sp>
        <p:nvSpPr>
          <p:cNvPr id="955401" name="Blue-what would"/>
          <p:cNvSpPr txBox="1">
            <a:spLocks noChangeArrowheads="1"/>
          </p:cNvSpPr>
          <p:nvPr/>
        </p:nvSpPr>
        <p:spPr bwMode="auto">
          <a:xfrm>
            <a:off x="242888" y="2057400"/>
            <a:ext cx="8763000" cy="1554163"/>
          </a:xfrm>
          <a:prstGeom prst="rect">
            <a:avLst/>
          </a:prstGeom>
          <a:noFill/>
          <a:ln w="9525">
            <a:noFill/>
            <a:miter lim="800000"/>
            <a:headEnd/>
            <a:tailEnd/>
          </a:ln>
        </p:spPr>
        <p:txBody>
          <a:bodyPr>
            <a:spAutoFit/>
          </a:bodyPr>
          <a:lstStyle/>
          <a:p>
            <a:pPr>
              <a:spcBef>
                <a:spcPct val="50000"/>
              </a:spcBef>
            </a:pPr>
            <a:r>
              <a:rPr lang="en-US" sz="3200">
                <a:solidFill>
                  <a:srgbClr val="0000FF"/>
                </a:solidFill>
              </a:rPr>
              <a:t>what would cause the DNA to become 5-7% </a:t>
            </a:r>
            <a:r>
              <a:rPr lang="en-US" sz="3200" i="1">
                <a:solidFill>
                  <a:srgbClr val="0000FF"/>
                </a:solidFill>
              </a:rPr>
              <a:t>underwound </a:t>
            </a:r>
            <a:r>
              <a:rPr lang="en-US" sz="3200">
                <a:solidFill>
                  <a:srgbClr val="0000FF"/>
                </a:solidFill>
              </a:rPr>
              <a:t>before sealing, to produce the native supertwist?</a:t>
            </a:r>
          </a:p>
        </p:txBody>
      </p:sp>
    </p:spTree>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689" fill="hold"/>
                                        <p:tgtEl>
                                          <p:spTgt spid="955398"/>
                                        </p:tgtEl>
                                      </p:cBhvr>
                                    </p:cmd>
                                  </p:childTnLst>
                                </p:cTn>
                              </p:par>
                              <p:par>
                                <p:cTn id="7" presetID="2" presetClass="entr" presetSubtype="8" fill="hold" grpId="0" nodeType="withEffect">
                                  <p:stCondLst>
                                    <p:cond delay="9000"/>
                                  </p:stCondLst>
                                  <p:childTnLst>
                                    <p:set>
                                      <p:cBhvr>
                                        <p:cTn id="8" dur="1" fill="hold">
                                          <p:stCondLst>
                                            <p:cond delay="0"/>
                                          </p:stCondLst>
                                        </p:cTn>
                                        <p:tgtEl>
                                          <p:spTgt spid="955400"/>
                                        </p:tgtEl>
                                        <p:attrNameLst>
                                          <p:attrName>style.visibility</p:attrName>
                                        </p:attrNameLst>
                                      </p:cBhvr>
                                      <p:to>
                                        <p:strVal val="visible"/>
                                      </p:to>
                                    </p:set>
                                    <p:anim calcmode="lin" valueType="num">
                                      <p:cBhvr additive="base">
                                        <p:cTn id="9" dur="500" fill="hold"/>
                                        <p:tgtEl>
                                          <p:spTgt spid="955400"/>
                                        </p:tgtEl>
                                        <p:attrNameLst>
                                          <p:attrName>ppt_x</p:attrName>
                                        </p:attrNameLst>
                                      </p:cBhvr>
                                      <p:tavLst>
                                        <p:tav tm="0">
                                          <p:val>
                                            <p:strVal val="0-#ppt_w/2"/>
                                          </p:val>
                                        </p:tav>
                                        <p:tav tm="100000">
                                          <p:val>
                                            <p:strVal val="#ppt_x"/>
                                          </p:val>
                                        </p:tav>
                                      </p:tavLst>
                                    </p:anim>
                                    <p:anim calcmode="lin" valueType="num">
                                      <p:cBhvr additive="base">
                                        <p:cTn id="10" dur="500" fill="hold"/>
                                        <p:tgtEl>
                                          <p:spTgt spid="95540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3000"/>
                                  </p:stCondLst>
                                  <p:childTnLst>
                                    <p:set>
                                      <p:cBhvr>
                                        <p:cTn id="12" dur="1" fill="hold">
                                          <p:stCondLst>
                                            <p:cond delay="0"/>
                                          </p:stCondLst>
                                        </p:cTn>
                                        <p:tgtEl>
                                          <p:spTgt spid="955401"/>
                                        </p:tgtEl>
                                        <p:attrNameLst>
                                          <p:attrName>style.visibility</p:attrName>
                                        </p:attrNameLst>
                                      </p:cBhvr>
                                      <p:to>
                                        <p:strVal val="visible"/>
                                      </p:to>
                                    </p:set>
                                    <p:anim calcmode="lin" valueType="num">
                                      <p:cBhvr additive="base">
                                        <p:cTn id="13" dur="500" fill="hold"/>
                                        <p:tgtEl>
                                          <p:spTgt spid="955401"/>
                                        </p:tgtEl>
                                        <p:attrNameLst>
                                          <p:attrName>ppt_x</p:attrName>
                                        </p:attrNameLst>
                                      </p:cBhvr>
                                      <p:tavLst>
                                        <p:tav tm="0">
                                          <p:val>
                                            <p:strVal val="0-#ppt_w/2"/>
                                          </p:val>
                                        </p:tav>
                                        <p:tav tm="100000">
                                          <p:val>
                                            <p:strVal val="#ppt_x"/>
                                          </p:val>
                                        </p:tav>
                                      </p:tavLst>
                                    </p:anim>
                                    <p:anim calcmode="lin" valueType="num">
                                      <p:cBhvr additive="base">
                                        <p:cTn id="14" dur="500" fill="hold"/>
                                        <p:tgtEl>
                                          <p:spTgt spid="9554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Prev" delay="0">
                      <p:tgtEl>
                        <p:sldTgt/>
                      </p:tgtEl>
                    </p:cond>
                    <p:cond evt="onStopAudio" delay="0">
                      <p:tgtEl>
                        <p:sldTgt/>
                      </p:tgtEl>
                    </p:cond>
                  </p:endCondLst>
                </p:cTn>
                <p:tgtEl>
                  <p:spTgt spid="955398"/>
                </p:tgtEl>
              </p:cMediaNode>
            </p:audio>
          </p:childTnLst>
        </p:cTn>
      </p:par>
    </p:tnLst>
    <p:bldLst>
      <p:bldP spid="955400" grpId="0" autoUpdateAnimBg="0"/>
      <p:bldP spid="955401" grpId="0" autoUpdateAnimBg="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Top narration"/>
          <p:cNvSpPr txBox="1">
            <a:spLocks noChangeArrowheads="1"/>
          </p:cNvSpPr>
          <p:nvPr/>
        </p:nvSpPr>
        <p:spPr bwMode="auto">
          <a:xfrm>
            <a:off x="228600" y="838200"/>
            <a:ext cx="8686800" cy="2647950"/>
          </a:xfrm>
          <a:prstGeom prst="rect">
            <a:avLst/>
          </a:prstGeom>
          <a:noFill/>
          <a:ln w="9525">
            <a:noFill/>
            <a:miter lim="800000"/>
            <a:headEnd/>
            <a:tailEnd/>
          </a:ln>
        </p:spPr>
        <p:txBody>
          <a:bodyPr>
            <a:spAutoFit/>
          </a:bodyPr>
          <a:lstStyle/>
          <a:p>
            <a:pPr>
              <a:spcBef>
                <a:spcPct val="50000"/>
              </a:spcBef>
            </a:pPr>
            <a:r>
              <a:rPr lang="en-US"/>
              <a:t>At some level Chambers understands the importance of what he has observed.  In accordance with this, he has, in the past, given me permission to describe his work in my publications, even though he still cannot accept the most obvious conclusion.  I last spoke to him about a year ago.  He’s long retired, and he no longer has his laboratory notes from this period, but he stands by his observations, to this day.</a:t>
            </a:r>
          </a:p>
        </p:txBody>
      </p:sp>
      <p:pic>
        <p:nvPicPr>
          <p:cNvPr id="957443" name="slide_35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67620" name="Bottom narration"/>
          <p:cNvSpPr txBox="1">
            <a:spLocks noChangeArrowheads="1"/>
          </p:cNvSpPr>
          <p:nvPr/>
        </p:nvSpPr>
        <p:spPr bwMode="auto">
          <a:xfrm>
            <a:off x="228600" y="4114800"/>
            <a:ext cx="8686800" cy="1552575"/>
          </a:xfrm>
          <a:prstGeom prst="rect">
            <a:avLst/>
          </a:prstGeom>
          <a:noFill/>
          <a:ln w="9525">
            <a:noFill/>
            <a:miter lim="800000"/>
            <a:headEnd/>
            <a:tailEnd/>
          </a:ln>
        </p:spPr>
        <p:txBody>
          <a:bodyPr>
            <a:spAutoFit/>
          </a:bodyPr>
          <a:lstStyle/>
          <a:p>
            <a:pPr>
              <a:spcBef>
                <a:spcPct val="50000"/>
              </a:spcBef>
            </a:pPr>
            <a:r>
              <a:rPr lang="en-US"/>
              <a:t>Since the work is un-published, you are free to doubt or disbelieve.  But the Wu study, to be described next, is published, and difficult to controvert.  About the best you can do is just ignore it.  That, in my opinion, would be tantamount to standing on scientific thin ice. </a:t>
            </a:r>
          </a:p>
        </p:txBody>
      </p:sp>
      <p:sp>
        <p:nvSpPr>
          <p:cNvPr id="957445" name="Blue-top"/>
          <p:cNvSpPr txBox="1">
            <a:spLocks noChangeArrowheads="1"/>
          </p:cNvSpPr>
          <p:nvPr/>
        </p:nvSpPr>
        <p:spPr bwMode="auto">
          <a:xfrm>
            <a:off x="228600" y="838200"/>
            <a:ext cx="8686800" cy="2647950"/>
          </a:xfrm>
          <a:prstGeom prst="rect">
            <a:avLst/>
          </a:prstGeom>
          <a:noFill/>
          <a:ln w="9525">
            <a:noFill/>
            <a:miter lim="800000"/>
            <a:headEnd/>
            <a:tailEnd/>
          </a:ln>
        </p:spPr>
        <p:txBody>
          <a:bodyPr>
            <a:spAutoFit/>
          </a:bodyPr>
          <a:lstStyle/>
          <a:p>
            <a:pPr>
              <a:spcBef>
                <a:spcPct val="50000"/>
              </a:spcBef>
            </a:pPr>
            <a:r>
              <a:rPr lang="en-US" dirty="0">
                <a:solidFill>
                  <a:srgbClr val="0000FF"/>
                </a:solidFill>
              </a:rPr>
              <a:t>At some level Chambers understands the importance of what he has observed.  In accordance with this, he has, in the past, given me permission to describe his work in my publications, even though he still cannot accept the most obvious conclusion.  I last spoke to him about a year ago.  He’s long retired, and he no longer has his laboratory notes from this period, but he stands by his observations, to this day.</a:t>
            </a:r>
          </a:p>
        </p:txBody>
      </p:sp>
      <p:sp>
        <p:nvSpPr>
          <p:cNvPr id="957446" name="Blue-bottom"/>
          <p:cNvSpPr txBox="1">
            <a:spLocks noChangeArrowheads="1"/>
          </p:cNvSpPr>
          <p:nvPr/>
        </p:nvSpPr>
        <p:spPr bwMode="auto">
          <a:xfrm>
            <a:off x="228600" y="4114800"/>
            <a:ext cx="8686800" cy="1552575"/>
          </a:xfrm>
          <a:prstGeom prst="rect">
            <a:avLst/>
          </a:prstGeom>
          <a:noFill/>
          <a:ln w="9525">
            <a:noFill/>
            <a:miter lim="800000"/>
            <a:headEnd/>
            <a:tailEnd/>
          </a:ln>
        </p:spPr>
        <p:txBody>
          <a:bodyPr>
            <a:spAutoFit/>
          </a:bodyPr>
          <a:lstStyle/>
          <a:p>
            <a:pPr>
              <a:spcBef>
                <a:spcPct val="50000"/>
              </a:spcBef>
            </a:pPr>
            <a:r>
              <a:rPr lang="en-US">
                <a:solidFill>
                  <a:srgbClr val="0000FF"/>
                </a:solidFill>
              </a:rPr>
              <a:t>Since the work is un-published, you are free to doubt or disbelieve.  But the Wu study, to be described next, is published, and difficult to controvert.  About the best you can do is just ignore it.  That, in my opinion, would be tantamount to standing on scientific thin ice. </a:t>
            </a:r>
          </a:p>
        </p:txBody>
      </p:sp>
    </p:spTree>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57443"/>
                                        </p:tgtEl>
                                      </p:cBhvr>
                                    </p:cmd>
                                  </p:childTnLst>
                                </p:cTn>
                              </p:par>
                              <p:par>
                                <p:cTn id="7" presetID="9" presetClass="entr" presetSubtype="0" fill="hold" grpId="0" nodeType="withEffect">
                                  <p:stCondLst>
                                    <p:cond delay="2000"/>
                                  </p:stCondLst>
                                  <p:childTnLst>
                                    <p:set>
                                      <p:cBhvr>
                                        <p:cTn id="8" dur="1" fill="hold">
                                          <p:stCondLst>
                                            <p:cond delay="0"/>
                                          </p:stCondLst>
                                        </p:cTn>
                                        <p:tgtEl>
                                          <p:spTgt spid="957445"/>
                                        </p:tgtEl>
                                        <p:attrNameLst>
                                          <p:attrName>style.visibility</p:attrName>
                                        </p:attrNameLst>
                                      </p:cBhvr>
                                      <p:to>
                                        <p:strVal val="visible"/>
                                      </p:to>
                                    </p:set>
                                    <p:animEffect transition="in" filter="dissolve">
                                      <p:cBhvr>
                                        <p:cTn id="9" dur="500"/>
                                        <p:tgtEl>
                                          <p:spTgt spid="957445"/>
                                        </p:tgtEl>
                                      </p:cBhvr>
                                    </p:animEffect>
                                  </p:childTnLst>
                                </p:cTn>
                              </p:par>
                              <p:par>
                                <p:cTn id="10" presetID="2" presetClass="entr" presetSubtype="8" fill="hold" grpId="0" nodeType="withEffect">
                                  <p:stCondLst>
                                    <p:cond delay="29000"/>
                                  </p:stCondLst>
                                  <p:childTnLst>
                                    <p:set>
                                      <p:cBhvr>
                                        <p:cTn id="11" dur="1" fill="hold">
                                          <p:stCondLst>
                                            <p:cond delay="0"/>
                                          </p:stCondLst>
                                        </p:cTn>
                                        <p:tgtEl>
                                          <p:spTgt spid="957446"/>
                                        </p:tgtEl>
                                        <p:attrNameLst>
                                          <p:attrName>style.visibility</p:attrName>
                                        </p:attrNameLst>
                                      </p:cBhvr>
                                      <p:to>
                                        <p:strVal val="visible"/>
                                      </p:to>
                                    </p:set>
                                    <p:anim calcmode="lin" valueType="num">
                                      <p:cBhvr additive="base">
                                        <p:cTn id="12" dur="500" fill="hold"/>
                                        <p:tgtEl>
                                          <p:spTgt spid="957446"/>
                                        </p:tgtEl>
                                        <p:attrNameLst>
                                          <p:attrName>ppt_x</p:attrName>
                                        </p:attrNameLst>
                                      </p:cBhvr>
                                      <p:tavLst>
                                        <p:tav tm="0">
                                          <p:val>
                                            <p:strVal val="0-#ppt_w/2"/>
                                          </p:val>
                                        </p:tav>
                                        <p:tav tm="100000">
                                          <p:val>
                                            <p:strVal val="#ppt_x"/>
                                          </p:val>
                                        </p:tav>
                                      </p:tavLst>
                                    </p:anim>
                                    <p:anim calcmode="lin" valueType="num">
                                      <p:cBhvr additive="base">
                                        <p:cTn id="13" dur="500" fill="hold"/>
                                        <p:tgtEl>
                                          <p:spTgt spid="9574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3415">
                <p:cTn id="14" fill="hold" display="0">
                  <p:stCondLst>
                    <p:cond delay="indefinite"/>
                  </p:stCondLst>
                  <p:endCondLst>
                    <p:cond evt="onPrev" delay="0">
                      <p:tgtEl>
                        <p:sldTgt/>
                      </p:tgtEl>
                    </p:cond>
                    <p:cond evt="onStopAudio" delay="0">
                      <p:tgtEl>
                        <p:sldTgt/>
                      </p:tgtEl>
                    </p:cond>
                  </p:endCondLst>
                </p:cTn>
                <p:tgtEl>
                  <p:spTgt spid="957443"/>
                </p:tgtEl>
              </p:cMediaNode>
            </p:audio>
          </p:childTnLst>
        </p:cTn>
      </p:par>
    </p:tnLst>
    <p:bldLst>
      <p:bldP spid="957445" grpId="0" autoUpdateAnimBg="0"/>
      <p:bldP spid="957446" grpId="0" autoUpdateAnimBg="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a:xfrm>
            <a:off x="685800" y="2667000"/>
            <a:ext cx="7772400" cy="1143000"/>
          </a:xfrm>
        </p:spPr>
        <p:txBody>
          <a:bodyPr/>
          <a:lstStyle/>
          <a:p>
            <a:pPr eaLnBrk="1" hangingPunct="1"/>
            <a:r>
              <a:rPr lang="en-US"/>
              <a:t>Tai Te Wu</a:t>
            </a:r>
          </a:p>
        </p:txBody>
      </p:sp>
      <p:sp>
        <p:nvSpPr>
          <p:cNvPr id="368643" name="Text Box 3"/>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00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0" y="76200"/>
            <a:ext cx="9144000" cy="457200"/>
          </a:xfrm>
          <a:prstGeom prst="rect">
            <a:avLst/>
          </a:prstGeom>
          <a:noFill/>
          <a:ln w="9525">
            <a:noFill/>
            <a:miter lim="800000"/>
            <a:headEnd/>
            <a:tailEnd/>
          </a:ln>
        </p:spPr>
        <p:txBody>
          <a:bodyPr>
            <a:spAutoFit/>
          </a:bodyPr>
          <a:lstStyle/>
          <a:p>
            <a:pPr>
              <a:spcBef>
                <a:spcPct val="50000"/>
              </a:spcBef>
            </a:pPr>
            <a:endParaRPr lang="en-US"/>
          </a:p>
        </p:txBody>
      </p:sp>
      <p:sp>
        <p:nvSpPr>
          <p:cNvPr id="37891" name="Text Box 3"/>
          <p:cNvSpPr txBox="1">
            <a:spLocks noChangeArrowheads="1"/>
          </p:cNvSpPr>
          <p:nvPr/>
        </p:nvSpPr>
        <p:spPr bwMode="auto">
          <a:xfrm>
            <a:off x="2057400" y="228600"/>
            <a:ext cx="4800600" cy="762000"/>
          </a:xfrm>
          <a:prstGeom prst="rect">
            <a:avLst/>
          </a:prstGeom>
          <a:noFill/>
          <a:ln w="9525">
            <a:noFill/>
            <a:miter lim="800000"/>
            <a:headEnd/>
            <a:tailEnd/>
          </a:ln>
        </p:spPr>
        <p:txBody>
          <a:bodyPr>
            <a:spAutoFit/>
          </a:bodyPr>
          <a:lstStyle/>
          <a:p>
            <a:pPr algn="ctr">
              <a:spcBef>
                <a:spcPct val="50000"/>
              </a:spcBef>
            </a:pPr>
            <a:r>
              <a:rPr lang="en-US" sz="4400"/>
              <a:t>E. coli statistics:</a:t>
            </a:r>
          </a:p>
        </p:txBody>
      </p:sp>
      <p:sp>
        <p:nvSpPr>
          <p:cNvPr id="37892" name="Text Box 4"/>
          <p:cNvSpPr txBox="1">
            <a:spLocks noChangeArrowheads="1"/>
          </p:cNvSpPr>
          <p:nvPr/>
        </p:nvSpPr>
        <p:spPr bwMode="auto">
          <a:xfrm>
            <a:off x="1371600" y="990600"/>
            <a:ext cx="6400800" cy="457200"/>
          </a:xfrm>
          <a:prstGeom prst="rect">
            <a:avLst/>
          </a:prstGeom>
          <a:noFill/>
          <a:ln w="9525">
            <a:noFill/>
            <a:miter lim="800000"/>
            <a:headEnd/>
            <a:tailEnd/>
          </a:ln>
        </p:spPr>
        <p:txBody>
          <a:bodyPr>
            <a:spAutoFit/>
          </a:bodyPr>
          <a:lstStyle/>
          <a:p>
            <a:pPr algn="ctr"/>
            <a:r>
              <a:rPr lang="en-US">
                <a:latin typeface="Arial" charset="0"/>
              </a:rPr>
              <a:t>WHOLE CELL:  Length = 2 </a:t>
            </a:r>
            <a:r>
              <a:rPr lang="en-US">
                <a:latin typeface="Arial" charset="0"/>
                <a:cs typeface="Arial" charset="0"/>
                <a:sym typeface="Symbol" pitchFamily="18" charset="2"/>
              </a:rPr>
              <a:t>; width =</a:t>
            </a:r>
            <a:r>
              <a:rPr lang="en-US">
                <a:latin typeface="Arial" charset="0"/>
              </a:rPr>
              <a:t> 0.5 </a:t>
            </a:r>
            <a:r>
              <a:rPr lang="en-US">
                <a:latin typeface="Arial" charset="0"/>
                <a:cs typeface="Arial" charset="0"/>
                <a:sym typeface="Symbol" pitchFamily="18" charset="2"/>
              </a:rPr>
              <a:t>.</a:t>
            </a:r>
            <a:r>
              <a:rPr lang="en-US"/>
              <a:t> </a:t>
            </a:r>
            <a:endParaRPr lang="en-US">
              <a:latin typeface="Arial" charset="0"/>
            </a:endParaRPr>
          </a:p>
        </p:txBody>
      </p:sp>
      <p:sp>
        <p:nvSpPr>
          <p:cNvPr id="37893" name="Text Box 5"/>
          <p:cNvSpPr txBox="1">
            <a:spLocks noChangeArrowheads="1"/>
          </p:cNvSpPr>
          <p:nvPr/>
        </p:nvSpPr>
        <p:spPr bwMode="auto">
          <a:xfrm>
            <a:off x="762000" y="3962400"/>
            <a:ext cx="7467600" cy="822325"/>
          </a:xfrm>
          <a:prstGeom prst="rect">
            <a:avLst/>
          </a:prstGeom>
          <a:noFill/>
          <a:ln w="9525">
            <a:noFill/>
            <a:miter lim="800000"/>
            <a:headEnd/>
            <a:tailEnd/>
          </a:ln>
        </p:spPr>
        <p:txBody>
          <a:bodyPr>
            <a:spAutoFit/>
          </a:bodyPr>
          <a:lstStyle/>
          <a:p>
            <a:r>
              <a:rPr lang="en-US">
                <a:latin typeface="Arial" charset="0"/>
              </a:rPr>
              <a:t>CHROMOSOME: length = 1,354</a:t>
            </a:r>
            <a:r>
              <a:rPr lang="en-US">
                <a:latin typeface="Arial" charset="0"/>
                <a:cs typeface="Arial" charset="0"/>
                <a:sym typeface="Symbol" pitchFamily="18" charset="2"/>
              </a:rPr>
              <a:t></a:t>
            </a:r>
            <a:r>
              <a:rPr lang="en-US">
                <a:latin typeface="Arial" charset="0"/>
              </a:rPr>
              <a:t> = 1.35 mm!  (The chromosome is </a:t>
            </a:r>
            <a:r>
              <a:rPr lang="en-US" b="1" i="1">
                <a:latin typeface="Arial" charset="0"/>
              </a:rPr>
              <a:t>700x</a:t>
            </a:r>
            <a:r>
              <a:rPr lang="en-US" i="1">
                <a:latin typeface="Arial" charset="0"/>
              </a:rPr>
              <a:t> </a:t>
            </a:r>
            <a:r>
              <a:rPr lang="en-US">
                <a:latin typeface="Arial" charset="0"/>
              </a:rPr>
              <a:t>as long as the entire cell!)</a:t>
            </a:r>
          </a:p>
        </p:txBody>
      </p:sp>
      <p:pic>
        <p:nvPicPr>
          <p:cNvPr id="37894" name="Picture 6" descr="C:\Program Files\Amira-3.1.1\data\nucleosome files\AAA FINAL STRUCTURE\Animations_notahelix\Picture Files\e_coli.jpg"/>
          <p:cNvPicPr>
            <a:picLocks noChangeAspect="1" noChangeArrowheads="1"/>
          </p:cNvPicPr>
          <p:nvPr/>
        </p:nvPicPr>
        <p:blipFill>
          <a:blip r:embed="rId5" cstate="print"/>
          <a:srcRect/>
          <a:stretch>
            <a:fillRect/>
          </a:stretch>
        </p:blipFill>
        <p:spPr bwMode="auto">
          <a:xfrm>
            <a:off x="2895600" y="1600200"/>
            <a:ext cx="3498850" cy="2233613"/>
          </a:xfrm>
          <a:prstGeom prst="rect">
            <a:avLst/>
          </a:prstGeom>
          <a:noFill/>
          <a:ln w="9525">
            <a:noFill/>
            <a:miter lim="800000"/>
            <a:headEnd/>
            <a:tailEnd/>
          </a:ln>
        </p:spPr>
      </p:pic>
      <p:sp>
        <p:nvSpPr>
          <p:cNvPr id="37895" name="Text Box 7"/>
          <p:cNvSpPr txBox="1">
            <a:spLocks noChangeArrowheads="1"/>
          </p:cNvSpPr>
          <p:nvPr/>
        </p:nvSpPr>
        <p:spPr bwMode="auto">
          <a:xfrm>
            <a:off x="533400" y="4876800"/>
            <a:ext cx="8077200" cy="457200"/>
          </a:xfrm>
          <a:prstGeom prst="rect">
            <a:avLst/>
          </a:prstGeom>
          <a:noFill/>
          <a:ln w="9525">
            <a:noFill/>
            <a:miter lim="800000"/>
            <a:headEnd/>
            <a:tailEnd/>
          </a:ln>
        </p:spPr>
        <p:txBody>
          <a:bodyPr>
            <a:spAutoFit/>
          </a:bodyPr>
          <a:lstStyle/>
          <a:p>
            <a:pPr algn="ctr"/>
            <a:r>
              <a:rPr lang="en-US">
                <a:latin typeface="Arial" charset="0"/>
              </a:rPr>
              <a:t>Molecular weight of chromosome:  2.5 x 10</a:t>
            </a:r>
            <a:r>
              <a:rPr lang="en-US" baseline="30000">
                <a:latin typeface="Arial" charset="0"/>
              </a:rPr>
              <a:t>9</a:t>
            </a:r>
            <a:endParaRPr lang="en-US"/>
          </a:p>
        </p:txBody>
      </p:sp>
      <p:sp>
        <p:nvSpPr>
          <p:cNvPr id="37896" name="Text Box 8"/>
          <p:cNvSpPr txBox="1">
            <a:spLocks noChangeArrowheads="1"/>
          </p:cNvSpPr>
          <p:nvPr/>
        </p:nvSpPr>
        <p:spPr bwMode="auto">
          <a:xfrm>
            <a:off x="381000" y="5562600"/>
            <a:ext cx="8305800" cy="641350"/>
          </a:xfrm>
          <a:prstGeom prst="rect">
            <a:avLst/>
          </a:prstGeom>
          <a:noFill/>
          <a:ln w="9525">
            <a:noFill/>
            <a:miter lim="800000"/>
            <a:headEnd/>
            <a:tailEnd/>
          </a:ln>
        </p:spPr>
        <p:txBody>
          <a:bodyPr>
            <a:spAutoFit/>
          </a:bodyPr>
          <a:lstStyle/>
          <a:p>
            <a:pPr algn="ctr">
              <a:spcBef>
                <a:spcPct val="50000"/>
              </a:spcBef>
            </a:pPr>
            <a:r>
              <a:rPr lang="en-US" sz="3600">
                <a:solidFill>
                  <a:srgbClr val="FF00FF"/>
                </a:solidFill>
                <a:latin typeface="Arial" charset="0"/>
              </a:rPr>
              <a:t>Total number of base pairs: 4 x 10</a:t>
            </a:r>
            <a:r>
              <a:rPr lang="en-US" sz="3600" baseline="30000">
                <a:solidFill>
                  <a:srgbClr val="FF00FF"/>
                </a:solidFill>
                <a:latin typeface="Arial" charset="0"/>
              </a:rPr>
              <a:t>6</a:t>
            </a:r>
          </a:p>
        </p:txBody>
      </p:sp>
      <p:pic>
        <p:nvPicPr>
          <p:cNvPr id="50185" name="slide_3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152400" y="6400800"/>
            <a:ext cx="304800" cy="304800"/>
          </a:xfrm>
          <a:prstGeom prst="rect">
            <a:avLst/>
          </a:prstGeom>
          <a:noFill/>
          <a:ln w="9525">
            <a:noFill/>
            <a:miter lim="800000"/>
            <a:headEnd/>
            <a:tailEnd/>
          </a:ln>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87" fill="hold"/>
                                        <p:tgtEl>
                                          <p:spTgt spid="501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50185"/>
                </p:tgtEl>
              </p:cMediaNode>
            </p:audio>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666" name="Picture 2" descr="C:\Program Files\Amira-3.1.1\data\nucleosome files\AAA FINAL STRUCTURE\Animations_notahelix\Picture Files\wu.jpg"/>
          <p:cNvPicPr>
            <a:picLocks noChangeAspect="1" noChangeArrowheads="1"/>
          </p:cNvPicPr>
          <p:nvPr/>
        </p:nvPicPr>
        <p:blipFill>
          <a:blip r:embed="rId5" cstate="print"/>
          <a:srcRect/>
          <a:stretch>
            <a:fillRect/>
          </a:stretch>
        </p:blipFill>
        <p:spPr bwMode="auto">
          <a:xfrm>
            <a:off x="304800" y="1741488"/>
            <a:ext cx="3048000" cy="2525712"/>
          </a:xfrm>
          <a:prstGeom prst="rect">
            <a:avLst/>
          </a:prstGeom>
          <a:noFill/>
          <a:ln w="9525">
            <a:noFill/>
            <a:miter lim="800000"/>
            <a:headEnd/>
            <a:tailEnd/>
          </a:ln>
        </p:spPr>
      </p:pic>
      <p:sp>
        <p:nvSpPr>
          <p:cNvPr id="369667" name="Text Box 3"/>
          <p:cNvSpPr txBox="1">
            <a:spLocks noChangeArrowheads="1"/>
          </p:cNvSpPr>
          <p:nvPr/>
        </p:nvSpPr>
        <p:spPr bwMode="auto">
          <a:xfrm>
            <a:off x="3810000" y="609600"/>
            <a:ext cx="3581400" cy="5021263"/>
          </a:xfrm>
          <a:prstGeom prst="rect">
            <a:avLst/>
          </a:prstGeom>
          <a:noFill/>
          <a:ln w="9525">
            <a:noFill/>
            <a:miter lim="800000"/>
            <a:headEnd/>
            <a:tailEnd/>
          </a:ln>
        </p:spPr>
        <p:txBody>
          <a:bodyPr>
            <a:spAutoFit/>
          </a:bodyPr>
          <a:lstStyle/>
          <a:p>
            <a:pPr>
              <a:spcBef>
                <a:spcPct val="50000"/>
              </a:spcBef>
            </a:pPr>
            <a:r>
              <a:rPr lang="en-US" b="1"/>
              <a:t>Professor;</a:t>
            </a:r>
            <a:r>
              <a:rPr lang="en-US"/>
              <a:t> joint appointment with Biochemistry, Molecular Biology, and Cellular Biology (College of Arts and Sciences, Northwestern University). </a:t>
            </a:r>
          </a:p>
          <a:p>
            <a:pPr>
              <a:spcBef>
                <a:spcPct val="50000"/>
              </a:spcBef>
            </a:pPr>
            <a:r>
              <a:rPr lang="en-US"/>
              <a:t>PhD, engineering, Harvard University; MBBS, medicine, Hong Kong University</a:t>
            </a:r>
            <a:br>
              <a:rPr lang="en-US"/>
            </a:br>
            <a:r>
              <a:rPr lang="en-US"/>
              <a:t>Email: </a:t>
            </a:r>
            <a:r>
              <a:rPr lang="en-US">
                <a:solidFill>
                  <a:srgbClr val="0000FF"/>
                </a:solidFill>
              </a:rPr>
              <a:t>t-wu@nwu.edu</a:t>
            </a:r>
            <a:br>
              <a:rPr lang="en-US"/>
            </a:br>
            <a:r>
              <a:rPr lang="en-US"/>
              <a:t>Phone: (847) 491-7849</a:t>
            </a:r>
          </a:p>
        </p:txBody>
      </p:sp>
      <p:pic>
        <p:nvPicPr>
          <p:cNvPr id="571396" name="slide_36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69669" name="Text Box 5"/>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3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31" fill="hold"/>
                                        <p:tgtEl>
                                          <p:spTgt spid="57139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571396"/>
                </p:tgtEl>
              </p:cMediaNode>
            </p:audio>
          </p:childTnLst>
        </p:cTn>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Text Box 2"/>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dirty="0"/>
              <a:t>Wu, T.T.  </a:t>
            </a:r>
            <a:r>
              <a:rPr lang="en-US" sz="1800" b="1" u="sng" dirty="0"/>
              <a:t>Secondary structures of DNA.</a:t>
            </a:r>
            <a:r>
              <a:rPr lang="en-US" sz="1800" u="sng" dirty="0"/>
              <a:t>  PNAS 63:400-405, 1969</a:t>
            </a:r>
            <a:r>
              <a:rPr lang="en-US" sz="1800" dirty="0"/>
              <a:t>.</a:t>
            </a:r>
          </a:p>
          <a:p>
            <a:pPr>
              <a:spcBef>
                <a:spcPct val="50000"/>
              </a:spcBef>
            </a:pPr>
            <a:r>
              <a:rPr lang="en-US" sz="1800" dirty="0"/>
              <a:t> </a:t>
            </a:r>
          </a:p>
          <a:p>
            <a:pPr>
              <a:spcBef>
                <a:spcPct val="50000"/>
              </a:spcBef>
            </a:pPr>
            <a:r>
              <a:rPr lang="en-US" sz="1800" dirty="0"/>
              <a:t>In this paper, Tai </a:t>
            </a:r>
            <a:r>
              <a:rPr lang="en-US" sz="1800" dirty="0" err="1"/>
              <a:t>Te</a:t>
            </a:r>
            <a:r>
              <a:rPr lang="en-US" sz="1800" dirty="0"/>
              <a:t> Wu discussed the </a:t>
            </a:r>
            <a:r>
              <a:rPr lang="en-US" sz="1800" dirty="0" err="1"/>
              <a:t>pitch:diameter</a:t>
            </a:r>
            <a:r>
              <a:rPr lang="en-US" sz="1800" dirty="0"/>
              <a:t> ratio for the Watson-Crick double helix at 66% and 92% humidity, as revealed by x-ray crystallography.  He stated:</a:t>
            </a:r>
          </a:p>
          <a:p>
            <a:pPr>
              <a:spcBef>
                <a:spcPct val="50000"/>
              </a:spcBef>
            </a:pPr>
            <a:r>
              <a:rPr lang="en-US" sz="800" dirty="0"/>
              <a:t> </a:t>
            </a:r>
          </a:p>
          <a:p>
            <a:pPr>
              <a:spcBef>
                <a:spcPct val="50000"/>
              </a:spcBef>
            </a:pPr>
            <a:r>
              <a:rPr lang="en-US" sz="1800" b="1" dirty="0">
                <a:cs typeface="Arial" charset="0"/>
              </a:rPr>
              <a:t>“</a:t>
            </a:r>
            <a:r>
              <a:rPr lang="en-US" sz="1800" b="1" dirty="0">
                <a:latin typeface="Arial" charset="0"/>
                <a:cs typeface="Arial" charset="0"/>
              </a:rPr>
              <a:t>At 92 percent, the surrounding of the DNA fiber resembles that inside a cell, while at 66 percent, the state of the fiber becomes completely artificial.  The differences</a:t>
            </a:r>
            <a:r>
              <a:rPr lang="en-US" sz="1800" b="1" dirty="0">
                <a:cs typeface="Arial" charset="0"/>
              </a:rPr>
              <a:t>…</a:t>
            </a:r>
            <a:r>
              <a:rPr lang="en-US" sz="1800" b="1" dirty="0">
                <a:latin typeface="Arial" charset="0"/>
                <a:cs typeface="Arial" charset="0"/>
              </a:rPr>
              <a:t>should then provide the necessary clue for us to resolve the intricate secondary structure of DNA </a:t>
            </a:r>
            <a:r>
              <a:rPr lang="en-US" sz="1800" b="1" i="1" dirty="0">
                <a:latin typeface="Arial" charset="0"/>
                <a:cs typeface="Arial" charset="0"/>
              </a:rPr>
              <a:t>in vivo.</a:t>
            </a:r>
            <a:r>
              <a:rPr lang="en-US" sz="1800" b="1" dirty="0">
                <a:cs typeface="Arial" charset="0"/>
              </a:rPr>
              <a:t>”</a:t>
            </a:r>
            <a:endParaRPr lang="en-US" sz="1800" b="1" dirty="0">
              <a:latin typeface="Arial" charset="0"/>
              <a:cs typeface="Arial" charset="0"/>
            </a:endParaRPr>
          </a:p>
          <a:p>
            <a:pPr>
              <a:spcBef>
                <a:spcPct val="50000"/>
              </a:spcBef>
            </a:pPr>
            <a:r>
              <a:rPr lang="en-US" sz="800" dirty="0"/>
              <a:t> </a:t>
            </a:r>
          </a:p>
          <a:p>
            <a:pPr>
              <a:spcBef>
                <a:spcPct val="50000"/>
              </a:spcBef>
            </a:pPr>
            <a:r>
              <a:rPr lang="en-US" sz="1800" dirty="0"/>
              <a:t>After a thorough analysis of the x-ray diffraction patterns of DNA at the two </a:t>
            </a:r>
            <a:r>
              <a:rPr lang="en-US" sz="1800" dirty="0" err="1"/>
              <a:t>humidities</a:t>
            </a:r>
            <a:r>
              <a:rPr lang="en-US" sz="1800" dirty="0"/>
              <a:t>, Wu concluded that “if the structure of the DNA fiber at 66 percent consists of a double helix, than at 92 per cent it must consist of two double helices”.  In the Wu structure, the distance between base pairs in either double helix was twice as large (</a:t>
            </a:r>
            <a:r>
              <a:rPr lang="en-US" sz="1800" i="1" dirty="0"/>
              <a:t>i.e., </a:t>
            </a:r>
            <a:r>
              <a:rPr lang="en-US" sz="1800" dirty="0"/>
              <a:t>about 6.8 angstroms) as in the Watson-Crick structure, but the stacking of bases at 3.4 angstroms was preserved by mutual intercalation of the base pairs of the two duplexes.</a:t>
            </a:r>
          </a:p>
          <a:p>
            <a:pPr>
              <a:spcBef>
                <a:spcPct val="50000"/>
              </a:spcBef>
            </a:pPr>
            <a:r>
              <a:rPr lang="en-US" sz="800" dirty="0"/>
              <a:t> </a:t>
            </a:r>
          </a:p>
          <a:p>
            <a:pPr>
              <a:spcBef>
                <a:spcPct val="50000"/>
              </a:spcBef>
            </a:pPr>
            <a:r>
              <a:rPr lang="en-US" sz="1800" dirty="0"/>
              <a:t>Finally, he predicted that at 100% humidity, </a:t>
            </a:r>
            <a:r>
              <a:rPr lang="en-US" sz="1800" i="1" dirty="0"/>
              <a:t>i.e., </a:t>
            </a:r>
            <a:r>
              <a:rPr lang="en-US" sz="1800" dirty="0"/>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dirty="0"/>
          </a:p>
        </p:txBody>
      </p:sp>
      <p:pic>
        <p:nvPicPr>
          <p:cNvPr id="572419" name="slide_36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53" fill="hold"/>
                                        <p:tgtEl>
                                          <p:spTgt spid="5724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572419"/>
                </p:tgtEl>
              </p:cMediaNode>
            </p:audio>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Text Box 2"/>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a:solidFill>
                  <a:srgbClr val="FF00FF"/>
                </a:solidFill>
              </a:rPr>
              <a:t>Wu, T.T.  </a:t>
            </a:r>
            <a:r>
              <a:rPr lang="en-US" sz="1800" b="1" u="sng">
                <a:solidFill>
                  <a:srgbClr val="FF00FF"/>
                </a:solidFill>
              </a:rPr>
              <a:t>Secondary structures of DNA.</a:t>
            </a:r>
            <a:r>
              <a:rPr lang="en-US" sz="1800" u="sng">
                <a:solidFill>
                  <a:srgbClr val="FF00FF"/>
                </a:solidFill>
              </a:rPr>
              <a:t>  PNAS 63:400-405, 1969</a:t>
            </a:r>
            <a:r>
              <a:rPr lang="en-US" sz="1800">
                <a:solidFill>
                  <a:srgbClr val="FF00FF"/>
                </a:solidFill>
              </a:rPr>
              <a:t>.</a:t>
            </a:r>
          </a:p>
          <a:p>
            <a:pPr>
              <a:spcBef>
                <a:spcPct val="50000"/>
              </a:spcBef>
            </a:pPr>
            <a:r>
              <a:rPr lang="en-US" sz="1800"/>
              <a:t> </a:t>
            </a:r>
          </a:p>
          <a:p>
            <a:pPr>
              <a:spcBef>
                <a:spcPct val="50000"/>
              </a:spcBef>
            </a:pPr>
            <a:r>
              <a:rPr lang="en-US" sz="1800"/>
              <a:t>In this paper, Tai Te Wu discussed the pitch:diameter ratio for the Watson-Crick double helix at 66% and 92% humidity, as revealed by x-ray crystallography.  He stated:</a:t>
            </a:r>
          </a:p>
          <a:p>
            <a:pPr>
              <a:spcBef>
                <a:spcPct val="50000"/>
              </a:spcBef>
            </a:pPr>
            <a:r>
              <a:rPr lang="en-US" sz="800"/>
              <a:t> </a:t>
            </a:r>
          </a:p>
          <a:p>
            <a:pPr>
              <a:spcBef>
                <a:spcPct val="50000"/>
              </a:spcBef>
            </a:pPr>
            <a:r>
              <a:rPr lang="en-US" sz="1800" b="1">
                <a:cs typeface="Arial" charset="0"/>
              </a:rPr>
              <a:t>“</a:t>
            </a:r>
            <a:r>
              <a:rPr lang="en-US" sz="1800" b="1">
                <a:latin typeface="Arial" charset="0"/>
                <a:cs typeface="Arial" charset="0"/>
              </a:rPr>
              <a:t>At 92 percent, the surrounding of the DNA fiber resembles that inside a cell, while at 66 percent, the state of the fiber becomes completely artificial.  The differences</a:t>
            </a:r>
            <a:r>
              <a:rPr lang="en-US" sz="1800" b="1">
                <a:cs typeface="Arial" charset="0"/>
              </a:rPr>
              <a:t>…</a:t>
            </a:r>
            <a:r>
              <a:rPr lang="en-US" sz="1800" b="1">
                <a:latin typeface="Arial" charset="0"/>
                <a:cs typeface="Arial" charset="0"/>
              </a:rPr>
              <a:t>should then provide the necessary clue for us to resolve the intricate secondary structure of DNA </a:t>
            </a:r>
            <a:r>
              <a:rPr lang="en-US" sz="1800" b="1" i="1">
                <a:latin typeface="Arial" charset="0"/>
                <a:cs typeface="Arial" charset="0"/>
              </a:rPr>
              <a:t>in vivo.</a:t>
            </a:r>
            <a:r>
              <a:rPr lang="en-US" sz="1800" b="1">
                <a:cs typeface="Arial" charset="0"/>
              </a:rPr>
              <a:t>”</a:t>
            </a:r>
            <a:endParaRPr lang="en-US" sz="1800" b="1">
              <a:latin typeface="Arial" charset="0"/>
              <a:cs typeface="Arial" charset="0"/>
            </a:endParaRPr>
          </a:p>
          <a:p>
            <a:pPr>
              <a:spcBef>
                <a:spcPct val="50000"/>
              </a:spcBef>
            </a:pPr>
            <a:r>
              <a:rPr lang="en-US" sz="800"/>
              <a:t> </a:t>
            </a:r>
          </a:p>
          <a:p>
            <a:pPr>
              <a:spcBef>
                <a:spcPct val="50000"/>
              </a:spcBef>
            </a:pPr>
            <a:r>
              <a:rPr lang="en-US" sz="180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1800" i="1"/>
              <a:t>i.e., </a:t>
            </a:r>
            <a:r>
              <a:rPr lang="en-US" sz="1800"/>
              <a:t>about 6.8 angstroms) as in the Watson-Crick structure, but the stacking of bases at 3.4 angstroms was preserved by mutual intercalation of the base pairs of the two duplexes.</a:t>
            </a:r>
          </a:p>
          <a:p>
            <a:pPr>
              <a:spcBef>
                <a:spcPct val="50000"/>
              </a:spcBef>
            </a:pPr>
            <a:r>
              <a:rPr lang="en-US" sz="800"/>
              <a:t> </a:t>
            </a:r>
          </a:p>
          <a:p>
            <a:pPr>
              <a:spcBef>
                <a:spcPct val="50000"/>
              </a:spcBef>
            </a:pPr>
            <a:r>
              <a:rPr lang="en-US" sz="1800"/>
              <a:t>Finally, he predicted that at 100% humidity, </a:t>
            </a:r>
            <a:r>
              <a:rPr lang="en-US" sz="1800" i="1"/>
              <a:t>i.e., </a:t>
            </a:r>
            <a:r>
              <a:rPr lang="en-US" sz="1800"/>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a:p>
        </p:txBody>
      </p:sp>
      <p:pic>
        <p:nvPicPr>
          <p:cNvPr id="574468" name="slide_36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86" fill="hold"/>
                                        <p:tgtEl>
                                          <p:spTgt spid="5744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574468"/>
                </p:tgtEl>
              </p:cMediaNode>
            </p:audio>
          </p:childTnLst>
        </p:cTn>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Slide text"/>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a:t>Wu, T.T.  </a:t>
            </a:r>
            <a:r>
              <a:rPr lang="en-US" sz="1800" b="1" u="sng"/>
              <a:t>Secondary structures of DNA.</a:t>
            </a:r>
            <a:r>
              <a:rPr lang="en-US" sz="1800" u="sng"/>
              <a:t>  PNAS 63:400-405, 1969</a:t>
            </a:r>
            <a:r>
              <a:rPr lang="en-US" sz="1800"/>
              <a:t>.</a:t>
            </a:r>
          </a:p>
          <a:p>
            <a:pPr>
              <a:spcBef>
                <a:spcPct val="50000"/>
              </a:spcBef>
            </a:pPr>
            <a:r>
              <a:rPr lang="en-US" sz="1800"/>
              <a:t> </a:t>
            </a:r>
          </a:p>
          <a:p>
            <a:pPr>
              <a:spcBef>
                <a:spcPct val="50000"/>
              </a:spcBef>
            </a:pPr>
            <a:r>
              <a:rPr lang="en-US" sz="1800">
                <a:solidFill>
                  <a:srgbClr val="FF00FF"/>
                </a:solidFill>
              </a:rPr>
              <a:t>In this paper, Tai Te Wu discussed the pitch:diameter ratio for the Watson-Crick double helix at 66% and 92% humidity, as revealed by x-ray crystallography.  He stated:</a:t>
            </a:r>
          </a:p>
          <a:p>
            <a:pPr>
              <a:spcBef>
                <a:spcPct val="50000"/>
              </a:spcBef>
            </a:pPr>
            <a:r>
              <a:rPr lang="en-US" sz="800"/>
              <a:t> </a:t>
            </a:r>
          </a:p>
          <a:p>
            <a:pPr>
              <a:spcBef>
                <a:spcPct val="50000"/>
              </a:spcBef>
            </a:pPr>
            <a:r>
              <a:rPr lang="en-US" sz="1800" b="1">
                <a:cs typeface="Arial" charset="0"/>
              </a:rPr>
              <a:t>“</a:t>
            </a:r>
            <a:r>
              <a:rPr lang="en-US" sz="1800" b="1">
                <a:latin typeface="Arial" charset="0"/>
                <a:cs typeface="Arial" charset="0"/>
              </a:rPr>
              <a:t>At 92 percent, the surrounding of the DNA fiber resembles that inside a cell, while at 66 percent, the state of the fiber becomes completely artificial.  The differences</a:t>
            </a:r>
            <a:r>
              <a:rPr lang="en-US" sz="1800" b="1">
                <a:cs typeface="Arial" charset="0"/>
              </a:rPr>
              <a:t>…</a:t>
            </a:r>
            <a:r>
              <a:rPr lang="en-US" sz="1800" b="1">
                <a:latin typeface="Arial" charset="0"/>
                <a:cs typeface="Arial" charset="0"/>
              </a:rPr>
              <a:t>should then provide the necessary clue for us to resolve the intricate secondary structure of DNA </a:t>
            </a:r>
            <a:r>
              <a:rPr lang="en-US" sz="1800" b="1" i="1">
                <a:latin typeface="Arial" charset="0"/>
                <a:cs typeface="Arial" charset="0"/>
              </a:rPr>
              <a:t>in vivo.</a:t>
            </a:r>
            <a:r>
              <a:rPr lang="en-US" sz="1800" b="1">
                <a:cs typeface="Arial" charset="0"/>
              </a:rPr>
              <a:t>”</a:t>
            </a:r>
            <a:endParaRPr lang="en-US" sz="1800" b="1">
              <a:latin typeface="Arial" charset="0"/>
              <a:cs typeface="Arial" charset="0"/>
            </a:endParaRPr>
          </a:p>
          <a:p>
            <a:pPr>
              <a:spcBef>
                <a:spcPct val="50000"/>
              </a:spcBef>
            </a:pPr>
            <a:r>
              <a:rPr lang="en-US" sz="800"/>
              <a:t> </a:t>
            </a:r>
          </a:p>
          <a:p>
            <a:pPr>
              <a:spcBef>
                <a:spcPct val="50000"/>
              </a:spcBef>
            </a:pPr>
            <a:r>
              <a:rPr lang="en-US" sz="180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1800" i="1"/>
              <a:t>i.e., </a:t>
            </a:r>
            <a:r>
              <a:rPr lang="en-US" sz="1800"/>
              <a:t>about 6.8 angstroms) as in the Watson-Crick structure, but the stacking of bases at 3.4 angstroms was preserved by mutual intercalation of the base pairs of the two duplexes.</a:t>
            </a:r>
          </a:p>
          <a:p>
            <a:pPr>
              <a:spcBef>
                <a:spcPct val="50000"/>
              </a:spcBef>
            </a:pPr>
            <a:r>
              <a:rPr lang="en-US" sz="800"/>
              <a:t> </a:t>
            </a:r>
          </a:p>
          <a:p>
            <a:pPr>
              <a:spcBef>
                <a:spcPct val="50000"/>
              </a:spcBef>
            </a:pPr>
            <a:r>
              <a:rPr lang="en-US" sz="1800"/>
              <a:t>Finally, he predicted that at 100% humidity, </a:t>
            </a:r>
            <a:r>
              <a:rPr lang="en-US" sz="1800" i="1"/>
              <a:t>i.e., </a:t>
            </a:r>
            <a:r>
              <a:rPr lang="en-US" sz="1800"/>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a:p>
        </p:txBody>
      </p:sp>
      <p:pic>
        <p:nvPicPr>
          <p:cNvPr id="575491" name="slide_36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0" y="6629400"/>
            <a:ext cx="304800" cy="304800"/>
          </a:xfrm>
          <a:prstGeom prst="rect">
            <a:avLst/>
          </a:prstGeom>
          <a:noFill/>
          <a:ln w="9525">
            <a:noFill/>
            <a:miter lim="800000"/>
            <a:headEnd/>
            <a:tailEnd/>
          </a:ln>
        </p:spPr>
      </p:pic>
      <p:sp>
        <p:nvSpPr>
          <p:cNvPr id="575492" name="He proposed"/>
          <p:cNvSpPr txBox="1">
            <a:spLocks noChangeArrowheads="1"/>
          </p:cNvSpPr>
          <p:nvPr/>
        </p:nvSpPr>
        <p:spPr bwMode="auto">
          <a:xfrm>
            <a:off x="104775" y="1905000"/>
            <a:ext cx="8915400" cy="4838700"/>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r>
              <a:rPr lang="en-US">
                <a:solidFill>
                  <a:srgbClr val="0000FF"/>
                </a:solidFill>
              </a:rPr>
              <a:t>He proposed that the diffraction pattern of DNA at high humidity was less suggestive of a single Watson-Crick duplex, than it was of a </a:t>
            </a:r>
            <a:r>
              <a:rPr lang="en-US" i="1">
                <a:solidFill>
                  <a:srgbClr val="0000FF"/>
                </a:solidFill>
              </a:rPr>
              <a:t>pair</a:t>
            </a:r>
            <a:r>
              <a:rPr lang="en-US">
                <a:solidFill>
                  <a:srgbClr val="0000FF"/>
                </a:solidFill>
              </a:rPr>
              <a:t> of identical duplexes, each one stretched out to twice the normal length, with their base-pairs mutually intercalated. </a:t>
            </a:r>
          </a:p>
          <a:p>
            <a:pPr>
              <a:spcBef>
                <a:spcPct val="50000"/>
              </a:spcBef>
            </a:pPr>
            <a:endParaRPr lang="en-US">
              <a:solidFill>
                <a:srgbClr val="0000FF"/>
              </a:solidFill>
            </a:endParaRPr>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575493" name="At high humidity"/>
          <p:cNvSpPr txBox="1">
            <a:spLocks noChangeArrowheads="1"/>
          </p:cNvSpPr>
          <p:nvPr/>
        </p:nvSpPr>
        <p:spPr bwMode="auto">
          <a:xfrm>
            <a:off x="104775" y="2057400"/>
            <a:ext cx="8915400" cy="3560763"/>
          </a:xfrm>
          <a:prstGeom prst="rect">
            <a:avLst/>
          </a:prstGeom>
          <a:solidFill>
            <a:schemeClr val="bg1"/>
          </a:solidFill>
          <a:ln w="9525">
            <a:noFill/>
            <a:miter lim="800000"/>
            <a:headEnd/>
            <a:tailEnd/>
          </a:ln>
        </p:spPr>
        <p:txBody>
          <a:bodyPr>
            <a:spAutoFit/>
          </a:bodyPr>
          <a:lstStyle/>
          <a:p>
            <a:pPr>
              <a:spcBef>
                <a:spcPct val="50000"/>
              </a:spcBef>
            </a:pPr>
            <a:endParaRPr lang="en-US"/>
          </a:p>
          <a:p>
            <a:pPr>
              <a:spcBef>
                <a:spcPct val="50000"/>
              </a:spcBef>
            </a:pPr>
            <a:r>
              <a:rPr lang="en-US">
                <a:solidFill>
                  <a:srgbClr val="0000FF"/>
                </a:solidFill>
              </a:rPr>
              <a:t>At high humidity, DNA crystallized as a </a:t>
            </a:r>
            <a:r>
              <a:rPr lang="en-US" i="1">
                <a:solidFill>
                  <a:srgbClr val="0000FF"/>
                </a:solidFill>
              </a:rPr>
              <a:t>four stranded </a:t>
            </a:r>
            <a:r>
              <a:rPr lang="en-US">
                <a:solidFill>
                  <a:srgbClr val="0000FF"/>
                </a:solidFill>
              </a:rPr>
              <a:t>structure</a:t>
            </a:r>
            <a:r>
              <a:rPr lang="en-US" i="1">
                <a:solidFill>
                  <a:srgbClr val="0000FF"/>
                </a:solidFill>
              </a:rPr>
              <a:t>, </a:t>
            </a:r>
            <a:r>
              <a:rPr lang="en-US">
                <a:solidFill>
                  <a:srgbClr val="0000FF"/>
                </a:solidFill>
              </a:rPr>
              <a:t>consisting of two intertwined Watson-Crick-type duplexes. </a:t>
            </a:r>
          </a:p>
          <a:p>
            <a:pPr>
              <a:spcBef>
                <a:spcPct val="50000"/>
              </a:spcBef>
            </a:pPr>
            <a:endParaRPr lang="en-US">
              <a:solidFill>
                <a:srgbClr val="0000FF"/>
              </a:solidFill>
            </a:endParaRPr>
          </a:p>
          <a:p>
            <a:pPr>
              <a:spcBef>
                <a:spcPct val="50000"/>
              </a:spcBef>
            </a:pPr>
            <a:endParaRPr lang="en-US"/>
          </a:p>
          <a:p>
            <a:pPr>
              <a:spcBef>
                <a:spcPct val="50000"/>
              </a:spcBef>
            </a:pPr>
            <a:endParaRPr lang="en-US"/>
          </a:p>
          <a:p>
            <a:pPr>
              <a:spcBef>
                <a:spcPct val="50000"/>
              </a:spcBef>
            </a:pPr>
            <a:endParaRPr lang="en-US"/>
          </a:p>
        </p:txBody>
      </p:sp>
      <p:sp>
        <p:nvSpPr>
          <p:cNvPr id="575494" name="Although the idea"/>
          <p:cNvSpPr txBox="1">
            <a:spLocks noChangeArrowheads="1"/>
          </p:cNvSpPr>
          <p:nvPr/>
        </p:nvSpPr>
        <p:spPr bwMode="auto">
          <a:xfrm>
            <a:off x="128588" y="2133600"/>
            <a:ext cx="8915400" cy="3378200"/>
          </a:xfrm>
          <a:prstGeom prst="rect">
            <a:avLst/>
          </a:prstGeom>
          <a:solidFill>
            <a:schemeClr val="bg1"/>
          </a:solidFill>
          <a:ln w="9525">
            <a:noFill/>
            <a:miter lim="800000"/>
            <a:headEnd/>
            <a:tailEnd/>
          </a:ln>
        </p:spPr>
        <p:txBody>
          <a:bodyPr>
            <a:spAutoFit/>
          </a:bodyPr>
          <a:lstStyle/>
          <a:p>
            <a:pPr>
              <a:spcBef>
                <a:spcPct val="50000"/>
              </a:spcBef>
            </a:pPr>
            <a:r>
              <a:rPr lang="en-US">
                <a:solidFill>
                  <a:srgbClr val="0000FF"/>
                </a:solidFill>
              </a:rPr>
              <a:t>Although the idea was considered to be an entirely reasonable interpretation of the x-ray data… genetic considerations seemed to greatly favor a 2-stranded model. </a:t>
            </a:r>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sp>
        <p:nvSpPr>
          <p:cNvPr id="372743" name="Transit"/>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8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75491"/>
                                        </p:tgtEl>
                                      </p:cBhvr>
                                    </p:cmd>
                                  </p:childTnLst>
                                </p:cTn>
                              </p:par>
                              <p:par>
                                <p:cTn id="7" presetID="9" presetClass="entr" presetSubtype="0" fill="hold" grpId="0" nodeType="withEffect">
                                  <p:stCondLst>
                                    <p:cond delay="14000"/>
                                  </p:stCondLst>
                                  <p:childTnLst>
                                    <p:set>
                                      <p:cBhvr>
                                        <p:cTn id="8" dur="1" fill="hold">
                                          <p:stCondLst>
                                            <p:cond delay="0"/>
                                          </p:stCondLst>
                                        </p:cTn>
                                        <p:tgtEl>
                                          <p:spTgt spid="575492"/>
                                        </p:tgtEl>
                                        <p:attrNameLst>
                                          <p:attrName>style.visibility</p:attrName>
                                        </p:attrNameLst>
                                      </p:cBhvr>
                                      <p:to>
                                        <p:strVal val="visible"/>
                                      </p:to>
                                    </p:set>
                                    <p:animEffect transition="in" filter="dissolve">
                                      <p:cBhvr>
                                        <p:cTn id="9" dur="500"/>
                                        <p:tgtEl>
                                          <p:spTgt spid="575492"/>
                                        </p:tgtEl>
                                      </p:cBhvr>
                                    </p:animEffect>
                                  </p:childTnLst>
                                </p:cTn>
                              </p:par>
                              <p:par>
                                <p:cTn id="10" presetID="9" presetClass="entr" presetSubtype="0" fill="hold" grpId="0" nodeType="withEffect">
                                  <p:stCondLst>
                                    <p:cond delay="35000"/>
                                  </p:stCondLst>
                                  <p:childTnLst>
                                    <p:set>
                                      <p:cBhvr>
                                        <p:cTn id="11" dur="1" fill="hold">
                                          <p:stCondLst>
                                            <p:cond delay="0"/>
                                          </p:stCondLst>
                                        </p:cTn>
                                        <p:tgtEl>
                                          <p:spTgt spid="575493"/>
                                        </p:tgtEl>
                                        <p:attrNameLst>
                                          <p:attrName>style.visibility</p:attrName>
                                        </p:attrNameLst>
                                      </p:cBhvr>
                                      <p:to>
                                        <p:strVal val="visible"/>
                                      </p:to>
                                    </p:set>
                                    <p:animEffect transition="in" filter="dissolve">
                                      <p:cBhvr>
                                        <p:cTn id="12" dur="500"/>
                                        <p:tgtEl>
                                          <p:spTgt spid="575493"/>
                                        </p:tgtEl>
                                      </p:cBhvr>
                                    </p:animEffect>
                                  </p:childTnLst>
                                </p:cTn>
                              </p:par>
                              <p:par>
                                <p:cTn id="13" presetID="9" presetClass="entr" presetSubtype="0" fill="hold" grpId="0" nodeType="withEffect">
                                  <p:stCondLst>
                                    <p:cond delay="55000"/>
                                  </p:stCondLst>
                                  <p:childTnLst>
                                    <p:set>
                                      <p:cBhvr>
                                        <p:cTn id="14" dur="1" fill="hold">
                                          <p:stCondLst>
                                            <p:cond delay="0"/>
                                          </p:stCondLst>
                                        </p:cTn>
                                        <p:tgtEl>
                                          <p:spTgt spid="575494"/>
                                        </p:tgtEl>
                                        <p:attrNameLst>
                                          <p:attrName>style.visibility</p:attrName>
                                        </p:attrNameLst>
                                      </p:cBhvr>
                                      <p:to>
                                        <p:strVal val="visible"/>
                                      </p:to>
                                    </p:set>
                                    <p:animEffect transition="in" filter="dissolve">
                                      <p:cBhvr>
                                        <p:cTn id="15" dur="500"/>
                                        <p:tgtEl>
                                          <p:spTgt spid="5754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8049">
                <p:cTn id="16" fill="hold" display="0">
                  <p:stCondLst>
                    <p:cond delay="indefinite"/>
                  </p:stCondLst>
                  <p:endCondLst>
                    <p:cond evt="onPrev" delay="0">
                      <p:tgtEl>
                        <p:sldTgt/>
                      </p:tgtEl>
                    </p:cond>
                    <p:cond evt="onStopAudio" delay="0">
                      <p:tgtEl>
                        <p:sldTgt/>
                      </p:tgtEl>
                    </p:cond>
                  </p:endCondLst>
                </p:cTn>
                <p:tgtEl>
                  <p:spTgt spid="575491"/>
                </p:tgtEl>
              </p:cMediaNode>
            </p:audio>
          </p:childTnLst>
        </p:cTn>
      </p:par>
    </p:tnLst>
    <p:bldLst>
      <p:bldP spid="575492" grpId="0" animBg="1" autoUpdateAnimBg="0"/>
      <p:bldP spid="575493" grpId="0" animBg="1" autoUpdateAnimBg="0"/>
      <p:bldP spid="575494" grpId="0" animBg="1" autoUpdateAnimBg="0"/>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Text Box 2"/>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a:t>Wu, T.T.  </a:t>
            </a:r>
            <a:r>
              <a:rPr lang="en-US" sz="1800" b="1" u="sng"/>
              <a:t>Secondary structures of DNA.</a:t>
            </a:r>
            <a:r>
              <a:rPr lang="en-US" sz="1800" u="sng"/>
              <a:t>  PNAS 63:400-405, 1969</a:t>
            </a:r>
            <a:r>
              <a:rPr lang="en-US" sz="1800"/>
              <a:t>.</a:t>
            </a:r>
          </a:p>
          <a:p>
            <a:pPr>
              <a:spcBef>
                <a:spcPct val="50000"/>
              </a:spcBef>
            </a:pPr>
            <a:r>
              <a:rPr lang="en-US" sz="1800"/>
              <a:t> </a:t>
            </a:r>
          </a:p>
          <a:p>
            <a:pPr>
              <a:spcBef>
                <a:spcPct val="50000"/>
              </a:spcBef>
            </a:pPr>
            <a:r>
              <a:rPr lang="en-US" sz="1800"/>
              <a:t>In this paper, Tai Te Wu discussed the pitch:diameter ratio for the Watson-Crick double helix at 66% and 92% humidity, as revealed by x-ray crystallography.  He stated:</a:t>
            </a:r>
          </a:p>
          <a:p>
            <a:pPr>
              <a:spcBef>
                <a:spcPct val="50000"/>
              </a:spcBef>
            </a:pPr>
            <a:r>
              <a:rPr lang="en-US" sz="800"/>
              <a:t> </a:t>
            </a:r>
          </a:p>
          <a:p>
            <a:pPr>
              <a:spcBef>
                <a:spcPct val="50000"/>
              </a:spcBef>
            </a:pPr>
            <a:r>
              <a:rPr lang="en-US" sz="1800" b="1">
                <a:solidFill>
                  <a:srgbClr val="FF00FF"/>
                </a:solidFill>
                <a:cs typeface="Arial" charset="0"/>
              </a:rPr>
              <a:t>“</a:t>
            </a:r>
            <a:r>
              <a:rPr lang="en-US" sz="1800" b="1">
                <a:solidFill>
                  <a:srgbClr val="FF00FF"/>
                </a:solidFill>
                <a:latin typeface="Arial" charset="0"/>
                <a:cs typeface="Arial" charset="0"/>
              </a:rPr>
              <a:t>At 92 percent, the surrounding of the DNA fiber resembles that inside a cell, while at 66 percent, the state of the fiber becomes completely artificial.  The differences</a:t>
            </a:r>
            <a:r>
              <a:rPr lang="en-US" sz="1800" b="1">
                <a:solidFill>
                  <a:srgbClr val="FF00FF"/>
                </a:solidFill>
                <a:cs typeface="Arial" charset="0"/>
              </a:rPr>
              <a:t>…</a:t>
            </a:r>
            <a:r>
              <a:rPr lang="en-US" sz="1800" b="1">
                <a:solidFill>
                  <a:srgbClr val="FF00FF"/>
                </a:solidFill>
                <a:latin typeface="Arial" charset="0"/>
                <a:cs typeface="Arial" charset="0"/>
              </a:rPr>
              <a:t>should then provide the necessary clue for us to resolve the intricate secondary structure of DNA </a:t>
            </a:r>
            <a:r>
              <a:rPr lang="en-US" sz="1800" b="1" i="1">
                <a:solidFill>
                  <a:srgbClr val="FF00FF"/>
                </a:solidFill>
                <a:latin typeface="Arial" charset="0"/>
                <a:cs typeface="Arial" charset="0"/>
              </a:rPr>
              <a:t>in vivo.</a:t>
            </a:r>
            <a:r>
              <a:rPr lang="en-US" sz="1800" b="1">
                <a:solidFill>
                  <a:srgbClr val="FF00FF"/>
                </a:solidFill>
                <a:cs typeface="Arial" charset="0"/>
              </a:rPr>
              <a:t>”</a:t>
            </a:r>
            <a:endParaRPr lang="en-US" sz="1800" b="1">
              <a:solidFill>
                <a:srgbClr val="FF00FF"/>
              </a:solidFill>
              <a:latin typeface="Arial" charset="0"/>
              <a:cs typeface="Arial" charset="0"/>
            </a:endParaRPr>
          </a:p>
          <a:p>
            <a:pPr>
              <a:spcBef>
                <a:spcPct val="50000"/>
              </a:spcBef>
            </a:pPr>
            <a:r>
              <a:rPr lang="en-US" sz="800"/>
              <a:t> </a:t>
            </a:r>
          </a:p>
          <a:p>
            <a:pPr>
              <a:spcBef>
                <a:spcPct val="50000"/>
              </a:spcBef>
            </a:pPr>
            <a:r>
              <a:rPr lang="en-US" sz="180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1800" i="1"/>
              <a:t>i.e., </a:t>
            </a:r>
            <a:r>
              <a:rPr lang="en-US" sz="1800"/>
              <a:t>about 6.8 angstroms) as in the Watson-Crick structure, but the stacking of bases at 3.4 angstroms was preserved by mutual intercalation of the base pairs of the two duplexes.</a:t>
            </a:r>
          </a:p>
          <a:p>
            <a:pPr>
              <a:spcBef>
                <a:spcPct val="50000"/>
              </a:spcBef>
            </a:pPr>
            <a:r>
              <a:rPr lang="en-US" sz="800"/>
              <a:t> </a:t>
            </a:r>
          </a:p>
          <a:p>
            <a:pPr>
              <a:spcBef>
                <a:spcPct val="50000"/>
              </a:spcBef>
            </a:pPr>
            <a:r>
              <a:rPr lang="en-US" sz="1800"/>
              <a:t>Finally, he predicted that at 100% humidity, </a:t>
            </a:r>
            <a:r>
              <a:rPr lang="en-US" sz="1800" i="1"/>
              <a:t>i.e., </a:t>
            </a:r>
            <a:r>
              <a:rPr lang="en-US" sz="1800"/>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a:p>
        </p:txBody>
      </p:sp>
      <p:pic>
        <p:nvPicPr>
          <p:cNvPr id="576516" name="slide_36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Tree>
  </p:cSld>
  <p:clrMapOvr>
    <a:masterClrMapping/>
  </p:clrMapOvr>
  <p:transition advClick="0" advTm="21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55" fill="hold"/>
                                        <p:tgtEl>
                                          <p:spTgt spid="5765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576516"/>
                </p:tgtEl>
              </p:cMediaNode>
            </p:audio>
          </p:childTnLst>
        </p:cTn>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Text Box 2"/>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a:t>Wu, T.T.  </a:t>
            </a:r>
            <a:r>
              <a:rPr lang="en-US" sz="1800" b="1" u="sng"/>
              <a:t>Secondary structures of DNA.</a:t>
            </a:r>
            <a:r>
              <a:rPr lang="en-US" sz="1800" u="sng"/>
              <a:t>  PNAS 63:400-405, 1969</a:t>
            </a:r>
            <a:r>
              <a:rPr lang="en-US" sz="1800"/>
              <a:t>.</a:t>
            </a:r>
          </a:p>
          <a:p>
            <a:pPr>
              <a:spcBef>
                <a:spcPct val="50000"/>
              </a:spcBef>
            </a:pPr>
            <a:r>
              <a:rPr lang="en-US" sz="1800"/>
              <a:t> </a:t>
            </a:r>
          </a:p>
          <a:p>
            <a:pPr>
              <a:spcBef>
                <a:spcPct val="50000"/>
              </a:spcBef>
            </a:pPr>
            <a:r>
              <a:rPr lang="en-US" sz="1800"/>
              <a:t>In this paper, Tai Te Wu discussed the pitch:diameter ratio for the Watson-Crick double helix at 66% and 92% humidity, as revealed by x-ray crystallography.  He stated:</a:t>
            </a:r>
          </a:p>
          <a:p>
            <a:pPr>
              <a:spcBef>
                <a:spcPct val="50000"/>
              </a:spcBef>
            </a:pPr>
            <a:r>
              <a:rPr lang="en-US" sz="800"/>
              <a:t> </a:t>
            </a:r>
          </a:p>
          <a:p>
            <a:pPr>
              <a:spcBef>
                <a:spcPct val="50000"/>
              </a:spcBef>
            </a:pPr>
            <a:r>
              <a:rPr lang="en-US" sz="1800" b="1">
                <a:cs typeface="Arial" charset="0"/>
              </a:rPr>
              <a:t>“</a:t>
            </a:r>
            <a:r>
              <a:rPr lang="en-US" sz="1800" b="1">
                <a:latin typeface="Arial" charset="0"/>
                <a:cs typeface="Arial" charset="0"/>
              </a:rPr>
              <a:t>At 92 percent, the surrounding of the DNA fiber resembles that inside a cell, while at 66 percent, the state of the fiber becomes completely artificial.  The differences</a:t>
            </a:r>
            <a:r>
              <a:rPr lang="en-US" sz="1800" b="1">
                <a:cs typeface="Arial" charset="0"/>
              </a:rPr>
              <a:t>…</a:t>
            </a:r>
            <a:r>
              <a:rPr lang="en-US" sz="1800" b="1">
                <a:latin typeface="Arial" charset="0"/>
                <a:cs typeface="Arial" charset="0"/>
              </a:rPr>
              <a:t>should then provide the necessary clue for us to resolve the intricate secondary structure of DNA </a:t>
            </a:r>
            <a:r>
              <a:rPr lang="en-US" sz="1800" b="1" i="1">
                <a:latin typeface="Arial" charset="0"/>
                <a:cs typeface="Arial" charset="0"/>
              </a:rPr>
              <a:t>in vivo.</a:t>
            </a:r>
            <a:r>
              <a:rPr lang="en-US" sz="1800" b="1">
                <a:cs typeface="Arial" charset="0"/>
              </a:rPr>
              <a:t>”</a:t>
            </a:r>
            <a:endParaRPr lang="en-US" sz="1800" b="1">
              <a:latin typeface="Arial" charset="0"/>
              <a:cs typeface="Arial" charset="0"/>
            </a:endParaRPr>
          </a:p>
          <a:p>
            <a:pPr>
              <a:spcBef>
                <a:spcPct val="50000"/>
              </a:spcBef>
            </a:pPr>
            <a:r>
              <a:rPr lang="en-US" sz="800"/>
              <a:t> </a:t>
            </a:r>
          </a:p>
          <a:p>
            <a:pPr>
              <a:spcBef>
                <a:spcPct val="50000"/>
              </a:spcBef>
            </a:pPr>
            <a:r>
              <a:rPr lang="en-US" sz="1800">
                <a:solidFill>
                  <a:srgbClr val="FF00FF"/>
                </a:solidFill>
              </a:rPr>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1800" i="1">
                <a:solidFill>
                  <a:srgbClr val="FF00FF"/>
                </a:solidFill>
              </a:rPr>
              <a:t>i.e., </a:t>
            </a:r>
            <a:r>
              <a:rPr lang="en-US" sz="1800">
                <a:solidFill>
                  <a:srgbClr val="FF00FF"/>
                </a:solidFill>
              </a:rPr>
              <a:t>about 6.8 angstroms) as in the Watson-Crick structure, but the stacking of bases at 3.4 angstroms was preserved by mutual intercalation of the base pairs of the two duplexes.</a:t>
            </a:r>
          </a:p>
          <a:p>
            <a:pPr>
              <a:spcBef>
                <a:spcPct val="50000"/>
              </a:spcBef>
            </a:pPr>
            <a:r>
              <a:rPr lang="en-US" sz="800"/>
              <a:t> </a:t>
            </a:r>
          </a:p>
          <a:p>
            <a:pPr>
              <a:spcBef>
                <a:spcPct val="50000"/>
              </a:spcBef>
            </a:pPr>
            <a:r>
              <a:rPr lang="en-US" sz="1800"/>
              <a:t>Finally, he predicted that at 100% humidity, </a:t>
            </a:r>
            <a:r>
              <a:rPr lang="en-US" sz="1800" i="1"/>
              <a:t>i.e., </a:t>
            </a:r>
            <a:r>
              <a:rPr lang="en-US" sz="1800"/>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a:p>
        </p:txBody>
      </p:sp>
      <p:pic>
        <p:nvPicPr>
          <p:cNvPr id="577539" name="slide_36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Tree>
  </p:cSld>
  <p:clrMapOvr>
    <a:masterClrMapping/>
  </p:clrMapOvr>
  <p:transition advClick="0" advTm="4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303" fill="hold"/>
                                        <p:tgtEl>
                                          <p:spTgt spid="5775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577539"/>
                </p:tgtEl>
              </p:cMediaNode>
            </p:audio>
          </p:childTnLst>
        </p:cTn>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Text Box 2"/>
          <p:cNvSpPr txBox="1">
            <a:spLocks noChangeArrowheads="1"/>
          </p:cNvSpPr>
          <p:nvPr/>
        </p:nvSpPr>
        <p:spPr bwMode="auto">
          <a:xfrm>
            <a:off x="0" y="228600"/>
            <a:ext cx="8686800" cy="6691313"/>
          </a:xfrm>
          <a:prstGeom prst="rect">
            <a:avLst/>
          </a:prstGeom>
          <a:noFill/>
          <a:ln w="9525">
            <a:noFill/>
            <a:miter lim="800000"/>
            <a:headEnd/>
            <a:tailEnd/>
          </a:ln>
        </p:spPr>
        <p:txBody>
          <a:bodyPr>
            <a:spAutoFit/>
          </a:bodyPr>
          <a:lstStyle/>
          <a:p>
            <a:pPr algn="ctr">
              <a:spcBef>
                <a:spcPct val="50000"/>
              </a:spcBef>
            </a:pPr>
            <a:r>
              <a:rPr lang="en-US" sz="1800" u="sng"/>
              <a:t>Wu, T.T.  </a:t>
            </a:r>
            <a:r>
              <a:rPr lang="en-US" sz="1800" b="1" u="sng"/>
              <a:t>Secondary structures of DNA.</a:t>
            </a:r>
            <a:r>
              <a:rPr lang="en-US" sz="1800" u="sng"/>
              <a:t>  PNAS 63:400-405, 1969</a:t>
            </a:r>
            <a:r>
              <a:rPr lang="en-US" sz="1800"/>
              <a:t>.</a:t>
            </a:r>
          </a:p>
          <a:p>
            <a:pPr>
              <a:spcBef>
                <a:spcPct val="50000"/>
              </a:spcBef>
            </a:pPr>
            <a:r>
              <a:rPr lang="en-US" sz="1800"/>
              <a:t> </a:t>
            </a:r>
          </a:p>
          <a:p>
            <a:pPr>
              <a:spcBef>
                <a:spcPct val="50000"/>
              </a:spcBef>
            </a:pPr>
            <a:r>
              <a:rPr lang="en-US" sz="1800"/>
              <a:t>In this paper, Tai Te Wu discussed the pitch:diameter ratio for the Watson-Crick double helix at 66% and 92% humidity, as revealed by x-ray crystallography.  He stated:</a:t>
            </a:r>
          </a:p>
          <a:p>
            <a:pPr>
              <a:spcBef>
                <a:spcPct val="50000"/>
              </a:spcBef>
            </a:pPr>
            <a:r>
              <a:rPr lang="en-US" sz="800"/>
              <a:t> </a:t>
            </a:r>
          </a:p>
          <a:p>
            <a:pPr>
              <a:spcBef>
                <a:spcPct val="50000"/>
              </a:spcBef>
            </a:pPr>
            <a:r>
              <a:rPr lang="en-US" sz="1800" b="1">
                <a:cs typeface="Arial" charset="0"/>
              </a:rPr>
              <a:t>“</a:t>
            </a:r>
            <a:r>
              <a:rPr lang="en-US" sz="1800" b="1">
                <a:latin typeface="Arial" charset="0"/>
                <a:cs typeface="Arial" charset="0"/>
              </a:rPr>
              <a:t>At 92 percent, the surrounding of the DNA fiber resembles that inside a cell, while at 66 percent, the state of the fiber becomes completely artificial.  The differences</a:t>
            </a:r>
            <a:r>
              <a:rPr lang="en-US" sz="1800" b="1">
                <a:cs typeface="Arial" charset="0"/>
              </a:rPr>
              <a:t>…</a:t>
            </a:r>
            <a:r>
              <a:rPr lang="en-US" sz="1800" b="1">
                <a:latin typeface="Arial" charset="0"/>
                <a:cs typeface="Arial" charset="0"/>
              </a:rPr>
              <a:t>should then provide the necessary clue for us to resolve the intricate secondary structure of DNA </a:t>
            </a:r>
            <a:r>
              <a:rPr lang="en-US" sz="1800" b="1" i="1">
                <a:latin typeface="Arial" charset="0"/>
                <a:cs typeface="Arial" charset="0"/>
              </a:rPr>
              <a:t>in vivo.</a:t>
            </a:r>
            <a:r>
              <a:rPr lang="en-US" sz="1800" b="1">
                <a:cs typeface="Arial" charset="0"/>
              </a:rPr>
              <a:t>”</a:t>
            </a:r>
            <a:endParaRPr lang="en-US" sz="1800" b="1">
              <a:latin typeface="Arial" charset="0"/>
              <a:cs typeface="Arial" charset="0"/>
            </a:endParaRPr>
          </a:p>
          <a:p>
            <a:pPr>
              <a:spcBef>
                <a:spcPct val="50000"/>
              </a:spcBef>
            </a:pPr>
            <a:r>
              <a:rPr lang="en-US" sz="800"/>
              <a:t> </a:t>
            </a:r>
          </a:p>
          <a:p>
            <a:pPr>
              <a:spcBef>
                <a:spcPct val="50000"/>
              </a:spcBef>
            </a:pPr>
            <a:r>
              <a:rPr lang="en-US" sz="180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1800" i="1"/>
              <a:t>i.e., </a:t>
            </a:r>
            <a:r>
              <a:rPr lang="en-US" sz="1800"/>
              <a:t>about 6.8 angstroms) as in the Watson-Crick structure, but the stacking of bases at 3.4 angstroms was preserved by mutual intercalation of the base pairs of the two duplexes.</a:t>
            </a:r>
          </a:p>
          <a:p>
            <a:pPr>
              <a:spcBef>
                <a:spcPct val="50000"/>
              </a:spcBef>
            </a:pPr>
            <a:r>
              <a:rPr lang="en-US" sz="800"/>
              <a:t> </a:t>
            </a:r>
          </a:p>
          <a:p>
            <a:pPr>
              <a:spcBef>
                <a:spcPct val="50000"/>
              </a:spcBef>
            </a:pPr>
            <a:r>
              <a:rPr lang="en-US" sz="1800">
                <a:solidFill>
                  <a:srgbClr val="FF00FF"/>
                </a:solidFill>
              </a:rPr>
              <a:t>Finally, he predicted that at 100% humidity, </a:t>
            </a:r>
            <a:r>
              <a:rPr lang="en-US" sz="1800" i="1">
                <a:solidFill>
                  <a:srgbClr val="FF00FF"/>
                </a:solidFill>
              </a:rPr>
              <a:t>i.e., </a:t>
            </a:r>
            <a:r>
              <a:rPr lang="en-US" sz="1800">
                <a:solidFill>
                  <a:srgbClr val="FF00FF"/>
                </a:solidFill>
              </a:rPr>
              <a:t>the condition prevailing in living cells, the two mutually-intercalated duplexes would lose all vestiges of helical twist and exist as a pair of mutually-intercalated “straight ladders”, each one having an inter-base spacing of about 7 angstroms.</a:t>
            </a:r>
          </a:p>
          <a:p>
            <a:pPr>
              <a:spcBef>
                <a:spcPct val="50000"/>
              </a:spcBef>
            </a:pPr>
            <a:endParaRPr lang="en-US" sz="1800">
              <a:solidFill>
                <a:srgbClr val="FF00FF"/>
              </a:solidFill>
            </a:endParaRPr>
          </a:p>
        </p:txBody>
      </p:sp>
      <p:pic>
        <p:nvPicPr>
          <p:cNvPr id="573443" name="slide_36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Tree>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147" fill="hold"/>
                                        <p:tgtEl>
                                          <p:spTgt spid="57344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7073">
                <p:cTn id="7" fill="hold" display="0">
                  <p:stCondLst>
                    <p:cond delay="indefinite"/>
                  </p:stCondLst>
                  <p:endCondLst>
                    <p:cond evt="onNext" delay="0">
                      <p:tgtEl>
                        <p:sldTgt/>
                      </p:tgtEl>
                    </p:cond>
                    <p:cond evt="onPrev" delay="0">
                      <p:tgtEl>
                        <p:sldTgt/>
                      </p:tgtEl>
                    </p:cond>
                    <p:cond evt="onStopAudio" delay="0">
                      <p:tgtEl>
                        <p:sldTgt/>
                      </p:tgtEl>
                    </p:cond>
                  </p:endCondLst>
                </p:cTn>
                <p:tgtEl>
                  <p:spTgt spid="573443"/>
                </p:tgtEl>
              </p:cMediaNode>
            </p:audio>
          </p:childTnLst>
        </p:cTn>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834" name="Picture 1026" descr="C:\Program Files\Amira-3.1.1\data\nucleosome files\AAA FINAL STRUCTURE\Animations_notahelix\Picture Files\pauling_formation2-R.jpg"/>
          <p:cNvPicPr>
            <a:picLocks noChangeAspect="1" noChangeArrowheads="1"/>
          </p:cNvPicPr>
          <p:nvPr/>
        </p:nvPicPr>
        <p:blipFill>
          <a:blip r:embed="rId5" cstate="print"/>
          <a:srcRect/>
          <a:stretch>
            <a:fillRect/>
          </a:stretch>
        </p:blipFill>
        <p:spPr bwMode="auto">
          <a:xfrm>
            <a:off x="3165475" y="838200"/>
            <a:ext cx="2930525" cy="3460750"/>
          </a:xfrm>
          <a:prstGeom prst="rect">
            <a:avLst/>
          </a:prstGeom>
          <a:noFill/>
          <a:ln w="9525">
            <a:noFill/>
            <a:miter lim="800000"/>
            <a:headEnd/>
            <a:tailEnd/>
          </a:ln>
        </p:spPr>
      </p:pic>
      <p:sp>
        <p:nvSpPr>
          <p:cNvPr id="376835" name="Rectangle 1028"/>
          <p:cNvSpPr>
            <a:spLocks noGrp="1" noChangeArrowheads="1"/>
          </p:cNvSpPr>
          <p:nvPr>
            <p:ph type="title" idx="4294967295"/>
          </p:nvPr>
        </p:nvSpPr>
        <p:spPr>
          <a:xfrm>
            <a:off x="533400" y="5029200"/>
            <a:ext cx="7772400" cy="1143000"/>
          </a:xfrm>
        </p:spPr>
        <p:txBody>
          <a:bodyPr/>
          <a:lstStyle/>
          <a:p>
            <a:pPr algn="l" eaLnBrk="1" hangingPunct="1"/>
            <a:r>
              <a:rPr lang="en-US" sz="2400">
                <a:solidFill>
                  <a:schemeClr val="tx1"/>
                </a:solidFill>
              </a:rPr>
              <a:t>When a double-stranded circular chromosome becomes supertwisted, the potential for forming 4-stranded structures becomes a practical reality.</a:t>
            </a:r>
            <a:endParaRPr lang="en-US"/>
          </a:p>
        </p:txBody>
      </p:sp>
      <p:sp>
        <p:nvSpPr>
          <p:cNvPr id="376836" name="Text Box 1029"/>
          <p:cNvSpPr txBox="1">
            <a:spLocks noChangeArrowheads="1"/>
          </p:cNvSpPr>
          <p:nvPr/>
        </p:nvSpPr>
        <p:spPr bwMode="auto">
          <a:xfrm>
            <a:off x="2362200" y="381000"/>
            <a:ext cx="990600" cy="336550"/>
          </a:xfrm>
          <a:prstGeom prst="rect">
            <a:avLst/>
          </a:prstGeom>
          <a:noFill/>
          <a:ln w="9525">
            <a:noFill/>
            <a:miter lim="800000"/>
            <a:headEnd/>
            <a:tailEnd/>
          </a:ln>
        </p:spPr>
        <p:txBody>
          <a:bodyPr>
            <a:spAutoFit/>
          </a:bodyPr>
          <a:lstStyle/>
          <a:p>
            <a:pPr>
              <a:spcBef>
                <a:spcPct val="50000"/>
              </a:spcBef>
            </a:pPr>
            <a:r>
              <a:rPr lang="en-US" sz="1600">
                <a:solidFill>
                  <a:srgbClr val="FF00FF"/>
                </a:solidFill>
              </a:rPr>
              <a:t>2 strands</a:t>
            </a:r>
          </a:p>
        </p:txBody>
      </p:sp>
      <p:sp>
        <p:nvSpPr>
          <p:cNvPr id="376837" name="Text Box 1030"/>
          <p:cNvSpPr txBox="1">
            <a:spLocks noChangeArrowheads="1"/>
          </p:cNvSpPr>
          <p:nvPr/>
        </p:nvSpPr>
        <p:spPr bwMode="auto">
          <a:xfrm>
            <a:off x="4191000" y="381000"/>
            <a:ext cx="990600" cy="336550"/>
          </a:xfrm>
          <a:prstGeom prst="rect">
            <a:avLst/>
          </a:prstGeom>
          <a:noFill/>
          <a:ln w="9525">
            <a:noFill/>
            <a:miter lim="800000"/>
            <a:headEnd/>
            <a:tailEnd/>
          </a:ln>
        </p:spPr>
        <p:txBody>
          <a:bodyPr>
            <a:spAutoFit/>
          </a:bodyPr>
          <a:lstStyle/>
          <a:p>
            <a:pPr>
              <a:spcBef>
                <a:spcPct val="50000"/>
              </a:spcBef>
            </a:pPr>
            <a:r>
              <a:rPr lang="en-US" sz="1600">
                <a:solidFill>
                  <a:srgbClr val="FF00FF"/>
                </a:solidFill>
              </a:rPr>
              <a:t>2 strands</a:t>
            </a:r>
          </a:p>
        </p:txBody>
      </p:sp>
      <p:sp>
        <p:nvSpPr>
          <p:cNvPr id="376838" name="Line 1031"/>
          <p:cNvSpPr>
            <a:spLocks noChangeShapeType="1"/>
          </p:cNvSpPr>
          <p:nvPr/>
        </p:nvSpPr>
        <p:spPr bwMode="auto">
          <a:xfrm flipH="1">
            <a:off x="4191000" y="685800"/>
            <a:ext cx="457200" cy="685800"/>
          </a:xfrm>
          <a:prstGeom prst="line">
            <a:avLst/>
          </a:prstGeom>
          <a:noFill/>
          <a:ln w="25400">
            <a:solidFill>
              <a:srgbClr val="FF00FF"/>
            </a:solidFill>
            <a:round/>
            <a:headEnd/>
            <a:tailEnd type="triangle" w="med" len="med"/>
          </a:ln>
        </p:spPr>
        <p:txBody>
          <a:bodyPr/>
          <a:lstStyle/>
          <a:p>
            <a:endParaRPr lang="en-US"/>
          </a:p>
        </p:txBody>
      </p:sp>
      <p:sp>
        <p:nvSpPr>
          <p:cNvPr id="376839" name="Line 1032"/>
          <p:cNvSpPr>
            <a:spLocks noChangeShapeType="1"/>
          </p:cNvSpPr>
          <p:nvPr/>
        </p:nvSpPr>
        <p:spPr bwMode="auto">
          <a:xfrm>
            <a:off x="2895600" y="685800"/>
            <a:ext cx="381000" cy="609600"/>
          </a:xfrm>
          <a:prstGeom prst="line">
            <a:avLst/>
          </a:prstGeom>
          <a:noFill/>
          <a:ln w="25400">
            <a:solidFill>
              <a:srgbClr val="FF00FF"/>
            </a:solidFill>
            <a:round/>
            <a:headEnd/>
            <a:tailEnd type="triangle" w="med" len="med"/>
          </a:ln>
        </p:spPr>
        <p:txBody>
          <a:bodyPr/>
          <a:lstStyle/>
          <a:p>
            <a:endParaRPr lang="en-US"/>
          </a:p>
        </p:txBody>
      </p:sp>
      <p:sp>
        <p:nvSpPr>
          <p:cNvPr id="376840" name="Text Box 1033"/>
          <p:cNvSpPr txBox="1">
            <a:spLocks noChangeArrowheads="1"/>
          </p:cNvSpPr>
          <p:nvPr/>
        </p:nvSpPr>
        <p:spPr bwMode="auto">
          <a:xfrm>
            <a:off x="6172200" y="381000"/>
            <a:ext cx="990600" cy="336550"/>
          </a:xfrm>
          <a:prstGeom prst="rect">
            <a:avLst/>
          </a:prstGeom>
          <a:noFill/>
          <a:ln w="9525">
            <a:noFill/>
            <a:miter lim="800000"/>
            <a:headEnd/>
            <a:tailEnd/>
          </a:ln>
        </p:spPr>
        <p:txBody>
          <a:bodyPr>
            <a:spAutoFit/>
          </a:bodyPr>
          <a:lstStyle/>
          <a:p>
            <a:pPr>
              <a:spcBef>
                <a:spcPct val="50000"/>
              </a:spcBef>
            </a:pPr>
            <a:r>
              <a:rPr lang="en-US" sz="1600" b="1">
                <a:solidFill>
                  <a:srgbClr val="FF00FF"/>
                </a:solidFill>
              </a:rPr>
              <a:t>4</a:t>
            </a:r>
            <a:r>
              <a:rPr lang="en-US" sz="1600">
                <a:solidFill>
                  <a:srgbClr val="FF00FF"/>
                </a:solidFill>
              </a:rPr>
              <a:t> strands</a:t>
            </a:r>
          </a:p>
        </p:txBody>
      </p:sp>
      <p:sp>
        <p:nvSpPr>
          <p:cNvPr id="376841" name="Line 1037"/>
          <p:cNvSpPr>
            <a:spLocks noChangeShapeType="1"/>
          </p:cNvSpPr>
          <p:nvPr/>
        </p:nvSpPr>
        <p:spPr bwMode="auto">
          <a:xfrm flipH="1">
            <a:off x="5943600" y="685800"/>
            <a:ext cx="762000" cy="1066800"/>
          </a:xfrm>
          <a:prstGeom prst="line">
            <a:avLst/>
          </a:prstGeom>
          <a:noFill/>
          <a:ln w="25400">
            <a:solidFill>
              <a:srgbClr val="FF00FF"/>
            </a:solidFill>
            <a:round/>
            <a:headEnd/>
            <a:tailEnd type="triangle" w="med" len="med"/>
          </a:ln>
        </p:spPr>
        <p:txBody>
          <a:bodyPr/>
          <a:lstStyle/>
          <a:p>
            <a:endParaRPr lang="en-US"/>
          </a:p>
        </p:txBody>
      </p:sp>
      <p:pic>
        <p:nvPicPr>
          <p:cNvPr id="599054" name="slide_36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0" y="6553200"/>
            <a:ext cx="304800" cy="304800"/>
          </a:xfrm>
          <a:prstGeom prst="rect">
            <a:avLst/>
          </a:prstGeom>
          <a:noFill/>
          <a:ln w="9525">
            <a:noFill/>
            <a:miter lim="800000"/>
            <a:headEnd/>
            <a:tailEnd/>
          </a:ln>
        </p:spPr>
      </p:pic>
      <p:sp>
        <p:nvSpPr>
          <p:cNvPr id="376843" name="Text Box 1039"/>
          <p:cNvSpPr txBox="1">
            <a:spLocks noChangeArrowheads="1"/>
          </p:cNvSpPr>
          <p:nvPr/>
        </p:nvSpPr>
        <p:spPr bwMode="auto">
          <a:xfrm>
            <a:off x="74676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5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284" fill="hold"/>
                                        <p:tgtEl>
                                          <p:spTgt spid="5990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8293">
                <p:cTn id="7" fill="hold" display="0">
                  <p:stCondLst>
                    <p:cond delay="indefinite"/>
                  </p:stCondLst>
                  <p:endCondLst>
                    <p:cond evt="onNext" delay="0">
                      <p:tgtEl>
                        <p:sldTgt/>
                      </p:tgtEl>
                    </p:cond>
                    <p:cond evt="onPrev" delay="0">
                      <p:tgtEl>
                        <p:sldTgt/>
                      </p:tgtEl>
                    </p:cond>
                    <p:cond evt="onStopAudio" delay="0">
                      <p:tgtEl>
                        <p:sldTgt/>
                      </p:tgtEl>
                    </p:cond>
                  </p:endCondLst>
                </p:cTn>
                <p:tgtEl>
                  <p:spTgt spid="599054"/>
                </p:tgtEl>
              </p:cMediaNode>
            </p:audio>
          </p:childTnLst>
        </p:cTn>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8" name="Picture 2" descr="C:\Program Files\Amira-3.1.1\data\nucleosome files\AAA FINAL STRUCTURE\Animations\Picture Files\wu_structure1.jpg"/>
          <p:cNvPicPr>
            <a:picLocks noChangeAspect="1" noChangeArrowheads="1"/>
          </p:cNvPicPr>
          <p:nvPr/>
        </p:nvPicPr>
        <p:blipFill>
          <a:blip r:embed="rId6" cstate="print"/>
          <a:srcRect/>
          <a:stretch>
            <a:fillRect/>
          </a:stretch>
        </p:blipFill>
        <p:spPr bwMode="auto">
          <a:xfrm>
            <a:off x="3048000" y="609600"/>
            <a:ext cx="3035300" cy="5561013"/>
          </a:xfrm>
          <a:prstGeom prst="rect">
            <a:avLst/>
          </a:prstGeom>
          <a:noFill/>
          <a:ln w="9525">
            <a:solidFill>
              <a:schemeClr val="tx1"/>
            </a:solidFill>
            <a:miter lim="800000"/>
            <a:headEnd/>
            <a:tailEnd/>
          </a:ln>
        </p:spPr>
      </p:pic>
      <p:pic>
        <p:nvPicPr>
          <p:cNvPr id="579587" name="slide_36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0" y="6553200"/>
            <a:ext cx="304800" cy="304800"/>
          </a:xfrm>
          <a:prstGeom prst="rect">
            <a:avLst/>
          </a:prstGeom>
          <a:noFill/>
          <a:ln w="9525">
            <a:noFill/>
            <a:miter lim="800000"/>
            <a:headEnd/>
            <a:tailEnd/>
          </a:ln>
        </p:spPr>
      </p:pic>
      <p:sp>
        <p:nvSpPr>
          <p:cNvPr id="377860" name="Text Box 4"/>
          <p:cNvSpPr txBox="1">
            <a:spLocks noChangeArrowheads="1"/>
          </p:cNvSpPr>
          <p:nvPr/>
        </p:nvSpPr>
        <p:spPr bwMode="auto">
          <a:xfrm>
            <a:off x="74676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8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411" fill="hold"/>
                                        <p:tgtEl>
                                          <p:spTgt spid="57958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579587"/>
                </p:tgtEl>
              </p:cMediaNode>
            </p:audio>
          </p:childTnLst>
        </p:cTn>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82" name="Picture 2" descr="C:\Program Files\Amira-3.1.1\data\nucleosome files\AAA FINAL STRUCTURE\Animations\Picture Files\wu-CD.tif"/>
          <p:cNvPicPr preferRelativeResize="0">
            <a:picLocks noChangeArrowheads="1"/>
          </p:cNvPicPr>
          <p:nvPr/>
        </p:nvPicPr>
        <p:blipFill>
          <a:blip r:embed="rId6" cstate="print"/>
          <a:srcRect/>
          <a:stretch>
            <a:fillRect/>
          </a:stretch>
        </p:blipFill>
        <p:spPr bwMode="auto">
          <a:xfrm>
            <a:off x="2493963" y="1233488"/>
            <a:ext cx="4140200" cy="4384675"/>
          </a:xfrm>
          <a:prstGeom prst="rect">
            <a:avLst/>
          </a:prstGeom>
          <a:noFill/>
          <a:ln w="9525">
            <a:solidFill>
              <a:schemeClr val="tx1"/>
            </a:solidFill>
            <a:miter lim="800000"/>
            <a:headEnd/>
            <a:tailEnd/>
          </a:ln>
        </p:spPr>
      </p:pic>
      <p:pic>
        <p:nvPicPr>
          <p:cNvPr id="583683" name="slide_36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78884" name="Text Box 4"/>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428" fill="hold"/>
                                        <p:tgtEl>
                                          <p:spTgt spid="58368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583683"/>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0" y="152400"/>
            <a:ext cx="9144000" cy="488950"/>
          </a:xfrm>
          <a:prstGeom prst="rect">
            <a:avLst/>
          </a:prstGeom>
          <a:noFill/>
          <a:ln w="9525">
            <a:noFill/>
            <a:miter lim="800000"/>
            <a:headEnd/>
            <a:tailEnd/>
          </a:ln>
        </p:spPr>
        <p:txBody>
          <a:bodyPr>
            <a:spAutoFit/>
          </a:bodyPr>
          <a:lstStyle/>
          <a:p>
            <a:pPr algn="ctr">
              <a:spcBef>
                <a:spcPct val="50000"/>
              </a:spcBef>
            </a:pPr>
            <a:r>
              <a:rPr lang="en-US" sz="2600" b="1" u="sng"/>
              <a:t>HOW FAST IS THE E. COLI CHROMOSOME SPINNING?</a:t>
            </a:r>
          </a:p>
        </p:txBody>
      </p:sp>
      <p:sp>
        <p:nvSpPr>
          <p:cNvPr id="38915" name="Text Box 3"/>
          <p:cNvSpPr txBox="1">
            <a:spLocks noChangeArrowheads="1"/>
          </p:cNvSpPr>
          <p:nvPr/>
        </p:nvSpPr>
        <p:spPr bwMode="auto">
          <a:xfrm>
            <a:off x="0" y="838200"/>
            <a:ext cx="9144000" cy="762000"/>
          </a:xfrm>
          <a:prstGeom prst="rect">
            <a:avLst/>
          </a:prstGeom>
          <a:noFill/>
          <a:ln w="9525">
            <a:noFill/>
            <a:miter lim="800000"/>
            <a:headEnd/>
            <a:tailEnd/>
          </a:ln>
        </p:spPr>
        <p:txBody>
          <a:bodyPr>
            <a:spAutoFit/>
          </a:bodyPr>
          <a:lstStyle/>
          <a:p>
            <a:pPr>
              <a:spcBef>
                <a:spcPct val="50000"/>
              </a:spcBef>
            </a:pPr>
            <a:r>
              <a:rPr lang="en-US" sz="2200"/>
              <a:t>In “log phase”, E. coli replicates in 20 minutes.  Under optimal conditions, the daughter cells begin to divide before the parent cells have fully separated!</a:t>
            </a:r>
          </a:p>
        </p:txBody>
      </p:sp>
      <p:sp>
        <p:nvSpPr>
          <p:cNvPr id="38916" name="Text Box 4"/>
          <p:cNvSpPr txBox="1">
            <a:spLocks noChangeArrowheads="1"/>
          </p:cNvSpPr>
          <p:nvPr/>
        </p:nvSpPr>
        <p:spPr bwMode="auto">
          <a:xfrm>
            <a:off x="3276600" y="2057400"/>
            <a:ext cx="2743200" cy="457200"/>
          </a:xfrm>
          <a:prstGeom prst="rect">
            <a:avLst/>
          </a:prstGeom>
          <a:noFill/>
          <a:ln w="9525">
            <a:noFill/>
            <a:miter lim="800000"/>
            <a:headEnd/>
            <a:tailEnd/>
          </a:ln>
        </p:spPr>
        <p:txBody>
          <a:bodyPr>
            <a:spAutoFit/>
          </a:bodyPr>
          <a:lstStyle/>
          <a:p>
            <a:pPr algn="ctr">
              <a:spcBef>
                <a:spcPct val="50000"/>
              </a:spcBef>
            </a:pPr>
            <a:r>
              <a:rPr lang="en-US"/>
              <a:t>Arithmetic:</a:t>
            </a:r>
          </a:p>
        </p:txBody>
      </p:sp>
      <p:sp>
        <p:nvSpPr>
          <p:cNvPr id="38917" name="Text Box 5"/>
          <p:cNvSpPr txBox="1">
            <a:spLocks noChangeArrowheads="1"/>
          </p:cNvSpPr>
          <p:nvPr/>
        </p:nvSpPr>
        <p:spPr bwMode="auto">
          <a:xfrm>
            <a:off x="0" y="2743200"/>
            <a:ext cx="9144000" cy="1674813"/>
          </a:xfrm>
          <a:prstGeom prst="rect">
            <a:avLst/>
          </a:prstGeom>
          <a:noFill/>
          <a:ln w="9525">
            <a:noFill/>
            <a:miter lim="800000"/>
            <a:headEnd/>
            <a:tailEnd/>
          </a:ln>
        </p:spPr>
        <p:txBody>
          <a:bodyPr>
            <a:spAutoFit/>
          </a:bodyPr>
          <a:lstStyle/>
          <a:p>
            <a:pPr>
              <a:spcBef>
                <a:spcPct val="50000"/>
              </a:spcBef>
            </a:pPr>
            <a:r>
              <a:rPr lang="en-US" sz="3200" i="1"/>
              <a:t>If</a:t>
            </a:r>
            <a:r>
              <a:rPr lang="en-US"/>
              <a:t> the E. coli chromosome has the Watson-Crick double-helical structure, then, with 4 million base pairs, there would have to be 400,000 Watson-Crick twists.  Every one of these twists would have to be un-wound and re-wound in the space of 20 minutes.</a:t>
            </a:r>
          </a:p>
        </p:txBody>
      </p:sp>
      <p:sp>
        <p:nvSpPr>
          <p:cNvPr id="38918" name="Text Box 6"/>
          <p:cNvSpPr txBox="1">
            <a:spLocks noChangeArrowheads="1"/>
          </p:cNvSpPr>
          <p:nvPr/>
        </p:nvSpPr>
        <p:spPr bwMode="auto">
          <a:xfrm>
            <a:off x="0" y="4800600"/>
            <a:ext cx="9144000" cy="1190625"/>
          </a:xfrm>
          <a:prstGeom prst="rect">
            <a:avLst/>
          </a:prstGeom>
          <a:noFill/>
          <a:ln w="9525">
            <a:noFill/>
            <a:miter lim="800000"/>
            <a:headEnd/>
            <a:tailEnd/>
          </a:ln>
        </p:spPr>
        <p:txBody>
          <a:bodyPr>
            <a:spAutoFit/>
          </a:bodyPr>
          <a:lstStyle/>
          <a:p>
            <a:pPr>
              <a:spcBef>
                <a:spcPct val="50000"/>
              </a:spcBef>
            </a:pPr>
            <a:r>
              <a:rPr lang="en-US" sz="3600"/>
              <a:t>Conclusion:  The chromosome, in log phase, MUST be spinning at 400,000/20 = </a:t>
            </a:r>
            <a:r>
              <a:rPr lang="en-US" sz="3600" b="1" i="1"/>
              <a:t>20,000</a:t>
            </a:r>
            <a:r>
              <a:rPr lang="en-US" sz="3600"/>
              <a:t> rpm!</a:t>
            </a:r>
          </a:p>
        </p:txBody>
      </p:sp>
      <p:pic>
        <p:nvPicPr>
          <p:cNvPr id="54280" name="slide_3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4" fill="hold"/>
                                        <p:tgtEl>
                                          <p:spTgt spid="542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54280"/>
                </p:tgtEl>
              </p:cMediaNode>
            </p:audio>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5970" name="wu-CD_only.avi">
            <a:hlinkClick r:id="" action="ppaction://media"/>
          </p:cNvPr>
          <p:cNvPicPr preferRelativeResize="0">
            <a:picLocks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pic>
        <p:nvPicPr>
          <p:cNvPr id="595971" name="slide_370.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379908" name="Text Box 1029"/>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3" fill="hold"/>
                                        <p:tgtEl>
                                          <p:spTgt spid="595971"/>
                                        </p:tgtEl>
                                      </p:cBhvr>
                                    </p:cmd>
                                  </p:childTnLst>
                                </p:cTn>
                              </p:par>
                              <p:par>
                                <p:cTn id="7" presetID="1" presetClass="mediacall" presetSubtype="0" fill="hold" nodeType="withEffect">
                                  <p:stCondLst>
                                    <p:cond delay="0"/>
                                  </p:stCondLst>
                                  <p:childTnLst>
                                    <p:cmd type="call" cmd="playFrom(0.0)">
                                      <p:cBhvr>
                                        <p:cTn id="8" dur="6600" fill="hold"/>
                                        <p:tgtEl>
                                          <p:spTgt spid="5959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6098">
                <p:cTn id="9" fill="hold" display="0">
                  <p:stCondLst>
                    <p:cond delay="indefinite"/>
                  </p:stCondLst>
                  <p:endCondLst>
                    <p:cond evt="onPrev" delay="0">
                      <p:tgtEl>
                        <p:sldTgt/>
                      </p:tgtEl>
                    </p:cond>
                    <p:cond evt="onStopAudio" delay="0">
                      <p:tgtEl>
                        <p:sldTgt/>
                      </p:tgtEl>
                    </p:cond>
                  </p:endCondLst>
                </p:cTn>
                <p:tgtEl>
                  <p:spTgt spid="595971"/>
                </p:tgtEl>
              </p:cMediaNode>
            </p:audio>
            <p:video>
              <p:cMediaNode>
                <p:cTn id="10" fill="hold" display="0">
                  <p:stCondLst>
                    <p:cond delay="indefinite"/>
                  </p:stCondLst>
                  <p:endCondLst>
                    <p:cond evt="onPrev" delay="0">
                      <p:tgtEl>
                        <p:sldTgt/>
                      </p:tgtEl>
                    </p:cond>
                  </p:endCondLst>
                </p:cTn>
                <p:tgtEl>
                  <p:spTgt spid="595970"/>
                </p:tgtEl>
              </p:cMediaNode>
            </p:video>
            <p:seq concurrent="1" nextAc="seek">
              <p:cTn id="11" restart="whenNotActive" fill="hold" evtFilter="cancelBubble" nodeType="interactiveSeq">
                <p:stCondLst>
                  <p:cond evt="onClick" delay="0">
                    <p:tgtEl>
                      <p:spTgt spid="59597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95970"/>
                                        </p:tgtEl>
                                      </p:cBhvr>
                                    </p:cmd>
                                  </p:childTnLst>
                                </p:cTn>
                              </p:par>
                            </p:childTnLst>
                          </p:cTn>
                        </p:par>
                      </p:childTnLst>
                    </p:cTn>
                  </p:par>
                </p:childTnLst>
              </p:cTn>
              <p:nextCondLst>
                <p:cond evt="onClick" delay="0">
                  <p:tgtEl>
                    <p:spTgt spid="595970"/>
                  </p:tgtEl>
                </p:cond>
              </p:nextCondLst>
            </p:seq>
          </p:childTnLst>
        </p:cTn>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930" name="Picture 2" descr="C:\Program Files\Amira-3.1.1\data\nucleosome files\AAA FINAL STRUCTURE\Animations\Picture Files\wu-EF.tif"/>
          <p:cNvPicPr preferRelativeResize="0">
            <a:picLocks noChangeArrowheads="1"/>
          </p:cNvPicPr>
          <p:nvPr/>
        </p:nvPicPr>
        <p:blipFill>
          <a:blip r:embed="rId6"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pic>
        <p:nvPicPr>
          <p:cNvPr id="589827" name="slide_37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80932" name="Text Box 5"/>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xmlns:p14="http://schemas.microsoft.com/office/powerpoint/2010/main" spd="slow" p14:dur="2000" advClick="0" advTm="6000">
        <p159:morph option="byObject"/>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89" fill="hold"/>
                                        <p:tgtEl>
                                          <p:spTgt spid="58982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6098">
                <p:cTn id="7" fill="hold" display="0">
                  <p:stCondLst>
                    <p:cond delay="indefinite"/>
                  </p:stCondLst>
                  <p:endCondLst>
                    <p:cond evt="onNext" delay="0">
                      <p:tgtEl>
                        <p:sldTgt/>
                      </p:tgtEl>
                    </p:cond>
                    <p:cond evt="onPrev" delay="0">
                      <p:tgtEl>
                        <p:sldTgt/>
                      </p:tgtEl>
                    </p:cond>
                    <p:cond evt="onStopAudio" delay="0">
                      <p:tgtEl>
                        <p:sldTgt/>
                      </p:tgtEl>
                    </p:cond>
                  </p:endCondLst>
                </p:cTn>
                <p:tgtEl>
                  <p:spTgt spid="589827"/>
                </p:tgtEl>
              </p:cMediaNode>
            </p:audio>
          </p:childTnLst>
        </p:cTn>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954" name="Picture 2" descr="C:\Program Files\Amira-3.1.1\data\nucleosome files\AAA FINAL STRUCTURE\Animations\Picture Files\wu-CDEF.tif"/>
          <p:cNvPicPr preferRelativeResize="0">
            <a:picLocks noChangeArrowheads="1"/>
          </p:cNvPicPr>
          <p:nvPr/>
        </p:nvPicPr>
        <p:blipFill>
          <a:blip r:embed="rId6"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pic>
        <p:nvPicPr>
          <p:cNvPr id="591875" name="slide_37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81956" name="Text Box 4"/>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4" fill="hold"/>
                                        <p:tgtEl>
                                          <p:spTgt spid="5918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7073">
                <p:cTn id="7" fill="hold" display="0">
                  <p:stCondLst>
                    <p:cond delay="indefinite"/>
                  </p:stCondLst>
                  <p:endCondLst>
                    <p:cond evt="onNext" delay="0">
                      <p:tgtEl>
                        <p:sldTgt/>
                      </p:tgtEl>
                    </p:cond>
                    <p:cond evt="onPrev" delay="0">
                      <p:tgtEl>
                        <p:sldTgt/>
                      </p:tgtEl>
                    </p:cond>
                    <p:cond evt="onStopAudio" delay="0">
                      <p:tgtEl>
                        <p:sldTgt/>
                      </p:tgtEl>
                    </p:cond>
                  </p:endCondLst>
                </p:cTn>
                <p:tgtEl>
                  <p:spTgt spid="591875"/>
                </p:tgtEl>
              </p:cMediaNode>
            </p:audio>
          </p:childTnLst>
        </p:cTn>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22" name="wu-CDEF.avi">
            <a:hlinkClick r:id="" action="ppaction://media"/>
          </p:cNvPr>
          <p:cNvPicPr preferRelativeResize="0">
            <a:picLocks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pic>
        <p:nvPicPr>
          <p:cNvPr id="382979" name="Picture 3" descr="C:\Program Files\Amira-3.1.1\data\nucleosome files\AAA FINAL STRUCTURE\Animations_notahelix\Picture Files\curved-arrow-right.jpg"/>
          <p:cNvPicPr>
            <a:picLocks noChangeAspect="1" noChangeArrowheads="1"/>
          </p:cNvPicPr>
          <p:nvPr/>
        </p:nvPicPr>
        <p:blipFill>
          <a:blip r:embed="rId9" cstate="print"/>
          <a:srcRect/>
          <a:stretch>
            <a:fillRect/>
          </a:stretch>
        </p:blipFill>
        <p:spPr bwMode="auto">
          <a:xfrm>
            <a:off x="3219450" y="5791200"/>
            <a:ext cx="2800350" cy="838200"/>
          </a:xfrm>
          <a:prstGeom prst="rect">
            <a:avLst/>
          </a:prstGeom>
          <a:noFill/>
          <a:ln w="9525">
            <a:noFill/>
            <a:miter lim="800000"/>
            <a:headEnd/>
            <a:tailEnd/>
          </a:ln>
        </p:spPr>
      </p:pic>
      <p:pic>
        <p:nvPicPr>
          <p:cNvPr id="382980" name="Picture 4" descr="C:\Program Files\Amira-3.1.1\data\nucleosome files\AAA FINAL STRUCTURE\Animations_notahelix\Picture Files\curved-arrow-right.jpg"/>
          <p:cNvPicPr>
            <a:picLocks noChangeAspect="1" noChangeArrowheads="1"/>
          </p:cNvPicPr>
          <p:nvPr/>
        </p:nvPicPr>
        <p:blipFill>
          <a:blip r:embed="rId9" cstate="print"/>
          <a:srcRect/>
          <a:stretch>
            <a:fillRect/>
          </a:stretch>
        </p:blipFill>
        <p:spPr bwMode="auto">
          <a:xfrm>
            <a:off x="3124200" y="152400"/>
            <a:ext cx="2800350" cy="838200"/>
          </a:xfrm>
          <a:prstGeom prst="rect">
            <a:avLst/>
          </a:prstGeom>
          <a:noFill/>
          <a:ln w="9525">
            <a:noFill/>
            <a:miter lim="800000"/>
            <a:headEnd/>
            <a:tailEnd/>
          </a:ln>
        </p:spPr>
      </p:pic>
      <p:pic>
        <p:nvPicPr>
          <p:cNvPr id="593925" name="slide_373.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
        <p:nvSpPr>
          <p:cNvPr id="382982" name="Text Box 6"/>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1"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46" fill="hold"/>
                                        <p:tgtEl>
                                          <p:spTgt spid="593925"/>
                                        </p:tgtEl>
                                      </p:cBhvr>
                                    </p:cmd>
                                  </p:childTnLst>
                                </p:cTn>
                              </p:par>
                              <p:par>
                                <p:cTn id="7" presetID="1" presetClass="mediacall" presetSubtype="0" fill="hold" nodeType="withEffect">
                                  <p:stCondLst>
                                    <p:cond delay="0"/>
                                  </p:stCondLst>
                                  <p:childTnLst>
                                    <p:cmd type="call" cmd="playFrom(0.0)">
                                      <p:cBhvr>
                                        <p:cTn id="8" dur="6600" fill="hold"/>
                                        <p:tgtEl>
                                          <p:spTgt spid="5939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9" fill="hold" display="0">
                  <p:stCondLst>
                    <p:cond delay="indefinite"/>
                  </p:stCondLst>
                  <p:endCondLst>
                    <p:cond evt="onPrev" delay="0">
                      <p:tgtEl>
                        <p:sldTgt/>
                      </p:tgtEl>
                    </p:cond>
                    <p:cond evt="onStopAudio" delay="0">
                      <p:tgtEl>
                        <p:sldTgt/>
                      </p:tgtEl>
                    </p:cond>
                  </p:endCondLst>
                </p:cTn>
                <p:tgtEl>
                  <p:spTgt spid="593925"/>
                </p:tgtEl>
              </p:cMediaNode>
            </p:audio>
            <p:video>
              <p:cMediaNode>
                <p:cTn id="10" repeatCount="indefinite" fill="hold" display="0">
                  <p:stCondLst>
                    <p:cond delay="indefinite"/>
                  </p:stCondLst>
                  <p:endCondLst>
                    <p:cond evt="onPrev" delay="0">
                      <p:tgtEl>
                        <p:sldTgt/>
                      </p:tgtEl>
                    </p:cond>
                  </p:endCondLst>
                </p:cTn>
                <p:tgtEl>
                  <p:spTgt spid="593922"/>
                </p:tgtEl>
              </p:cMediaNode>
            </p:video>
            <p:seq concurrent="1" nextAc="seek">
              <p:cTn id="11" restart="whenNotActive" fill="hold" evtFilter="cancelBubble" nodeType="interactiveSeq">
                <p:stCondLst>
                  <p:cond evt="onClick" delay="0">
                    <p:tgtEl>
                      <p:spTgt spid="59392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93922"/>
                                        </p:tgtEl>
                                      </p:cBhvr>
                                    </p:cmd>
                                  </p:childTnLst>
                                </p:cTn>
                              </p:par>
                            </p:childTnLst>
                          </p:cTn>
                        </p:par>
                      </p:childTnLst>
                    </p:cTn>
                  </p:par>
                </p:childTnLst>
              </p:cTn>
              <p:nextCondLst>
                <p:cond evt="onClick" delay="0">
                  <p:tgtEl>
                    <p:spTgt spid="593922"/>
                  </p:tgtEl>
                </p:cond>
              </p:nextCondLst>
            </p:seq>
          </p:childTnLst>
        </p:cTn>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idx="4294967295"/>
          </p:nvPr>
        </p:nvSpPr>
        <p:spPr>
          <a:xfrm>
            <a:off x="609600" y="2514600"/>
            <a:ext cx="7772400" cy="1143000"/>
          </a:xfrm>
        </p:spPr>
        <p:txBody>
          <a:bodyPr/>
          <a:lstStyle/>
          <a:p>
            <a:pPr algn="l" eaLnBrk="1" hangingPunct="1"/>
            <a:r>
              <a:rPr lang="en-US" sz="2400">
                <a:latin typeface="Arial" charset="0"/>
                <a:cs typeface="Arial" charset="0"/>
              </a:rPr>
              <a:t>Wu R. and T.T. Wu (1996).  </a:t>
            </a:r>
            <a:r>
              <a:rPr lang="en-US" sz="2400" b="1">
                <a:latin typeface="Arial" charset="0"/>
                <a:cs typeface="Arial" charset="0"/>
              </a:rPr>
              <a:t>A novel intact circular dsDNA supercoil.</a:t>
            </a:r>
            <a:r>
              <a:rPr lang="en-US" sz="2400">
                <a:latin typeface="Arial" charset="0"/>
                <a:cs typeface="Arial" charset="0"/>
              </a:rPr>
              <a:t>  Bull. Math. Biol, 58:1171-1185.</a:t>
            </a:r>
            <a:r>
              <a:rPr lang="en-US" sz="2400"/>
              <a:t> </a:t>
            </a:r>
          </a:p>
        </p:txBody>
      </p:sp>
      <p:pic>
        <p:nvPicPr>
          <p:cNvPr id="601091" name="slide_37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84004" name="Text Box 4"/>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56" fill="hold"/>
                                        <p:tgtEl>
                                          <p:spTgt spid="6010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601091"/>
                </p:tgtEl>
              </p:cMediaNode>
            </p:audio>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Text Box 4"/>
          <p:cNvSpPr txBox="1">
            <a:spLocks noChangeArrowheads="1"/>
          </p:cNvSpPr>
          <p:nvPr/>
        </p:nvSpPr>
        <p:spPr bwMode="auto">
          <a:xfrm>
            <a:off x="76200" y="1165225"/>
            <a:ext cx="8915400" cy="4473575"/>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a:t>
            </a:r>
            <a:r>
              <a:rPr lang="en-US">
                <a:solidFill>
                  <a:srgbClr val="FF00FF"/>
                </a:solidFill>
                <a:latin typeface="Arial" charset="0"/>
                <a:cs typeface="Arial" charset="0"/>
              </a:rPr>
              <a:t>Since the complementary DNA strands of most plasmid molecules are of about equal molecular weight and their charges are the same, it will be very difficult to separate them on agarose gel electrophoresis.</a:t>
            </a:r>
            <a:r>
              <a:rPr lang="en-US">
                <a:latin typeface="Arial" charset="0"/>
                <a:cs typeface="Arial" charset="0"/>
              </a:rPr>
              <a:t> However, one strand of the plasmid DNA is the sense strand and one the antisense strand. While RNA transcription is occurring, D-loops are formed, with mRNA paired with one strand of DNA. Since under agarose gel electrophoresis conditions, RNA:DNA bonds are tighter than DNA:DNA bonds (J. Casey and N. Davidson, </a:t>
            </a:r>
            <a:r>
              <a:rPr lang="en-US" i="1">
                <a:latin typeface="Arial" charset="0"/>
                <a:cs typeface="Arial" charset="0"/>
              </a:rPr>
              <a:t>Nucl. Acids Res. </a:t>
            </a:r>
            <a:r>
              <a:rPr lang="en-US" b="1">
                <a:latin typeface="Arial" charset="0"/>
                <a:cs typeface="Arial" charset="0"/>
              </a:rPr>
              <a:t>4</a:t>
            </a:r>
            <a:r>
              <a:rPr lang="en-US">
                <a:latin typeface="Arial" charset="0"/>
                <a:cs typeface="Arial" charset="0"/>
              </a:rPr>
              <a:t>, 1539-1552, 1977), these RNA:DNA bonds will be maintained and promote the separation, on the gel, of the weaker DNA:DNA structure".</a:t>
            </a:r>
            <a:r>
              <a:rPr lang="en-US"/>
              <a:t> </a:t>
            </a:r>
          </a:p>
        </p:txBody>
      </p:sp>
      <p:pic>
        <p:nvPicPr>
          <p:cNvPr id="609285" name="slide_37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85028" name="Text Box 6"/>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68" fill="hold"/>
                                        <p:tgtEl>
                                          <p:spTgt spid="6092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609285"/>
                </p:tgtEl>
              </p:cMediaNode>
            </p:audio>
          </p:childTnLst>
        </p:cTn>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Text Box 2"/>
          <p:cNvSpPr txBox="1">
            <a:spLocks noChangeArrowheads="1"/>
          </p:cNvSpPr>
          <p:nvPr/>
        </p:nvSpPr>
        <p:spPr bwMode="auto">
          <a:xfrm>
            <a:off x="76200" y="1165225"/>
            <a:ext cx="8915400" cy="4473575"/>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"Since the complementary DNA strands of most plasmid molecules are of about equal molecular weight and their charges are the same, it will be very difficult to separate them on agarose gel electrophoresis. </a:t>
            </a:r>
            <a:r>
              <a:rPr lang="en-US">
                <a:solidFill>
                  <a:srgbClr val="FF00FF"/>
                </a:solidFill>
                <a:latin typeface="Arial" charset="0"/>
                <a:cs typeface="Arial" charset="0"/>
              </a:rPr>
              <a:t>However, one strand of the plasmid DNA is the sense strand and one the antisense strand. While RNA transcription is occurring, D-loops are formed, with mRNA paired with one strand of DNA.</a:t>
            </a:r>
            <a:r>
              <a:rPr lang="en-US">
                <a:latin typeface="Arial" charset="0"/>
                <a:cs typeface="Arial" charset="0"/>
              </a:rPr>
              <a:t> Since under agarose gel electrophoresis conditions, RNA:DNA bonds are tighter than DNA:DNA bonds (J. Casey and N. Davidson, </a:t>
            </a:r>
            <a:r>
              <a:rPr lang="en-US" i="1">
                <a:latin typeface="Arial" charset="0"/>
                <a:cs typeface="Arial" charset="0"/>
              </a:rPr>
              <a:t>Nucl. Acids Res. </a:t>
            </a:r>
            <a:r>
              <a:rPr lang="en-US" b="1">
                <a:latin typeface="Arial" charset="0"/>
                <a:cs typeface="Arial" charset="0"/>
              </a:rPr>
              <a:t>4</a:t>
            </a:r>
            <a:r>
              <a:rPr lang="en-US">
                <a:latin typeface="Arial" charset="0"/>
                <a:cs typeface="Arial" charset="0"/>
              </a:rPr>
              <a:t>, 1539-1552, 1977), these RNA:DNA bonds will be maintained and promote the separation, on the gel, of the weaker DNA:DNA structure."</a:t>
            </a:r>
            <a:r>
              <a:rPr lang="en-US"/>
              <a:t> </a:t>
            </a:r>
          </a:p>
        </p:txBody>
      </p:sp>
      <p:pic>
        <p:nvPicPr>
          <p:cNvPr id="610307" name="slide_37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86052" name="Text Box 4"/>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mc:AlternateContent xmlns:mc="http://schemas.openxmlformats.org/markup-compatibility/2006">
    <mc:Choice xmlns:p14="http://schemas.microsoft.com/office/powerpoint/2010/main" Requires="p14">
      <p:transition p14:dur="0" advClick="0" advTm="18000"/>
    </mc:Choice>
    <mc:Fallback>
      <p:transition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60" fill="hold"/>
                                        <p:tgtEl>
                                          <p:spTgt spid="6103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610307"/>
                </p:tgtEl>
              </p:cMediaNode>
            </p:audio>
          </p:childTnLst>
        </p:cTn>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Text Box 2"/>
          <p:cNvSpPr txBox="1">
            <a:spLocks noChangeArrowheads="1"/>
          </p:cNvSpPr>
          <p:nvPr/>
        </p:nvSpPr>
        <p:spPr bwMode="auto">
          <a:xfrm>
            <a:off x="76200" y="1165225"/>
            <a:ext cx="8915400" cy="4473575"/>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"Since the complementary DNA strands of most plasmid molecules are of about equal molecular weight and their charges are the same, it will be very difficult to separate them on agarose gel electrophoresis. However, one strand of the plasmid DNA is the sense strand and one the antisense strand. While RNA transcription is occurring, D-loops are formed, with mRNA paired with one strand of DNA. </a:t>
            </a:r>
            <a:r>
              <a:rPr lang="en-US">
                <a:solidFill>
                  <a:srgbClr val="FF00FF"/>
                </a:solidFill>
                <a:latin typeface="Arial" charset="0"/>
                <a:cs typeface="Arial" charset="0"/>
              </a:rPr>
              <a:t>Since under agarose gel electrophoresis conditions, RNA:DNA bonds are tighter than DNA:DNA bonds</a:t>
            </a:r>
            <a:r>
              <a:rPr lang="en-US">
                <a:latin typeface="Arial" charset="0"/>
                <a:cs typeface="Arial" charset="0"/>
              </a:rPr>
              <a:t> (J. Casey and N. Davidson, </a:t>
            </a:r>
            <a:r>
              <a:rPr lang="en-US" i="1">
                <a:latin typeface="Arial" charset="0"/>
                <a:cs typeface="Arial" charset="0"/>
              </a:rPr>
              <a:t>Nucl. Acids Res. </a:t>
            </a:r>
            <a:r>
              <a:rPr lang="en-US" b="1">
                <a:latin typeface="Arial" charset="0"/>
                <a:cs typeface="Arial" charset="0"/>
              </a:rPr>
              <a:t>4</a:t>
            </a:r>
            <a:r>
              <a:rPr lang="en-US">
                <a:latin typeface="Arial" charset="0"/>
                <a:cs typeface="Arial" charset="0"/>
              </a:rPr>
              <a:t>, 1539-1552, 1977)</a:t>
            </a:r>
            <a:r>
              <a:rPr lang="en-US">
                <a:solidFill>
                  <a:srgbClr val="FF00FF"/>
                </a:solidFill>
                <a:latin typeface="Arial" charset="0"/>
                <a:cs typeface="Arial" charset="0"/>
              </a:rPr>
              <a:t>, these RNA:DNA bonds will be maintained and promote the separation, on the gel, of the weaker DNA:DNA structure.</a:t>
            </a:r>
            <a:r>
              <a:rPr lang="en-US">
                <a:latin typeface="Arial" charset="0"/>
                <a:cs typeface="Arial" charset="0"/>
              </a:rPr>
              <a:t>"</a:t>
            </a:r>
            <a:r>
              <a:rPr lang="en-US"/>
              <a:t> </a:t>
            </a:r>
          </a:p>
        </p:txBody>
      </p:sp>
      <p:pic>
        <p:nvPicPr>
          <p:cNvPr id="611331" name="slide_37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387076" name="Text Box 4"/>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mc:AlternateContent xmlns:mc="http://schemas.openxmlformats.org/markup-compatibility/2006">
    <mc:Choice xmlns:p14="http://schemas.microsoft.com/office/powerpoint/2010/main" Requires="p14">
      <p:transition p14:dur="0" advClick="0" advTm="22000"/>
    </mc:Choice>
    <mc:Fallback>
      <p:transition advClick="0" advTm="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52" fill="hold"/>
                                        <p:tgtEl>
                                          <p:spTgt spid="6113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611331"/>
                </p:tgtEl>
              </p:cMediaNode>
            </p:audio>
          </p:childTnLst>
        </p:cTn>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Text Box 4"/>
          <p:cNvSpPr txBox="1">
            <a:spLocks noChangeArrowheads="1"/>
          </p:cNvSpPr>
          <p:nvPr/>
        </p:nvSpPr>
        <p:spPr bwMode="auto">
          <a:xfrm>
            <a:off x="4800600" y="4572000"/>
            <a:ext cx="1371600" cy="1004888"/>
          </a:xfrm>
          <a:prstGeom prst="rect">
            <a:avLst/>
          </a:prstGeom>
          <a:noFill/>
          <a:ln w="9525">
            <a:noFill/>
            <a:miter lim="800000"/>
            <a:headEnd/>
            <a:tailEnd/>
          </a:ln>
        </p:spPr>
        <p:txBody>
          <a:bodyPr>
            <a:spAutoFit/>
          </a:bodyPr>
          <a:lstStyle/>
          <a:p>
            <a:pPr>
              <a:spcBef>
                <a:spcPct val="50000"/>
              </a:spcBef>
            </a:pPr>
            <a:endParaRPr lang="en-US"/>
          </a:p>
          <a:p>
            <a:pPr>
              <a:spcBef>
                <a:spcPct val="50000"/>
              </a:spcBef>
            </a:pPr>
            <a:endParaRPr lang="en-US"/>
          </a:p>
        </p:txBody>
      </p:sp>
      <p:pic>
        <p:nvPicPr>
          <p:cNvPr id="388099" name="Picture 6" descr="C:\Program Files\Amira-3.1.1\data\nucleosome files\AAA FINAL STRUCTURE\Animations_notahelix\Picture Files\Wu_DNA_RNA1.jpg"/>
          <p:cNvPicPr>
            <a:picLocks noChangeAspect="1" noChangeArrowheads="1"/>
          </p:cNvPicPr>
          <p:nvPr/>
        </p:nvPicPr>
        <p:blipFill>
          <a:blip r:embed="rId6" cstate="print"/>
          <a:srcRect/>
          <a:stretch>
            <a:fillRect/>
          </a:stretch>
        </p:blipFill>
        <p:spPr bwMode="auto">
          <a:xfrm>
            <a:off x="2619375" y="1347788"/>
            <a:ext cx="3905250" cy="4162425"/>
          </a:xfrm>
          <a:prstGeom prst="rect">
            <a:avLst/>
          </a:prstGeom>
          <a:noFill/>
          <a:ln w="9525">
            <a:noFill/>
            <a:miter lim="800000"/>
            <a:headEnd/>
            <a:tailEnd/>
          </a:ln>
        </p:spPr>
      </p:pic>
      <p:pic>
        <p:nvPicPr>
          <p:cNvPr id="959495" name="slide_37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88101" name="Text Box 8"/>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39" fill="hold"/>
                                        <p:tgtEl>
                                          <p:spTgt spid="9594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p:cTn id="7" fill="hold" display="0">
                  <p:stCondLst>
                    <p:cond delay="indefinite"/>
                  </p:stCondLst>
                  <p:endCondLst>
                    <p:cond evt="onNext" delay="0">
                      <p:tgtEl>
                        <p:sldTgt/>
                      </p:tgtEl>
                    </p:cond>
                    <p:cond evt="onPrev" delay="0">
                      <p:tgtEl>
                        <p:sldTgt/>
                      </p:tgtEl>
                    </p:cond>
                    <p:cond evt="onStopAudio" delay="0">
                      <p:tgtEl>
                        <p:sldTgt/>
                      </p:tgtEl>
                    </p:cond>
                  </p:endCondLst>
                </p:cTn>
                <p:tgtEl>
                  <p:spTgt spid="959495"/>
                </p:tgtEl>
              </p:cMediaNode>
            </p:audio>
          </p:childTnLst>
        </p:cTn>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Text Box 1026"/>
          <p:cNvSpPr txBox="1">
            <a:spLocks noChangeArrowheads="1"/>
          </p:cNvSpPr>
          <p:nvPr/>
        </p:nvSpPr>
        <p:spPr bwMode="auto">
          <a:xfrm>
            <a:off x="4800600" y="4572000"/>
            <a:ext cx="1371600" cy="1004888"/>
          </a:xfrm>
          <a:prstGeom prst="rect">
            <a:avLst/>
          </a:prstGeom>
          <a:noFill/>
          <a:ln w="9525">
            <a:noFill/>
            <a:miter lim="800000"/>
            <a:headEnd/>
            <a:tailEnd/>
          </a:ln>
        </p:spPr>
        <p:txBody>
          <a:bodyPr>
            <a:spAutoFit/>
          </a:bodyPr>
          <a:lstStyle/>
          <a:p>
            <a:pPr>
              <a:spcBef>
                <a:spcPct val="50000"/>
              </a:spcBef>
            </a:pPr>
            <a:endParaRPr lang="en-US"/>
          </a:p>
          <a:p>
            <a:pPr>
              <a:spcBef>
                <a:spcPct val="50000"/>
              </a:spcBef>
            </a:pPr>
            <a:endParaRPr lang="en-US"/>
          </a:p>
        </p:txBody>
      </p:sp>
      <p:pic>
        <p:nvPicPr>
          <p:cNvPr id="389123" name="Picture 1027" descr="C:\Program Files\Amira-3.1.1\data\nucleosome files\AAA FINAL STRUCTURE\Animations_notahelix\Picture Files\Wu_DNA_RNA1.jpg"/>
          <p:cNvPicPr>
            <a:picLocks noChangeAspect="1" noChangeArrowheads="1"/>
          </p:cNvPicPr>
          <p:nvPr/>
        </p:nvPicPr>
        <p:blipFill>
          <a:blip r:embed="rId6" cstate="print"/>
          <a:srcRect/>
          <a:stretch>
            <a:fillRect/>
          </a:stretch>
        </p:blipFill>
        <p:spPr bwMode="auto">
          <a:xfrm>
            <a:off x="2619375" y="1347788"/>
            <a:ext cx="3905250" cy="4162425"/>
          </a:xfrm>
          <a:prstGeom prst="rect">
            <a:avLst/>
          </a:prstGeom>
          <a:noFill/>
          <a:ln w="9525">
            <a:noFill/>
            <a:miter lim="800000"/>
            <a:headEnd/>
            <a:tailEnd/>
          </a:ln>
        </p:spPr>
      </p:pic>
      <p:sp>
        <p:nvSpPr>
          <p:cNvPr id="389124" name="Text Box 1028"/>
          <p:cNvSpPr txBox="1">
            <a:spLocks noChangeArrowheads="1"/>
          </p:cNvSpPr>
          <p:nvPr/>
        </p:nvSpPr>
        <p:spPr bwMode="auto">
          <a:xfrm>
            <a:off x="1371600" y="1600200"/>
            <a:ext cx="1143000" cy="366713"/>
          </a:xfrm>
          <a:prstGeom prst="rect">
            <a:avLst/>
          </a:prstGeom>
          <a:noFill/>
          <a:ln w="9525">
            <a:noFill/>
            <a:miter lim="800000"/>
            <a:headEnd/>
            <a:tailEnd/>
          </a:ln>
        </p:spPr>
        <p:txBody>
          <a:bodyPr>
            <a:spAutoFit/>
          </a:bodyPr>
          <a:lstStyle/>
          <a:p>
            <a:pPr>
              <a:spcBef>
                <a:spcPct val="50000"/>
              </a:spcBef>
            </a:pPr>
            <a:r>
              <a:rPr lang="en-US" sz="1800" b="1">
                <a:solidFill>
                  <a:srgbClr val="FF00FF"/>
                </a:solidFill>
              </a:rPr>
              <a:t>D-LOOP</a:t>
            </a:r>
          </a:p>
        </p:txBody>
      </p:sp>
      <p:sp>
        <p:nvSpPr>
          <p:cNvPr id="389125" name="Line 1029"/>
          <p:cNvSpPr>
            <a:spLocks noChangeShapeType="1"/>
          </p:cNvSpPr>
          <p:nvPr/>
        </p:nvSpPr>
        <p:spPr bwMode="auto">
          <a:xfrm>
            <a:off x="2514600" y="1828800"/>
            <a:ext cx="914400" cy="228600"/>
          </a:xfrm>
          <a:prstGeom prst="line">
            <a:avLst/>
          </a:prstGeom>
          <a:noFill/>
          <a:ln w="25400">
            <a:solidFill>
              <a:srgbClr val="FF00FF"/>
            </a:solidFill>
            <a:round/>
            <a:headEnd/>
            <a:tailEnd type="triangle" w="med" len="med"/>
          </a:ln>
        </p:spPr>
        <p:txBody>
          <a:bodyPr/>
          <a:lstStyle/>
          <a:p>
            <a:endParaRPr lang="en-US"/>
          </a:p>
        </p:txBody>
      </p:sp>
      <p:sp>
        <p:nvSpPr>
          <p:cNvPr id="389126" name="Text Box 1030"/>
          <p:cNvSpPr txBox="1">
            <a:spLocks noChangeArrowheads="1"/>
          </p:cNvSpPr>
          <p:nvPr/>
        </p:nvSpPr>
        <p:spPr bwMode="auto">
          <a:xfrm>
            <a:off x="1238250" y="3048000"/>
            <a:ext cx="838200" cy="396875"/>
          </a:xfrm>
          <a:prstGeom prst="rect">
            <a:avLst/>
          </a:prstGeom>
          <a:noFill/>
          <a:ln w="9525">
            <a:noFill/>
            <a:miter lim="800000"/>
            <a:headEnd/>
            <a:tailEnd/>
          </a:ln>
        </p:spPr>
        <p:txBody>
          <a:bodyPr>
            <a:spAutoFit/>
          </a:bodyPr>
          <a:lstStyle/>
          <a:p>
            <a:pPr>
              <a:spcBef>
                <a:spcPct val="50000"/>
              </a:spcBef>
            </a:pPr>
            <a:r>
              <a:rPr lang="en-US" sz="2000">
                <a:solidFill>
                  <a:srgbClr val="FF00FF"/>
                </a:solidFill>
              </a:rPr>
              <a:t>Sense</a:t>
            </a:r>
          </a:p>
        </p:txBody>
      </p:sp>
      <p:sp>
        <p:nvSpPr>
          <p:cNvPr id="389127" name="Line 1031"/>
          <p:cNvSpPr>
            <a:spLocks noChangeShapeType="1"/>
          </p:cNvSpPr>
          <p:nvPr/>
        </p:nvSpPr>
        <p:spPr bwMode="auto">
          <a:xfrm>
            <a:off x="1981200" y="3276600"/>
            <a:ext cx="762000" cy="0"/>
          </a:xfrm>
          <a:prstGeom prst="line">
            <a:avLst/>
          </a:prstGeom>
          <a:noFill/>
          <a:ln w="25400">
            <a:solidFill>
              <a:srgbClr val="FF00FF"/>
            </a:solidFill>
            <a:round/>
            <a:headEnd/>
            <a:tailEnd type="triangle" w="med" len="med"/>
          </a:ln>
        </p:spPr>
        <p:txBody>
          <a:bodyPr/>
          <a:lstStyle/>
          <a:p>
            <a:endParaRPr lang="en-US"/>
          </a:p>
        </p:txBody>
      </p:sp>
      <p:sp>
        <p:nvSpPr>
          <p:cNvPr id="389128" name="Line 1032"/>
          <p:cNvSpPr>
            <a:spLocks noChangeShapeType="1"/>
          </p:cNvSpPr>
          <p:nvPr/>
        </p:nvSpPr>
        <p:spPr bwMode="auto">
          <a:xfrm flipH="1">
            <a:off x="2971800" y="3276600"/>
            <a:ext cx="685800" cy="0"/>
          </a:xfrm>
          <a:prstGeom prst="line">
            <a:avLst/>
          </a:prstGeom>
          <a:noFill/>
          <a:ln w="25400">
            <a:solidFill>
              <a:srgbClr val="FF00FF"/>
            </a:solidFill>
            <a:round/>
            <a:headEnd/>
            <a:tailEnd type="triangle" w="med" len="med"/>
          </a:ln>
        </p:spPr>
        <p:txBody>
          <a:bodyPr/>
          <a:lstStyle/>
          <a:p>
            <a:endParaRPr lang="en-US"/>
          </a:p>
        </p:txBody>
      </p:sp>
      <p:sp>
        <p:nvSpPr>
          <p:cNvPr id="389129" name="Text Box 1033"/>
          <p:cNvSpPr txBox="1">
            <a:spLocks noChangeArrowheads="1"/>
          </p:cNvSpPr>
          <p:nvPr/>
        </p:nvSpPr>
        <p:spPr bwMode="auto">
          <a:xfrm>
            <a:off x="3657600" y="3048000"/>
            <a:ext cx="1295400" cy="396875"/>
          </a:xfrm>
          <a:prstGeom prst="rect">
            <a:avLst/>
          </a:prstGeom>
          <a:noFill/>
          <a:ln w="9525">
            <a:noFill/>
            <a:miter lim="800000"/>
            <a:headEnd/>
            <a:tailEnd/>
          </a:ln>
        </p:spPr>
        <p:txBody>
          <a:bodyPr>
            <a:spAutoFit/>
          </a:bodyPr>
          <a:lstStyle/>
          <a:p>
            <a:pPr>
              <a:spcBef>
                <a:spcPct val="50000"/>
              </a:spcBef>
            </a:pPr>
            <a:r>
              <a:rPr lang="en-US" sz="2000">
                <a:solidFill>
                  <a:srgbClr val="FF00FF"/>
                </a:solidFill>
              </a:rPr>
              <a:t>Anti-sense</a:t>
            </a:r>
          </a:p>
        </p:txBody>
      </p:sp>
      <p:sp>
        <p:nvSpPr>
          <p:cNvPr id="389130" name="Line 1034"/>
          <p:cNvSpPr>
            <a:spLocks noChangeShapeType="1"/>
          </p:cNvSpPr>
          <p:nvPr/>
        </p:nvSpPr>
        <p:spPr bwMode="auto">
          <a:xfrm flipH="1" flipV="1">
            <a:off x="5562600" y="4343400"/>
            <a:ext cx="1066800" cy="228600"/>
          </a:xfrm>
          <a:prstGeom prst="line">
            <a:avLst/>
          </a:prstGeom>
          <a:noFill/>
          <a:ln w="25400">
            <a:solidFill>
              <a:srgbClr val="FF00FF"/>
            </a:solidFill>
            <a:round/>
            <a:headEnd/>
            <a:tailEnd type="triangle" w="med" len="med"/>
          </a:ln>
        </p:spPr>
        <p:txBody>
          <a:bodyPr/>
          <a:lstStyle/>
          <a:p>
            <a:endParaRPr lang="en-US"/>
          </a:p>
        </p:txBody>
      </p:sp>
      <p:sp>
        <p:nvSpPr>
          <p:cNvPr id="389131" name="Text Box 1035"/>
          <p:cNvSpPr txBox="1">
            <a:spLocks noChangeArrowheads="1"/>
          </p:cNvSpPr>
          <p:nvPr/>
        </p:nvSpPr>
        <p:spPr bwMode="auto">
          <a:xfrm>
            <a:off x="6753225" y="4386263"/>
            <a:ext cx="1143000" cy="366712"/>
          </a:xfrm>
          <a:prstGeom prst="rect">
            <a:avLst/>
          </a:prstGeom>
          <a:noFill/>
          <a:ln w="9525">
            <a:noFill/>
            <a:miter lim="800000"/>
            <a:headEnd/>
            <a:tailEnd/>
          </a:ln>
        </p:spPr>
        <p:txBody>
          <a:bodyPr>
            <a:spAutoFit/>
          </a:bodyPr>
          <a:lstStyle/>
          <a:p>
            <a:pPr>
              <a:spcBef>
                <a:spcPct val="50000"/>
              </a:spcBef>
            </a:pPr>
            <a:r>
              <a:rPr lang="en-US" sz="1800" b="1">
                <a:solidFill>
                  <a:srgbClr val="FF00FF"/>
                </a:solidFill>
              </a:rPr>
              <a:t>D-LOOP</a:t>
            </a:r>
          </a:p>
        </p:txBody>
      </p:sp>
      <p:pic>
        <p:nvPicPr>
          <p:cNvPr id="973836" name="slide_37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89133" name="Text Box 1037"/>
          <p:cNvSpPr txBox="1">
            <a:spLocks noChangeArrowheads="1"/>
          </p:cNvSpPr>
          <p:nvPr/>
        </p:nvSpPr>
        <p:spPr bwMode="auto">
          <a:xfrm>
            <a:off x="7086600" y="990600"/>
            <a:ext cx="1600200" cy="1744663"/>
          </a:xfrm>
          <a:prstGeom prst="rect">
            <a:avLst/>
          </a:prstGeom>
          <a:noFill/>
          <a:ln w="9525">
            <a:solidFill>
              <a:schemeClr val="tx1"/>
            </a:solidFill>
            <a:miter lim="800000"/>
            <a:headEnd/>
            <a:tailEnd/>
          </a:ln>
        </p:spPr>
        <p:txBody>
          <a:bodyPr>
            <a:spAutoFit/>
          </a:bodyPr>
          <a:lstStyle/>
          <a:p>
            <a:pPr>
              <a:spcBef>
                <a:spcPct val="50000"/>
              </a:spcBef>
            </a:pPr>
            <a:r>
              <a:rPr lang="en-US" sz="1200" b="1"/>
              <a:t>The body of the chromosome has the TN structure, which is topologically 50% left-handed, and therefore inherently unstable compared with the W-C double helix.</a:t>
            </a:r>
          </a:p>
        </p:txBody>
      </p:sp>
      <p:sp>
        <p:nvSpPr>
          <p:cNvPr id="389134" name="Line 1038"/>
          <p:cNvSpPr>
            <a:spLocks noChangeShapeType="1"/>
          </p:cNvSpPr>
          <p:nvPr/>
        </p:nvSpPr>
        <p:spPr bwMode="auto">
          <a:xfrm flipH="1">
            <a:off x="6019800" y="1828800"/>
            <a:ext cx="1066800" cy="304800"/>
          </a:xfrm>
          <a:prstGeom prst="line">
            <a:avLst/>
          </a:prstGeom>
          <a:noFill/>
          <a:ln w="9525">
            <a:solidFill>
              <a:schemeClr val="tx1"/>
            </a:solidFill>
            <a:round/>
            <a:headEnd/>
            <a:tailEnd type="triangle" w="med" len="med"/>
          </a:ln>
        </p:spPr>
        <p:txBody>
          <a:bodyPr/>
          <a:lstStyle/>
          <a:p>
            <a:endParaRPr lang="en-US"/>
          </a:p>
        </p:txBody>
      </p:sp>
      <p:sp>
        <p:nvSpPr>
          <p:cNvPr id="389135" name="Text Box 1039"/>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7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628" fill="hold"/>
                                        <p:tgtEl>
                                          <p:spTgt spid="9738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973836"/>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1026"/>
          <p:cNvSpPr txBox="1">
            <a:spLocks noChangeArrowheads="1"/>
          </p:cNvSpPr>
          <p:nvPr/>
        </p:nvSpPr>
        <p:spPr bwMode="auto">
          <a:xfrm>
            <a:off x="0" y="152400"/>
            <a:ext cx="9144000" cy="488950"/>
          </a:xfrm>
          <a:prstGeom prst="rect">
            <a:avLst/>
          </a:prstGeom>
          <a:noFill/>
          <a:ln w="9525">
            <a:noFill/>
            <a:miter lim="800000"/>
            <a:headEnd/>
            <a:tailEnd/>
          </a:ln>
        </p:spPr>
        <p:txBody>
          <a:bodyPr>
            <a:spAutoFit/>
          </a:bodyPr>
          <a:lstStyle/>
          <a:p>
            <a:pPr algn="ctr">
              <a:spcBef>
                <a:spcPct val="50000"/>
              </a:spcBef>
            </a:pPr>
            <a:r>
              <a:rPr lang="en-US" sz="2600" b="1" u="sng"/>
              <a:t>HOW FAST IS THE E. COLI CHROMOSOME SPINNING?</a:t>
            </a:r>
          </a:p>
        </p:txBody>
      </p:sp>
      <p:sp>
        <p:nvSpPr>
          <p:cNvPr id="39939" name="Text Box 1027"/>
          <p:cNvSpPr txBox="1">
            <a:spLocks noChangeArrowheads="1"/>
          </p:cNvSpPr>
          <p:nvPr/>
        </p:nvSpPr>
        <p:spPr bwMode="auto">
          <a:xfrm>
            <a:off x="0" y="838200"/>
            <a:ext cx="9144000" cy="762000"/>
          </a:xfrm>
          <a:prstGeom prst="rect">
            <a:avLst/>
          </a:prstGeom>
          <a:noFill/>
          <a:ln w="9525">
            <a:noFill/>
            <a:miter lim="800000"/>
            <a:headEnd/>
            <a:tailEnd/>
          </a:ln>
        </p:spPr>
        <p:txBody>
          <a:bodyPr>
            <a:spAutoFit/>
          </a:bodyPr>
          <a:lstStyle/>
          <a:p>
            <a:pPr>
              <a:spcBef>
                <a:spcPct val="50000"/>
              </a:spcBef>
            </a:pPr>
            <a:r>
              <a:rPr lang="en-US" sz="2200">
                <a:solidFill>
                  <a:srgbClr val="FF00FF"/>
                </a:solidFill>
              </a:rPr>
              <a:t>In “log phase”, E. coli replicates in 20 minutes.  Under optimal conditions, the daughter cells begin to divide before the parent cells have fully separated!</a:t>
            </a:r>
          </a:p>
        </p:txBody>
      </p:sp>
      <p:sp>
        <p:nvSpPr>
          <p:cNvPr id="39940" name="Text Box 1028"/>
          <p:cNvSpPr txBox="1">
            <a:spLocks noChangeArrowheads="1"/>
          </p:cNvSpPr>
          <p:nvPr/>
        </p:nvSpPr>
        <p:spPr bwMode="auto">
          <a:xfrm>
            <a:off x="3276600" y="2057400"/>
            <a:ext cx="2743200" cy="457200"/>
          </a:xfrm>
          <a:prstGeom prst="rect">
            <a:avLst/>
          </a:prstGeom>
          <a:noFill/>
          <a:ln w="9525">
            <a:noFill/>
            <a:miter lim="800000"/>
            <a:headEnd/>
            <a:tailEnd/>
          </a:ln>
        </p:spPr>
        <p:txBody>
          <a:bodyPr>
            <a:spAutoFit/>
          </a:bodyPr>
          <a:lstStyle/>
          <a:p>
            <a:pPr algn="ctr">
              <a:spcBef>
                <a:spcPct val="50000"/>
              </a:spcBef>
            </a:pPr>
            <a:r>
              <a:rPr lang="en-US"/>
              <a:t>Arithmetic:</a:t>
            </a:r>
          </a:p>
        </p:txBody>
      </p:sp>
      <p:sp>
        <p:nvSpPr>
          <p:cNvPr id="39941" name="Text Box 1029"/>
          <p:cNvSpPr txBox="1">
            <a:spLocks noChangeArrowheads="1"/>
          </p:cNvSpPr>
          <p:nvPr/>
        </p:nvSpPr>
        <p:spPr bwMode="auto">
          <a:xfrm>
            <a:off x="0" y="2743200"/>
            <a:ext cx="9144000" cy="1674813"/>
          </a:xfrm>
          <a:prstGeom prst="rect">
            <a:avLst/>
          </a:prstGeom>
          <a:noFill/>
          <a:ln w="9525">
            <a:noFill/>
            <a:miter lim="800000"/>
            <a:headEnd/>
            <a:tailEnd/>
          </a:ln>
        </p:spPr>
        <p:txBody>
          <a:bodyPr>
            <a:spAutoFit/>
          </a:bodyPr>
          <a:lstStyle/>
          <a:p>
            <a:pPr>
              <a:spcBef>
                <a:spcPct val="50000"/>
              </a:spcBef>
            </a:pPr>
            <a:r>
              <a:rPr lang="en-US" sz="3200" i="1"/>
              <a:t>If</a:t>
            </a:r>
            <a:r>
              <a:rPr lang="en-US"/>
              <a:t> the E. coli chromosome has the Watson-Crick double-helical structure, then, with 4 million base pairs, there would have to be 400,000 Watson-Crick twists.  Every one of these twists would have to be un-wound and re-wound in the space of 20 minutes.</a:t>
            </a:r>
          </a:p>
        </p:txBody>
      </p:sp>
      <p:sp>
        <p:nvSpPr>
          <p:cNvPr id="39942" name="Text Box 1030"/>
          <p:cNvSpPr txBox="1">
            <a:spLocks noChangeArrowheads="1"/>
          </p:cNvSpPr>
          <p:nvPr/>
        </p:nvSpPr>
        <p:spPr bwMode="auto">
          <a:xfrm>
            <a:off x="0" y="4800600"/>
            <a:ext cx="9144000" cy="1190625"/>
          </a:xfrm>
          <a:prstGeom prst="rect">
            <a:avLst/>
          </a:prstGeom>
          <a:noFill/>
          <a:ln w="9525">
            <a:noFill/>
            <a:miter lim="800000"/>
            <a:headEnd/>
            <a:tailEnd/>
          </a:ln>
        </p:spPr>
        <p:txBody>
          <a:bodyPr>
            <a:spAutoFit/>
          </a:bodyPr>
          <a:lstStyle/>
          <a:p>
            <a:pPr>
              <a:spcBef>
                <a:spcPct val="50000"/>
              </a:spcBef>
            </a:pPr>
            <a:r>
              <a:rPr lang="en-US" sz="3600"/>
              <a:t>Conclusion:  The chromosome, in log phase, MUST be spinning at 400,000/20 = </a:t>
            </a:r>
            <a:r>
              <a:rPr lang="en-US" sz="3600" b="1" i="1"/>
              <a:t>20,000</a:t>
            </a:r>
            <a:r>
              <a:rPr lang="en-US" sz="3600"/>
              <a:t> rpm!</a:t>
            </a:r>
          </a:p>
        </p:txBody>
      </p:sp>
      <p:pic>
        <p:nvPicPr>
          <p:cNvPr id="95239" name="slide_3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75" fill="hold"/>
                                        <p:tgtEl>
                                          <p:spTgt spid="952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95239"/>
                </p:tgtEl>
              </p:cMediaNode>
            </p:audio>
          </p:childTnLst>
        </p:cTn>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1026" descr="C:\Program Files\Amira-3.1.1\data\nucleosome files\AAA FINAL STRUCTURE\Animations_notahelix\Picture Files\Wu_DNA_RNA6.jpg"/>
          <p:cNvPicPr>
            <a:picLocks noChangeAspect="1" noChangeArrowheads="1"/>
          </p:cNvPicPr>
          <p:nvPr/>
        </p:nvPicPr>
        <p:blipFill>
          <a:blip r:embed="rId6" cstate="print"/>
          <a:srcRect/>
          <a:stretch>
            <a:fillRect/>
          </a:stretch>
        </p:blipFill>
        <p:spPr bwMode="auto">
          <a:xfrm>
            <a:off x="2619375" y="1347788"/>
            <a:ext cx="3905250" cy="4162425"/>
          </a:xfrm>
          <a:prstGeom prst="rect">
            <a:avLst/>
          </a:prstGeom>
          <a:noFill/>
          <a:ln w="9525">
            <a:noFill/>
            <a:miter lim="800000"/>
            <a:headEnd/>
            <a:tailEnd/>
          </a:ln>
        </p:spPr>
      </p:pic>
      <p:pic>
        <p:nvPicPr>
          <p:cNvPr id="963587" name="slide_38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90148" name="Text Box 1028"/>
          <p:cNvSpPr txBox="1">
            <a:spLocks noChangeArrowheads="1"/>
          </p:cNvSpPr>
          <p:nvPr/>
        </p:nvSpPr>
        <p:spPr bwMode="auto">
          <a:xfrm>
            <a:off x="7581900" y="61134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798" fill="hold"/>
                                        <p:tgtEl>
                                          <p:spTgt spid="96358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5854">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587"/>
                </p:tgtEl>
              </p:cMediaNode>
            </p:audio>
          </p:childTnLst>
        </p:cTn>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170" name="Picture 2" descr="C:\Program Files\Amira-3.1.1\data\nucleosome files\AAA FINAL STRUCTURE\Animations_notahelix\Picture Files\wu_electrophoresis.jpg"/>
          <p:cNvPicPr>
            <a:picLocks noChangeAspect="1" noChangeArrowheads="1"/>
          </p:cNvPicPr>
          <p:nvPr/>
        </p:nvPicPr>
        <p:blipFill>
          <a:blip r:embed="rId5" cstate="print"/>
          <a:srcRect/>
          <a:stretch>
            <a:fillRect/>
          </a:stretch>
        </p:blipFill>
        <p:spPr bwMode="auto">
          <a:xfrm>
            <a:off x="1676400" y="227013"/>
            <a:ext cx="5822950" cy="6394450"/>
          </a:xfrm>
          <a:prstGeom prst="rect">
            <a:avLst/>
          </a:prstGeom>
          <a:noFill/>
          <a:ln w="9525">
            <a:noFill/>
            <a:miter lim="800000"/>
            <a:headEnd/>
            <a:tailEnd/>
          </a:ln>
        </p:spPr>
      </p:pic>
      <p:pic>
        <p:nvPicPr>
          <p:cNvPr id="602115" name="slide_38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1172" name="Text Box 4"/>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47" fill="hold"/>
                                        <p:tgtEl>
                                          <p:spTgt spid="6021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5854">
                <p:cTn id="7" fill="hold" display="0">
                  <p:stCondLst>
                    <p:cond delay="indefinite"/>
                  </p:stCondLst>
                  <p:endCondLst>
                    <p:cond evt="onNext" delay="0">
                      <p:tgtEl>
                        <p:sldTgt/>
                      </p:tgtEl>
                    </p:cond>
                    <p:cond evt="onPrev" delay="0">
                      <p:tgtEl>
                        <p:sldTgt/>
                      </p:tgtEl>
                    </p:cond>
                    <p:cond evt="onStopAudio" delay="0">
                      <p:tgtEl>
                        <p:sldTgt/>
                      </p:tgtEl>
                    </p:cond>
                  </p:endCondLst>
                </p:cTn>
                <p:tgtEl>
                  <p:spTgt spid="602115"/>
                </p:tgtEl>
              </p:cMediaNode>
            </p:audio>
          </p:childTnLst>
        </p:cTn>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194" name="Picture 2"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392195" name="Rectangle 4"/>
          <p:cNvSpPr>
            <a:spLocks noGrp="1" noChangeArrowheads="1"/>
          </p:cNvSpPr>
          <p:nvPr>
            <p:ph type="title" idx="4294967295"/>
          </p:nvPr>
        </p:nvSpPr>
        <p:spPr/>
        <p:txBody>
          <a:bodyPr/>
          <a:lstStyle/>
          <a:p>
            <a:pPr eaLnBrk="1" hangingPunct="1"/>
            <a:r>
              <a:rPr lang="en-US"/>
              <a:t> </a:t>
            </a:r>
          </a:p>
        </p:txBody>
      </p:sp>
      <p:pic>
        <p:nvPicPr>
          <p:cNvPr id="603141" name="slide_38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2197"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70" fill="hold"/>
                                        <p:tgtEl>
                                          <p:spTgt spid="60314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603141"/>
                </p:tgtEl>
              </p:cMediaNode>
            </p:audio>
          </p:childTnLst>
        </p:cTn>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218" name="Gels"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604163" name="R Form I"/>
          <p:cNvSpPr txBox="1">
            <a:spLocks noChangeArrowheads="1"/>
          </p:cNvSpPr>
          <p:nvPr/>
        </p:nvSpPr>
        <p:spPr bwMode="auto">
          <a:xfrm rot="-5400000">
            <a:off x="5753100" y="1257300"/>
            <a:ext cx="1295400" cy="304800"/>
          </a:xfrm>
          <a:prstGeom prst="rect">
            <a:avLst/>
          </a:prstGeom>
          <a:noFill/>
          <a:ln w="9525">
            <a:noFill/>
            <a:miter lim="800000"/>
            <a:headEnd/>
            <a:tailEnd/>
          </a:ln>
        </p:spPr>
        <p:txBody>
          <a:bodyPr>
            <a:spAutoFit/>
          </a:bodyPr>
          <a:lstStyle/>
          <a:p>
            <a:pPr>
              <a:spcBef>
                <a:spcPct val="50000"/>
              </a:spcBef>
            </a:pPr>
            <a:r>
              <a:rPr lang="en-US" sz="1400">
                <a:solidFill>
                  <a:srgbClr val="FFFF00"/>
                </a:solidFill>
              </a:rPr>
              <a:t>FORM I</a:t>
            </a:r>
          </a:p>
        </p:txBody>
      </p:sp>
      <p:sp>
        <p:nvSpPr>
          <p:cNvPr id="604164" name="Mid Form I"/>
          <p:cNvSpPr txBox="1">
            <a:spLocks noChangeArrowheads="1"/>
          </p:cNvSpPr>
          <p:nvPr/>
        </p:nvSpPr>
        <p:spPr bwMode="auto">
          <a:xfrm rot="-5400000">
            <a:off x="4319588" y="2290763"/>
            <a:ext cx="1295400" cy="304800"/>
          </a:xfrm>
          <a:prstGeom prst="rect">
            <a:avLst/>
          </a:prstGeom>
          <a:noFill/>
          <a:ln w="9525">
            <a:noFill/>
            <a:miter lim="800000"/>
            <a:headEnd/>
            <a:tailEnd/>
          </a:ln>
        </p:spPr>
        <p:txBody>
          <a:bodyPr>
            <a:spAutoFit/>
          </a:bodyPr>
          <a:lstStyle/>
          <a:p>
            <a:pPr>
              <a:spcBef>
                <a:spcPct val="50000"/>
              </a:spcBef>
            </a:pPr>
            <a:r>
              <a:rPr lang="en-US" sz="1400">
                <a:solidFill>
                  <a:srgbClr val="FFFF00"/>
                </a:solidFill>
              </a:rPr>
              <a:t>FORM I</a:t>
            </a:r>
          </a:p>
        </p:txBody>
      </p:sp>
      <p:sp>
        <p:nvSpPr>
          <p:cNvPr id="604165" name="L Form I"/>
          <p:cNvSpPr txBox="1">
            <a:spLocks noChangeArrowheads="1"/>
          </p:cNvSpPr>
          <p:nvPr/>
        </p:nvSpPr>
        <p:spPr bwMode="auto">
          <a:xfrm rot="-5400000">
            <a:off x="2828925" y="2952750"/>
            <a:ext cx="1295400" cy="304800"/>
          </a:xfrm>
          <a:prstGeom prst="rect">
            <a:avLst/>
          </a:prstGeom>
          <a:noFill/>
          <a:ln w="9525">
            <a:noFill/>
            <a:miter lim="800000"/>
            <a:headEnd/>
            <a:tailEnd/>
          </a:ln>
        </p:spPr>
        <p:txBody>
          <a:bodyPr>
            <a:spAutoFit/>
          </a:bodyPr>
          <a:lstStyle/>
          <a:p>
            <a:pPr>
              <a:spcBef>
                <a:spcPct val="50000"/>
              </a:spcBef>
            </a:pPr>
            <a:r>
              <a:rPr lang="en-US" sz="1400">
                <a:solidFill>
                  <a:srgbClr val="FFFF00"/>
                </a:solidFill>
              </a:rPr>
              <a:t>FORM I</a:t>
            </a:r>
          </a:p>
        </p:txBody>
      </p:sp>
      <p:pic>
        <p:nvPicPr>
          <p:cNvPr id="604172" name="slide_38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3223"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604174" name="'Right lanes'"/>
          <p:cNvSpPr txBox="1">
            <a:spLocks noChangeArrowheads="1"/>
          </p:cNvSpPr>
          <p:nvPr/>
        </p:nvSpPr>
        <p:spPr bwMode="auto">
          <a:xfrm>
            <a:off x="7010400" y="2651125"/>
            <a:ext cx="1828800" cy="1311275"/>
          </a:xfrm>
          <a:prstGeom prst="rect">
            <a:avLst/>
          </a:prstGeom>
          <a:noFill/>
          <a:ln w="9525">
            <a:noFill/>
            <a:miter lim="800000"/>
            <a:headEnd/>
            <a:tailEnd/>
          </a:ln>
        </p:spPr>
        <p:txBody>
          <a:bodyPr>
            <a:spAutoFit/>
          </a:bodyPr>
          <a:lstStyle/>
          <a:p>
            <a:pPr>
              <a:spcBef>
                <a:spcPct val="50000"/>
              </a:spcBef>
            </a:pPr>
            <a:r>
              <a:rPr lang="en-US" sz="2000"/>
              <a:t>Right lanes contain Form I experimental plasmid DNA.</a:t>
            </a:r>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52" fill="hold"/>
                                        <p:tgtEl>
                                          <p:spTgt spid="604172"/>
                                        </p:tgtEl>
                                      </p:cBhvr>
                                    </p:cmd>
                                  </p:childTnLst>
                                </p:cTn>
                              </p:par>
                              <p:par>
                                <p:cTn id="7" presetID="2" presetClass="entr" presetSubtype="2" fill="hold" grpId="0" nodeType="withEffect">
                                  <p:stCondLst>
                                    <p:cond delay="3000"/>
                                  </p:stCondLst>
                                  <p:childTnLst>
                                    <p:set>
                                      <p:cBhvr>
                                        <p:cTn id="8" dur="1" fill="hold">
                                          <p:stCondLst>
                                            <p:cond delay="0"/>
                                          </p:stCondLst>
                                        </p:cTn>
                                        <p:tgtEl>
                                          <p:spTgt spid="604174"/>
                                        </p:tgtEl>
                                        <p:attrNameLst>
                                          <p:attrName>style.visibility</p:attrName>
                                        </p:attrNameLst>
                                      </p:cBhvr>
                                      <p:to>
                                        <p:strVal val="visible"/>
                                      </p:to>
                                    </p:set>
                                    <p:anim calcmode="lin" valueType="num">
                                      <p:cBhvr additive="base">
                                        <p:cTn id="9" dur="500" fill="hold"/>
                                        <p:tgtEl>
                                          <p:spTgt spid="604174"/>
                                        </p:tgtEl>
                                        <p:attrNameLst>
                                          <p:attrName>ppt_x</p:attrName>
                                        </p:attrNameLst>
                                      </p:cBhvr>
                                      <p:tavLst>
                                        <p:tav tm="0">
                                          <p:val>
                                            <p:strVal val="1+#ppt_w/2"/>
                                          </p:val>
                                        </p:tav>
                                        <p:tav tm="100000">
                                          <p:val>
                                            <p:strVal val="#ppt_x"/>
                                          </p:val>
                                        </p:tav>
                                      </p:tavLst>
                                    </p:anim>
                                    <p:anim calcmode="lin" valueType="num">
                                      <p:cBhvr additive="base">
                                        <p:cTn id="10" dur="500" fill="hold"/>
                                        <p:tgtEl>
                                          <p:spTgt spid="604174"/>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6000"/>
                                  </p:stCondLst>
                                  <p:childTnLst>
                                    <p:set>
                                      <p:cBhvr>
                                        <p:cTn id="12" dur="1" fill="hold">
                                          <p:stCondLst>
                                            <p:cond delay="0"/>
                                          </p:stCondLst>
                                        </p:cTn>
                                        <p:tgtEl>
                                          <p:spTgt spid="604163"/>
                                        </p:tgtEl>
                                        <p:attrNameLst>
                                          <p:attrName>style.visibility</p:attrName>
                                        </p:attrNameLst>
                                      </p:cBhvr>
                                      <p:to>
                                        <p:strVal val="visible"/>
                                      </p:to>
                                    </p:set>
                                    <p:anim calcmode="lin" valueType="num">
                                      <p:cBhvr additive="base">
                                        <p:cTn id="13" dur="500" fill="hold"/>
                                        <p:tgtEl>
                                          <p:spTgt spid="604163"/>
                                        </p:tgtEl>
                                        <p:attrNameLst>
                                          <p:attrName>ppt_x</p:attrName>
                                        </p:attrNameLst>
                                      </p:cBhvr>
                                      <p:tavLst>
                                        <p:tav tm="0">
                                          <p:val>
                                            <p:strVal val="0-#ppt_w/2"/>
                                          </p:val>
                                        </p:tav>
                                        <p:tav tm="100000">
                                          <p:val>
                                            <p:strVal val="#ppt_x"/>
                                          </p:val>
                                        </p:tav>
                                      </p:tavLst>
                                    </p:anim>
                                    <p:anim calcmode="lin" valueType="num">
                                      <p:cBhvr additive="base">
                                        <p:cTn id="14" dur="500" fill="hold"/>
                                        <p:tgtEl>
                                          <p:spTgt spid="60416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6500"/>
                                  </p:stCondLst>
                                  <p:childTnLst>
                                    <p:set>
                                      <p:cBhvr>
                                        <p:cTn id="16" dur="1" fill="hold">
                                          <p:stCondLst>
                                            <p:cond delay="0"/>
                                          </p:stCondLst>
                                        </p:cTn>
                                        <p:tgtEl>
                                          <p:spTgt spid="604164"/>
                                        </p:tgtEl>
                                        <p:attrNameLst>
                                          <p:attrName>style.visibility</p:attrName>
                                        </p:attrNameLst>
                                      </p:cBhvr>
                                      <p:to>
                                        <p:strVal val="visible"/>
                                      </p:to>
                                    </p:set>
                                    <p:anim calcmode="lin" valueType="num">
                                      <p:cBhvr additive="base">
                                        <p:cTn id="17" dur="500" fill="hold"/>
                                        <p:tgtEl>
                                          <p:spTgt spid="604164"/>
                                        </p:tgtEl>
                                        <p:attrNameLst>
                                          <p:attrName>ppt_x</p:attrName>
                                        </p:attrNameLst>
                                      </p:cBhvr>
                                      <p:tavLst>
                                        <p:tav tm="0">
                                          <p:val>
                                            <p:strVal val="0-#ppt_w/2"/>
                                          </p:val>
                                        </p:tav>
                                        <p:tav tm="100000">
                                          <p:val>
                                            <p:strVal val="#ppt_x"/>
                                          </p:val>
                                        </p:tav>
                                      </p:tavLst>
                                    </p:anim>
                                    <p:anim calcmode="lin" valueType="num">
                                      <p:cBhvr additive="base">
                                        <p:cTn id="18" dur="500" fill="hold"/>
                                        <p:tgtEl>
                                          <p:spTgt spid="60416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7000"/>
                                  </p:stCondLst>
                                  <p:childTnLst>
                                    <p:set>
                                      <p:cBhvr>
                                        <p:cTn id="20" dur="1" fill="hold">
                                          <p:stCondLst>
                                            <p:cond delay="0"/>
                                          </p:stCondLst>
                                        </p:cTn>
                                        <p:tgtEl>
                                          <p:spTgt spid="604165"/>
                                        </p:tgtEl>
                                        <p:attrNameLst>
                                          <p:attrName>style.visibility</p:attrName>
                                        </p:attrNameLst>
                                      </p:cBhvr>
                                      <p:to>
                                        <p:strVal val="visible"/>
                                      </p:to>
                                    </p:set>
                                    <p:anim calcmode="lin" valueType="num">
                                      <p:cBhvr additive="base">
                                        <p:cTn id="21" dur="500" fill="hold"/>
                                        <p:tgtEl>
                                          <p:spTgt spid="604165"/>
                                        </p:tgtEl>
                                        <p:attrNameLst>
                                          <p:attrName>ppt_x</p:attrName>
                                        </p:attrNameLst>
                                      </p:cBhvr>
                                      <p:tavLst>
                                        <p:tav tm="0">
                                          <p:val>
                                            <p:strVal val="0-#ppt_w/2"/>
                                          </p:val>
                                        </p:tav>
                                        <p:tav tm="100000">
                                          <p:val>
                                            <p:strVal val="#ppt_x"/>
                                          </p:val>
                                        </p:tav>
                                      </p:tavLst>
                                    </p:anim>
                                    <p:anim calcmode="lin" valueType="num">
                                      <p:cBhvr additive="base">
                                        <p:cTn id="22" dur="500" fill="hold"/>
                                        <p:tgtEl>
                                          <p:spTgt spid="604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7073">
                <p:cTn id="23" fill="hold" display="0">
                  <p:stCondLst>
                    <p:cond delay="indefinite"/>
                  </p:stCondLst>
                  <p:endCondLst>
                    <p:cond evt="onPrev" delay="0">
                      <p:tgtEl>
                        <p:sldTgt/>
                      </p:tgtEl>
                    </p:cond>
                    <p:cond evt="onStopAudio" delay="0">
                      <p:tgtEl>
                        <p:sldTgt/>
                      </p:tgtEl>
                    </p:cond>
                  </p:endCondLst>
                </p:cTn>
                <p:tgtEl>
                  <p:spTgt spid="604172"/>
                </p:tgtEl>
              </p:cMediaNode>
            </p:audio>
          </p:childTnLst>
        </p:cTn>
      </p:par>
    </p:tnLst>
    <p:bldLst>
      <p:bldP spid="604163" grpId="0" autoUpdateAnimBg="0"/>
      <p:bldP spid="604164" grpId="0" autoUpdateAnimBg="0"/>
      <p:bldP spid="604165" grpId="0" autoUpdateAnimBg="0"/>
      <p:bldP spid="604174" grpId="0" autoUpdateAnimBg="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2" name="Picture 2"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965638" name="Text Box 6"/>
          <p:cNvSpPr txBox="1">
            <a:spLocks noChangeArrowheads="1"/>
          </p:cNvSpPr>
          <p:nvPr/>
        </p:nvSpPr>
        <p:spPr bwMode="auto">
          <a:xfrm rot="-5400000">
            <a:off x="5370513" y="874713"/>
            <a:ext cx="1295400" cy="304800"/>
          </a:xfrm>
          <a:prstGeom prst="rect">
            <a:avLst/>
          </a:prstGeom>
          <a:noFill/>
          <a:ln w="9525">
            <a:noFill/>
            <a:miter lim="800000"/>
            <a:headEnd/>
            <a:tailEnd/>
          </a:ln>
        </p:spPr>
        <p:txBody>
          <a:bodyPr>
            <a:spAutoFit/>
          </a:bodyPr>
          <a:lstStyle/>
          <a:p>
            <a:pPr>
              <a:spcBef>
                <a:spcPct val="50000"/>
              </a:spcBef>
            </a:pPr>
            <a:r>
              <a:rPr lang="en-US" sz="1400">
                <a:solidFill>
                  <a:srgbClr val="00FF00"/>
                </a:solidFill>
              </a:rPr>
              <a:t>LINEAR</a:t>
            </a:r>
          </a:p>
        </p:txBody>
      </p:sp>
      <p:sp>
        <p:nvSpPr>
          <p:cNvPr id="965639" name="Text Box 7"/>
          <p:cNvSpPr txBox="1">
            <a:spLocks noChangeArrowheads="1"/>
          </p:cNvSpPr>
          <p:nvPr/>
        </p:nvSpPr>
        <p:spPr bwMode="auto">
          <a:xfrm rot="-5400000">
            <a:off x="3933825" y="1638300"/>
            <a:ext cx="1295400" cy="304800"/>
          </a:xfrm>
          <a:prstGeom prst="rect">
            <a:avLst/>
          </a:prstGeom>
          <a:noFill/>
          <a:ln w="9525">
            <a:noFill/>
            <a:miter lim="800000"/>
            <a:headEnd/>
            <a:tailEnd/>
          </a:ln>
        </p:spPr>
        <p:txBody>
          <a:bodyPr>
            <a:spAutoFit/>
          </a:bodyPr>
          <a:lstStyle/>
          <a:p>
            <a:pPr>
              <a:spcBef>
                <a:spcPct val="50000"/>
              </a:spcBef>
            </a:pPr>
            <a:r>
              <a:rPr lang="en-US" sz="1400">
                <a:solidFill>
                  <a:srgbClr val="00FF00"/>
                </a:solidFill>
              </a:rPr>
              <a:t>LINEAR</a:t>
            </a:r>
          </a:p>
        </p:txBody>
      </p:sp>
      <p:sp>
        <p:nvSpPr>
          <p:cNvPr id="965640" name="Text Box 8"/>
          <p:cNvSpPr txBox="1">
            <a:spLocks noChangeArrowheads="1"/>
          </p:cNvSpPr>
          <p:nvPr/>
        </p:nvSpPr>
        <p:spPr bwMode="auto">
          <a:xfrm rot="-5400000">
            <a:off x="2443163" y="2238375"/>
            <a:ext cx="1295400" cy="304800"/>
          </a:xfrm>
          <a:prstGeom prst="rect">
            <a:avLst/>
          </a:prstGeom>
          <a:noFill/>
          <a:ln w="9525">
            <a:noFill/>
            <a:miter lim="800000"/>
            <a:headEnd/>
            <a:tailEnd/>
          </a:ln>
        </p:spPr>
        <p:txBody>
          <a:bodyPr>
            <a:spAutoFit/>
          </a:bodyPr>
          <a:lstStyle/>
          <a:p>
            <a:pPr>
              <a:spcBef>
                <a:spcPct val="50000"/>
              </a:spcBef>
            </a:pPr>
            <a:r>
              <a:rPr lang="en-US" sz="1400">
                <a:solidFill>
                  <a:srgbClr val="00FF00"/>
                </a:solidFill>
              </a:rPr>
              <a:t>LINEAR</a:t>
            </a:r>
          </a:p>
        </p:txBody>
      </p:sp>
      <p:pic>
        <p:nvPicPr>
          <p:cNvPr id="965644" name="slide_38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4247" name="Text Box 13"/>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965646" name="Text Box 14"/>
          <p:cNvSpPr txBox="1">
            <a:spLocks noChangeArrowheads="1"/>
          </p:cNvSpPr>
          <p:nvPr/>
        </p:nvSpPr>
        <p:spPr bwMode="auto">
          <a:xfrm>
            <a:off x="7010400" y="2270125"/>
            <a:ext cx="1828800" cy="2225675"/>
          </a:xfrm>
          <a:prstGeom prst="rect">
            <a:avLst/>
          </a:prstGeom>
          <a:noFill/>
          <a:ln w="9525">
            <a:noFill/>
            <a:miter lim="800000"/>
            <a:headEnd/>
            <a:tailEnd/>
          </a:ln>
        </p:spPr>
        <p:txBody>
          <a:bodyPr>
            <a:spAutoFit/>
          </a:bodyPr>
          <a:lstStyle/>
          <a:p>
            <a:pPr>
              <a:spcBef>
                <a:spcPct val="50000"/>
              </a:spcBef>
            </a:pPr>
            <a:r>
              <a:rPr lang="en-US" sz="2000"/>
              <a:t>Middle lanes: Contain DNA linearized by cleavage with the restriction endonuclease Pst I.</a:t>
            </a:r>
          </a:p>
        </p:txBody>
      </p:sp>
    </p:spTree>
  </p:cSld>
  <p:clrMapOvr>
    <a:masterClrMapping/>
  </p:clrMapOvr>
  <p:transition advClick="0" advTm="4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5644"/>
                                        </p:tgtEl>
                                      </p:cBhvr>
                                    </p:cmd>
                                  </p:childTnLst>
                                </p:cTn>
                              </p:par>
                              <p:par>
                                <p:cTn id="7" presetID="2" presetClass="entr" presetSubtype="8" fill="hold" grpId="0" nodeType="withEffect">
                                  <p:stCondLst>
                                    <p:cond delay="0"/>
                                  </p:stCondLst>
                                  <p:childTnLst>
                                    <p:set>
                                      <p:cBhvr>
                                        <p:cTn id="8" dur="1" fill="hold">
                                          <p:stCondLst>
                                            <p:cond delay="0"/>
                                          </p:stCondLst>
                                        </p:cTn>
                                        <p:tgtEl>
                                          <p:spTgt spid="965638"/>
                                        </p:tgtEl>
                                        <p:attrNameLst>
                                          <p:attrName>style.visibility</p:attrName>
                                        </p:attrNameLst>
                                      </p:cBhvr>
                                      <p:to>
                                        <p:strVal val="visible"/>
                                      </p:to>
                                    </p:set>
                                    <p:anim calcmode="lin" valueType="num">
                                      <p:cBhvr additive="base">
                                        <p:cTn id="9" dur="500" fill="hold"/>
                                        <p:tgtEl>
                                          <p:spTgt spid="965638"/>
                                        </p:tgtEl>
                                        <p:attrNameLst>
                                          <p:attrName>ppt_x</p:attrName>
                                        </p:attrNameLst>
                                      </p:cBhvr>
                                      <p:tavLst>
                                        <p:tav tm="0">
                                          <p:val>
                                            <p:strVal val="0-#ppt_w/2"/>
                                          </p:val>
                                        </p:tav>
                                        <p:tav tm="100000">
                                          <p:val>
                                            <p:strVal val="#ppt_x"/>
                                          </p:val>
                                        </p:tav>
                                      </p:tavLst>
                                    </p:anim>
                                    <p:anim calcmode="lin" valueType="num">
                                      <p:cBhvr additive="base">
                                        <p:cTn id="10" dur="500" fill="hold"/>
                                        <p:tgtEl>
                                          <p:spTgt spid="965638"/>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965639"/>
                                        </p:tgtEl>
                                        <p:attrNameLst>
                                          <p:attrName>style.visibility</p:attrName>
                                        </p:attrNameLst>
                                      </p:cBhvr>
                                      <p:to>
                                        <p:strVal val="visible"/>
                                      </p:to>
                                    </p:set>
                                    <p:anim calcmode="lin" valueType="num">
                                      <p:cBhvr additive="base">
                                        <p:cTn id="14" dur="500" fill="hold"/>
                                        <p:tgtEl>
                                          <p:spTgt spid="965639"/>
                                        </p:tgtEl>
                                        <p:attrNameLst>
                                          <p:attrName>ppt_x</p:attrName>
                                        </p:attrNameLst>
                                      </p:cBhvr>
                                      <p:tavLst>
                                        <p:tav tm="0">
                                          <p:val>
                                            <p:strVal val="0-#ppt_w/2"/>
                                          </p:val>
                                        </p:tav>
                                        <p:tav tm="100000">
                                          <p:val>
                                            <p:strVal val="#ppt_x"/>
                                          </p:val>
                                        </p:tav>
                                      </p:tavLst>
                                    </p:anim>
                                    <p:anim calcmode="lin" valueType="num">
                                      <p:cBhvr additive="base">
                                        <p:cTn id="15" dur="500" fill="hold"/>
                                        <p:tgtEl>
                                          <p:spTgt spid="96563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965640"/>
                                        </p:tgtEl>
                                        <p:attrNameLst>
                                          <p:attrName>style.visibility</p:attrName>
                                        </p:attrNameLst>
                                      </p:cBhvr>
                                      <p:to>
                                        <p:strVal val="visible"/>
                                      </p:to>
                                    </p:set>
                                    <p:anim calcmode="lin" valueType="num">
                                      <p:cBhvr additive="base">
                                        <p:cTn id="19" dur="500" fill="hold"/>
                                        <p:tgtEl>
                                          <p:spTgt spid="965640"/>
                                        </p:tgtEl>
                                        <p:attrNameLst>
                                          <p:attrName>ppt_x</p:attrName>
                                        </p:attrNameLst>
                                      </p:cBhvr>
                                      <p:tavLst>
                                        <p:tav tm="0">
                                          <p:val>
                                            <p:strVal val="0-#ppt_w/2"/>
                                          </p:val>
                                        </p:tav>
                                        <p:tav tm="100000">
                                          <p:val>
                                            <p:strVal val="#ppt_x"/>
                                          </p:val>
                                        </p:tav>
                                      </p:tavLst>
                                    </p:anim>
                                    <p:anim calcmode="lin" valueType="num">
                                      <p:cBhvr additive="base">
                                        <p:cTn id="20" dur="500" fill="hold"/>
                                        <p:tgtEl>
                                          <p:spTgt spid="96564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3000"/>
                                  </p:stCondLst>
                                  <p:childTnLst>
                                    <p:set>
                                      <p:cBhvr>
                                        <p:cTn id="23" dur="1" fill="hold">
                                          <p:stCondLst>
                                            <p:cond delay="0"/>
                                          </p:stCondLst>
                                        </p:cTn>
                                        <p:tgtEl>
                                          <p:spTgt spid="965646"/>
                                        </p:tgtEl>
                                        <p:attrNameLst>
                                          <p:attrName>style.visibility</p:attrName>
                                        </p:attrNameLst>
                                      </p:cBhvr>
                                      <p:to>
                                        <p:strVal val="visible"/>
                                      </p:to>
                                    </p:set>
                                    <p:anim calcmode="lin" valueType="num">
                                      <p:cBhvr additive="base">
                                        <p:cTn id="24" dur="500" fill="hold"/>
                                        <p:tgtEl>
                                          <p:spTgt spid="965646"/>
                                        </p:tgtEl>
                                        <p:attrNameLst>
                                          <p:attrName>ppt_x</p:attrName>
                                        </p:attrNameLst>
                                      </p:cBhvr>
                                      <p:tavLst>
                                        <p:tav tm="0">
                                          <p:val>
                                            <p:strVal val="1+#ppt_w/2"/>
                                          </p:val>
                                        </p:tav>
                                        <p:tav tm="100000">
                                          <p:val>
                                            <p:strVal val="#ppt_x"/>
                                          </p:val>
                                        </p:tav>
                                      </p:tavLst>
                                    </p:anim>
                                    <p:anim calcmode="lin" valueType="num">
                                      <p:cBhvr additive="base">
                                        <p:cTn id="25" dur="500" fill="hold"/>
                                        <p:tgtEl>
                                          <p:spTgt spid="9656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6829">
                <p:cTn id="26" fill="hold" display="0">
                  <p:stCondLst>
                    <p:cond delay="indefinite"/>
                  </p:stCondLst>
                  <p:endCondLst>
                    <p:cond evt="onPrev" delay="0">
                      <p:tgtEl>
                        <p:sldTgt/>
                      </p:tgtEl>
                    </p:cond>
                    <p:cond evt="onStopAudio" delay="0">
                      <p:tgtEl>
                        <p:sldTgt/>
                      </p:tgtEl>
                    </p:cond>
                  </p:endCondLst>
                </p:cTn>
                <p:tgtEl>
                  <p:spTgt spid="965644"/>
                </p:tgtEl>
              </p:cMediaNode>
            </p:audio>
          </p:childTnLst>
        </p:cTn>
      </p:par>
    </p:tnLst>
    <p:bldLst>
      <p:bldP spid="965638" grpId="0" autoUpdateAnimBg="0"/>
      <p:bldP spid="965639" grpId="0" autoUpdateAnimBg="0"/>
      <p:bldP spid="965640" grpId="0" autoUpdateAnimBg="0"/>
      <p:bldP spid="965646" grpId="0" autoUpdateAnimBg="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5266" name="Picture 1026"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967689" name="Text Box 1033"/>
          <p:cNvSpPr txBox="1">
            <a:spLocks noChangeArrowheads="1"/>
          </p:cNvSpPr>
          <p:nvPr/>
        </p:nvSpPr>
        <p:spPr bwMode="auto">
          <a:xfrm rot="-5400000">
            <a:off x="5005388" y="723900"/>
            <a:ext cx="1295400" cy="304800"/>
          </a:xfrm>
          <a:prstGeom prst="rect">
            <a:avLst/>
          </a:prstGeom>
          <a:noFill/>
          <a:ln w="9525">
            <a:noFill/>
            <a:miter lim="800000"/>
            <a:headEnd/>
            <a:tailEnd/>
          </a:ln>
        </p:spPr>
        <p:txBody>
          <a:bodyPr>
            <a:spAutoFit/>
          </a:bodyPr>
          <a:lstStyle/>
          <a:p>
            <a:pPr>
              <a:spcBef>
                <a:spcPct val="50000"/>
              </a:spcBef>
            </a:pPr>
            <a:r>
              <a:rPr lang="en-US" sz="1400">
                <a:solidFill>
                  <a:srgbClr val="66CCFF"/>
                </a:solidFill>
              </a:rPr>
              <a:t>MARKERS</a:t>
            </a:r>
          </a:p>
        </p:txBody>
      </p:sp>
      <p:sp>
        <p:nvSpPr>
          <p:cNvPr id="967690" name="Text Box 1034"/>
          <p:cNvSpPr txBox="1">
            <a:spLocks noChangeArrowheads="1"/>
          </p:cNvSpPr>
          <p:nvPr/>
        </p:nvSpPr>
        <p:spPr bwMode="auto">
          <a:xfrm rot="-5400000">
            <a:off x="3571875" y="1409700"/>
            <a:ext cx="1295400" cy="304800"/>
          </a:xfrm>
          <a:prstGeom prst="rect">
            <a:avLst/>
          </a:prstGeom>
          <a:noFill/>
          <a:ln w="9525">
            <a:noFill/>
            <a:miter lim="800000"/>
            <a:headEnd/>
            <a:tailEnd/>
          </a:ln>
        </p:spPr>
        <p:txBody>
          <a:bodyPr>
            <a:spAutoFit/>
          </a:bodyPr>
          <a:lstStyle/>
          <a:p>
            <a:pPr>
              <a:spcBef>
                <a:spcPct val="50000"/>
              </a:spcBef>
            </a:pPr>
            <a:r>
              <a:rPr lang="en-US" sz="1400">
                <a:solidFill>
                  <a:srgbClr val="66CCFF"/>
                </a:solidFill>
              </a:rPr>
              <a:t>MARKERS</a:t>
            </a:r>
          </a:p>
        </p:txBody>
      </p:sp>
      <p:sp>
        <p:nvSpPr>
          <p:cNvPr id="967691" name="Text Box 1035"/>
          <p:cNvSpPr txBox="1">
            <a:spLocks noChangeArrowheads="1"/>
          </p:cNvSpPr>
          <p:nvPr/>
        </p:nvSpPr>
        <p:spPr bwMode="auto">
          <a:xfrm rot="-5400000">
            <a:off x="2081213" y="1928813"/>
            <a:ext cx="1295400" cy="304800"/>
          </a:xfrm>
          <a:prstGeom prst="rect">
            <a:avLst/>
          </a:prstGeom>
          <a:noFill/>
          <a:ln w="9525">
            <a:noFill/>
            <a:miter lim="800000"/>
            <a:headEnd/>
            <a:tailEnd/>
          </a:ln>
        </p:spPr>
        <p:txBody>
          <a:bodyPr>
            <a:spAutoFit/>
          </a:bodyPr>
          <a:lstStyle/>
          <a:p>
            <a:pPr>
              <a:spcBef>
                <a:spcPct val="50000"/>
              </a:spcBef>
            </a:pPr>
            <a:r>
              <a:rPr lang="en-US" sz="1400">
                <a:solidFill>
                  <a:srgbClr val="66CCFF"/>
                </a:solidFill>
              </a:rPr>
              <a:t>MARKERS</a:t>
            </a:r>
          </a:p>
        </p:txBody>
      </p:sp>
      <p:pic>
        <p:nvPicPr>
          <p:cNvPr id="967692" name="slide_38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5271" name="Text Box 103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7692"/>
                                        </p:tgtEl>
                                      </p:cBhvr>
                                    </p:cmd>
                                  </p:childTnLst>
                                </p:cTn>
                              </p:par>
                              <p:par>
                                <p:cTn id="7" presetID="2" presetClass="entr" presetSubtype="8" fill="hold" grpId="0" nodeType="withEffect">
                                  <p:stCondLst>
                                    <p:cond delay="0"/>
                                  </p:stCondLst>
                                  <p:childTnLst>
                                    <p:set>
                                      <p:cBhvr>
                                        <p:cTn id="8" dur="1" fill="hold">
                                          <p:stCondLst>
                                            <p:cond delay="0"/>
                                          </p:stCondLst>
                                        </p:cTn>
                                        <p:tgtEl>
                                          <p:spTgt spid="967689"/>
                                        </p:tgtEl>
                                        <p:attrNameLst>
                                          <p:attrName>style.visibility</p:attrName>
                                        </p:attrNameLst>
                                      </p:cBhvr>
                                      <p:to>
                                        <p:strVal val="visible"/>
                                      </p:to>
                                    </p:set>
                                    <p:anim calcmode="lin" valueType="num">
                                      <p:cBhvr additive="base">
                                        <p:cTn id="9" dur="500" fill="hold"/>
                                        <p:tgtEl>
                                          <p:spTgt spid="967689"/>
                                        </p:tgtEl>
                                        <p:attrNameLst>
                                          <p:attrName>ppt_x</p:attrName>
                                        </p:attrNameLst>
                                      </p:cBhvr>
                                      <p:tavLst>
                                        <p:tav tm="0">
                                          <p:val>
                                            <p:strVal val="0-#ppt_w/2"/>
                                          </p:val>
                                        </p:tav>
                                        <p:tav tm="100000">
                                          <p:val>
                                            <p:strVal val="#ppt_x"/>
                                          </p:val>
                                        </p:tav>
                                      </p:tavLst>
                                    </p:anim>
                                    <p:anim calcmode="lin" valueType="num">
                                      <p:cBhvr additive="base">
                                        <p:cTn id="10" dur="500" fill="hold"/>
                                        <p:tgtEl>
                                          <p:spTgt spid="967689"/>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967690"/>
                                        </p:tgtEl>
                                        <p:attrNameLst>
                                          <p:attrName>style.visibility</p:attrName>
                                        </p:attrNameLst>
                                      </p:cBhvr>
                                      <p:to>
                                        <p:strVal val="visible"/>
                                      </p:to>
                                    </p:set>
                                    <p:anim calcmode="lin" valueType="num">
                                      <p:cBhvr additive="base">
                                        <p:cTn id="14" dur="500" fill="hold"/>
                                        <p:tgtEl>
                                          <p:spTgt spid="967690"/>
                                        </p:tgtEl>
                                        <p:attrNameLst>
                                          <p:attrName>ppt_x</p:attrName>
                                        </p:attrNameLst>
                                      </p:cBhvr>
                                      <p:tavLst>
                                        <p:tav tm="0">
                                          <p:val>
                                            <p:strVal val="0-#ppt_w/2"/>
                                          </p:val>
                                        </p:tav>
                                        <p:tav tm="100000">
                                          <p:val>
                                            <p:strVal val="#ppt_x"/>
                                          </p:val>
                                        </p:tav>
                                      </p:tavLst>
                                    </p:anim>
                                    <p:anim calcmode="lin" valueType="num">
                                      <p:cBhvr additive="base">
                                        <p:cTn id="15" dur="500" fill="hold"/>
                                        <p:tgtEl>
                                          <p:spTgt spid="96769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967691"/>
                                        </p:tgtEl>
                                        <p:attrNameLst>
                                          <p:attrName>style.visibility</p:attrName>
                                        </p:attrNameLst>
                                      </p:cBhvr>
                                      <p:to>
                                        <p:strVal val="visible"/>
                                      </p:to>
                                    </p:set>
                                    <p:anim calcmode="lin" valueType="num">
                                      <p:cBhvr additive="base">
                                        <p:cTn id="19" dur="500" fill="hold"/>
                                        <p:tgtEl>
                                          <p:spTgt spid="967691"/>
                                        </p:tgtEl>
                                        <p:attrNameLst>
                                          <p:attrName>ppt_x</p:attrName>
                                        </p:attrNameLst>
                                      </p:cBhvr>
                                      <p:tavLst>
                                        <p:tav tm="0">
                                          <p:val>
                                            <p:strVal val="0-#ppt_w/2"/>
                                          </p:val>
                                        </p:tav>
                                        <p:tav tm="100000">
                                          <p:val>
                                            <p:strVal val="#ppt_x"/>
                                          </p:val>
                                        </p:tav>
                                      </p:tavLst>
                                    </p:anim>
                                    <p:anim calcmode="lin" valueType="num">
                                      <p:cBhvr additive="base">
                                        <p:cTn id="20" dur="500" fill="hold"/>
                                        <p:tgtEl>
                                          <p:spTgt spid="9676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3171">
                <p:cTn id="21" fill="hold" display="0">
                  <p:stCondLst>
                    <p:cond delay="indefinite"/>
                  </p:stCondLst>
                  <p:endCondLst>
                    <p:cond evt="onPrev" delay="0">
                      <p:tgtEl>
                        <p:sldTgt/>
                      </p:tgtEl>
                    </p:cond>
                    <p:cond evt="onStopAudio" delay="0">
                      <p:tgtEl>
                        <p:sldTgt/>
                      </p:tgtEl>
                    </p:cond>
                  </p:endCondLst>
                </p:cTn>
                <p:tgtEl>
                  <p:spTgt spid="967692"/>
                </p:tgtEl>
              </p:cMediaNode>
            </p:audio>
          </p:childTnLst>
        </p:cTn>
      </p:par>
    </p:tnLst>
    <p:bldLst>
      <p:bldP spid="967689" grpId="0" autoUpdateAnimBg="0"/>
      <p:bldP spid="967690" grpId="0" autoUpdateAnimBg="0"/>
      <p:bldP spid="967691" grpId="0" autoUpdateAnimBg="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0" name="Picture 2"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605187" name="Line 3"/>
          <p:cNvSpPr>
            <a:spLocks noChangeShapeType="1"/>
          </p:cNvSpPr>
          <p:nvPr/>
        </p:nvSpPr>
        <p:spPr bwMode="auto">
          <a:xfrm flipV="1">
            <a:off x="6096000" y="2362200"/>
            <a:ext cx="228600" cy="381000"/>
          </a:xfrm>
          <a:prstGeom prst="line">
            <a:avLst/>
          </a:prstGeom>
          <a:noFill/>
          <a:ln w="15875">
            <a:solidFill>
              <a:srgbClr val="FFFF00"/>
            </a:solidFill>
            <a:round/>
            <a:headEnd/>
            <a:tailEnd type="triangle" w="med" len="med"/>
          </a:ln>
        </p:spPr>
        <p:txBody>
          <a:bodyPr/>
          <a:lstStyle/>
          <a:p>
            <a:endParaRPr lang="en-US"/>
          </a:p>
        </p:txBody>
      </p:sp>
      <p:sp>
        <p:nvSpPr>
          <p:cNvPr id="605188" name="Line 4"/>
          <p:cNvSpPr>
            <a:spLocks noChangeShapeType="1"/>
          </p:cNvSpPr>
          <p:nvPr/>
        </p:nvSpPr>
        <p:spPr bwMode="auto">
          <a:xfrm flipV="1">
            <a:off x="4648200" y="3505200"/>
            <a:ext cx="228600" cy="381000"/>
          </a:xfrm>
          <a:prstGeom prst="line">
            <a:avLst/>
          </a:prstGeom>
          <a:noFill/>
          <a:ln w="15875">
            <a:solidFill>
              <a:srgbClr val="FFFF00"/>
            </a:solidFill>
            <a:round/>
            <a:headEnd/>
            <a:tailEnd type="triangle" w="med" len="med"/>
          </a:ln>
        </p:spPr>
        <p:txBody>
          <a:bodyPr/>
          <a:lstStyle/>
          <a:p>
            <a:endParaRPr lang="en-US"/>
          </a:p>
        </p:txBody>
      </p:sp>
      <p:sp>
        <p:nvSpPr>
          <p:cNvPr id="605189" name="Line 5"/>
          <p:cNvSpPr>
            <a:spLocks noChangeShapeType="1"/>
          </p:cNvSpPr>
          <p:nvPr/>
        </p:nvSpPr>
        <p:spPr bwMode="auto">
          <a:xfrm flipV="1">
            <a:off x="3200400" y="4419600"/>
            <a:ext cx="228600" cy="381000"/>
          </a:xfrm>
          <a:prstGeom prst="line">
            <a:avLst/>
          </a:prstGeom>
          <a:noFill/>
          <a:ln w="15875">
            <a:solidFill>
              <a:srgbClr val="FFFF00"/>
            </a:solidFill>
            <a:round/>
            <a:headEnd/>
            <a:tailEnd type="triangle" w="med" len="med"/>
          </a:ln>
        </p:spPr>
        <p:txBody>
          <a:bodyPr/>
          <a:lstStyle/>
          <a:p>
            <a:endParaRPr lang="en-US"/>
          </a:p>
        </p:txBody>
      </p:sp>
      <p:pic>
        <p:nvPicPr>
          <p:cNvPr id="605193" name="slide_38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6295" name="Text Box 1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05193"/>
                                        </p:tgtEl>
                                      </p:cBhvr>
                                    </p:cmd>
                                  </p:childTnLst>
                                </p:cTn>
                              </p:par>
                              <p:par>
                                <p:cTn id="7" presetID="2" presetClass="entr" presetSubtype="8" fill="hold" grpId="0" nodeType="withEffect">
                                  <p:stCondLst>
                                    <p:cond delay="3000"/>
                                  </p:stCondLst>
                                  <p:childTnLst>
                                    <p:set>
                                      <p:cBhvr>
                                        <p:cTn id="8" dur="1" fill="hold">
                                          <p:stCondLst>
                                            <p:cond delay="0"/>
                                          </p:stCondLst>
                                        </p:cTn>
                                        <p:tgtEl>
                                          <p:spTgt spid="605187"/>
                                        </p:tgtEl>
                                        <p:attrNameLst>
                                          <p:attrName>style.visibility</p:attrName>
                                        </p:attrNameLst>
                                      </p:cBhvr>
                                      <p:to>
                                        <p:strVal val="visible"/>
                                      </p:to>
                                    </p:set>
                                    <p:anim calcmode="lin" valueType="num">
                                      <p:cBhvr additive="base">
                                        <p:cTn id="9" dur="500" fill="hold"/>
                                        <p:tgtEl>
                                          <p:spTgt spid="605187"/>
                                        </p:tgtEl>
                                        <p:attrNameLst>
                                          <p:attrName>ppt_x</p:attrName>
                                        </p:attrNameLst>
                                      </p:cBhvr>
                                      <p:tavLst>
                                        <p:tav tm="0">
                                          <p:val>
                                            <p:strVal val="0-#ppt_w/2"/>
                                          </p:val>
                                        </p:tav>
                                        <p:tav tm="100000">
                                          <p:val>
                                            <p:strVal val="#ppt_x"/>
                                          </p:val>
                                        </p:tav>
                                      </p:tavLst>
                                    </p:anim>
                                    <p:anim calcmode="lin" valueType="num">
                                      <p:cBhvr additive="base">
                                        <p:cTn id="10" dur="500" fill="hold"/>
                                        <p:tgtEl>
                                          <p:spTgt spid="605187"/>
                                        </p:tgtEl>
                                        <p:attrNameLst>
                                          <p:attrName>ppt_y</p:attrName>
                                        </p:attrNameLst>
                                      </p:cBhvr>
                                      <p:tavLst>
                                        <p:tav tm="0">
                                          <p:val>
                                            <p:strVal val="#ppt_y"/>
                                          </p:val>
                                        </p:tav>
                                        <p:tav tm="100000">
                                          <p:val>
                                            <p:strVal val="#ppt_y"/>
                                          </p:val>
                                        </p:tav>
                                      </p:tavLst>
                                    </p:anim>
                                  </p:childTnLst>
                                </p:cTn>
                              </p:par>
                            </p:childTnLst>
                          </p:cTn>
                        </p:par>
                        <p:par>
                          <p:cTn id="11" fill="hold">
                            <p:stCondLst>
                              <p:cond delay="3500"/>
                            </p:stCondLst>
                            <p:childTnLst>
                              <p:par>
                                <p:cTn id="12" presetID="2" presetClass="entr" presetSubtype="8" fill="hold" grpId="0" nodeType="afterEffect">
                                  <p:stCondLst>
                                    <p:cond delay="7000"/>
                                  </p:stCondLst>
                                  <p:childTnLst>
                                    <p:set>
                                      <p:cBhvr>
                                        <p:cTn id="13" dur="1" fill="hold">
                                          <p:stCondLst>
                                            <p:cond delay="0"/>
                                          </p:stCondLst>
                                        </p:cTn>
                                        <p:tgtEl>
                                          <p:spTgt spid="605188"/>
                                        </p:tgtEl>
                                        <p:attrNameLst>
                                          <p:attrName>style.visibility</p:attrName>
                                        </p:attrNameLst>
                                      </p:cBhvr>
                                      <p:to>
                                        <p:strVal val="visible"/>
                                      </p:to>
                                    </p:set>
                                    <p:anim calcmode="lin" valueType="num">
                                      <p:cBhvr additive="base">
                                        <p:cTn id="14" dur="500" fill="hold"/>
                                        <p:tgtEl>
                                          <p:spTgt spid="605188"/>
                                        </p:tgtEl>
                                        <p:attrNameLst>
                                          <p:attrName>ppt_x</p:attrName>
                                        </p:attrNameLst>
                                      </p:cBhvr>
                                      <p:tavLst>
                                        <p:tav tm="0">
                                          <p:val>
                                            <p:strVal val="0-#ppt_w/2"/>
                                          </p:val>
                                        </p:tav>
                                        <p:tav tm="100000">
                                          <p:val>
                                            <p:strVal val="#ppt_x"/>
                                          </p:val>
                                        </p:tav>
                                      </p:tavLst>
                                    </p:anim>
                                    <p:anim calcmode="lin" valueType="num">
                                      <p:cBhvr additive="base">
                                        <p:cTn id="15" dur="500" fill="hold"/>
                                        <p:tgtEl>
                                          <p:spTgt spid="605188"/>
                                        </p:tgtEl>
                                        <p:attrNameLst>
                                          <p:attrName>ppt_y</p:attrName>
                                        </p:attrNameLst>
                                      </p:cBhvr>
                                      <p:tavLst>
                                        <p:tav tm="0">
                                          <p:val>
                                            <p:strVal val="#ppt_y"/>
                                          </p:val>
                                        </p:tav>
                                        <p:tav tm="100000">
                                          <p:val>
                                            <p:strVal val="#ppt_y"/>
                                          </p:val>
                                        </p:tav>
                                      </p:tavLst>
                                    </p:anim>
                                  </p:childTnLst>
                                </p:cTn>
                              </p:par>
                            </p:childTnLst>
                          </p:cTn>
                        </p:par>
                        <p:par>
                          <p:cTn id="16" fill="hold">
                            <p:stCondLst>
                              <p:cond delay="11000"/>
                            </p:stCondLst>
                            <p:childTnLst>
                              <p:par>
                                <p:cTn id="17" presetID="2" presetClass="entr" presetSubtype="8" fill="hold" grpId="0" nodeType="afterEffect">
                                  <p:stCondLst>
                                    <p:cond delay="3000"/>
                                  </p:stCondLst>
                                  <p:childTnLst>
                                    <p:set>
                                      <p:cBhvr>
                                        <p:cTn id="18" dur="1" fill="hold">
                                          <p:stCondLst>
                                            <p:cond delay="0"/>
                                          </p:stCondLst>
                                        </p:cTn>
                                        <p:tgtEl>
                                          <p:spTgt spid="605189"/>
                                        </p:tgtEl>
                                        <p:attrNameLst>
                                          <p:attrName>style.visibility</p:attrName>
                                        </p:attrNameLst>
                                      </p:cBhvr>
                                      <p:to>
                                        <p:strVal val="visible"/>
                                      </p:to>
                                    </p:set>
                                    <p:anim calcmode="lin" valueType="num">
                                      <p:cBhvr additive="base">
                                        <p:cTn id="19" dur="500" fill="hold"/>
                                        <p:tgtEl>
                                          <p:spTgt spid="605189"/>
                                        </p:tgtEl>
                                        <p:attrNameLst>
                                          <p:attrName>ppt_x</p:attrName>
                                        </p:attrNameLst>
                                      </p:cBhvr>
                                      <p:tavLst>
                                        <p:tav tm="0">
                                          <p:val>
                                            <p:strVal val="0-#ppt_w/2"/>
                                          </p:val>
                                        </p:tav>
                                        <p:tav tm="100000">
                                          <p:val>
                                            <p:strVal val="#ppt_x"/>
                                          </p:val>
                                        </p:tav>
                                      </p:tavLst>
                                    </p:anim>
                                    <p:anim calcmode="lin" valueType="num">
                                      <p:cBhvr additive="base">
                                        <p:cTn id="20" dur="500" fill="hold"/>
                                        <p:tgtEl>
                                          <p:spTgt spid="6051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1951">
                <p:cTn id="21" fill="hold" display="0">
                  <p:stCondLst>
                    <p:cond delay="indefinite"/>
                  </p:stCondLst>
                  <p:endCondLst>
                    <p:cond evt="onPrev" delay="0">
                      <p:tgtEl>
                        <p:sldTgt/>
                      </p:tgtEl>
                    </p:cond>
                    <p:cond evt="onStopAudio" delay="0">
                      <p:tgtEl>
                        <p:sldTgt/>
                      </p:tgtEl>
                    </p:cond>
                  </p:endCondLst>
                </p:cTn>
                <p:tgtEl>
                  <p:spTgt spid="605193"/>
                </p:tgtEl>
              </p:cMediaNode>
            </p:audio>
          </p:childTnLst>
        </p:cTn>
      </p:par>
    </p:tnLst>
    <p:bldLst>
      <p:bldP spid="605187" grpId="0" animBg="1"/>
      <p:bldP spid="605188" grpId="0" animBg="1"/>
      <p:bldP spid="605189" grpId="0" animBg="1"/>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7314" name="Picture 2"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397315" name="Line 3"/>
          <p:cNvSpPr>
            <a:spLocks noChangeShapeType="1"/>
          </p:cNvSpPr>
          <p:nvPr/>
        </p:nvSpPr>
        <p:spPr bwMode="auto">
          <a:xfrm flipV="1">
            <a:off x="6096000" y="2362200"/>
            <a:ext cx="228600" cy="381000"/>
          </a:xfrm>
          <a:prstGeom prst="line">
            <a:avLst/>
          </a:prstGeom>
          <a:noFill/>
          <a:ln w="15875">
            <a:solidFill>
              <a:srgbClr val="FFFF00"/>
            </a:solidFill>
            <a:round/>
            <a:headEnd/>
            <a:tailEnd type="triangle" w="med" len="med"/>
          </a:ln>
        </p:spPr>
        <p:txBody>
          <a:bodyPr/>
          <a:lstStyle/>
          <a:p>
            <a:endParaRPr lang="en-US"/>
          </a:p>
        </p:txBody>
      </p:sp>
      <p:sp>
        <p:nvSpPr>
          <p:cNvPr id="397316" name="Line 4"/>
          <p:cNvSpPr>
            <a:spLocks noChangeShapeType="1"/>
          </p:cNvSpPr>
          <p:nvPr/>
        </p:nvSpPr>
        <p:spPr bwMode="auto">
          <a:xfrm flipV="1">
            <a:off x="4648200" y="3505200"/>
            <a:ext cx="228600" cy="381000"/>
          </a:xfrm>
          <a:prstGeom prst="line">
            <a:avLst/>
          </a:prstGeom>
          <a:noFill/>
          <a:ln w="15875">
            <a:solidFill>
              <a:srgbClr val="FFFF00"/>
            </a:solidFill>
            <a:round/>
            <a:headEnd/>
            <a:tailEnd type="triangle" w="med" len="med"/>
          </a:ln>
        </p:spPr>
        <p:txBody>
          <a:bodyPr/>
          <a:lstStyle/>
          <a:p>
            <a:endParaRPr lang="en-US"/>
          </a:p>
        </p:txBody>
      </p:sp>
      <p:sp>
        <p:nvSpPr>
          <p:cNvPr id="397317" name="Line 5"/>
          <p:cNvSpPr>
            <a:spLocks noChangeShapeType="1"/>
          </p:cNvSpPr>
          <p:nvPr/>
        </p:nvSpPr>
        <p:spPr bwMode="auto">
          <a:xfrm flipV="1">
            <a:off x="3200400" y="4419600"/>
            <a:ext cx="228600" cy="381000"/>
          </a:xfrm>
          <a:prstGeom prst="line">
            <a:avLst/>
          </a:prstGeom>
          <a:noFill/>
          <a:ln w="15875">
            <a:solidFill>
              <a:srgbClr val="FFFF00"/>
            </a:solidFill>
            <a:round/>
            <a:headEnd/>
            <a:tailEnd type="triangle" w="med" len="med"/>
          </a:ln>
        </p:spPr>
        <p:txBody>
          <a:bodyPr/>
          <a:lstStyle/>
          <a:p>
            <a:endParaRPr lang="en-US"/>
          </a:p>
        </p:txBody>
      </p:sp>
      <p:sp>
        <p:nvSpPr>
          <p:cNvPr id="969734" name="Line 6"/>
          <p:cNvSpPr>
            <a:spLocks noChangeShapeType="1"/>
          </p:cNvSpPr>
          <p:nvPr/>
        </p:nvSpPr>
        <p:spPr bwMode="auto">
          <a:xfrm>
            <a:off x="6019800" y="1143000"/>
            <a:ext cx="0" cy="457200"/>
          </a:xfrm>
          <a:prstGeom prst="line">
            <a:avLst/>
          </a:prstGeom>
          <a:noFill/>
          <a:ln w="12700">
            <a:solidFill>
              <a:srgbClr val="FF00FF"/>
            </a:solidFill>
            <a:round/>
            <a:headEnd/>
            <a:tailEnd type="triangle" w="med" len="med"/>
          </a:ln>
        </p:spPr>
        <p:txBody>
          <a:bodyPr/>
          <a:lstStyle/>
          <a:p>
            <a:endParaRPr lang="en-US"/>
          </a:p>
        </p:txBody>
      </p:sp>
      <p:sp>
        <p:nvSpPr>
          <p:cNvPr id="969735" name="Line 7"/>
          <p:cNvSpPr>
            <a:spLocks noChangeShapeType="1"/>
          </p:cNvSpPr>
          <p:nvPr/>
        </p:nvSpPr>
        <p:spPr bwMode="auto">
          <a:xfrm>
            <a:off x="4572000" y="1981200"/>
            <a:ext cx="0" cy="457200"/>
          </a:xfrm>
          <a:prstGeom prst="line">
            <a:avLst/>
          </a:prstGeom>
          <a:noFill/>
          <a:ln w="12700">
            <a:solidFill>
              <a:srgbClr val="FF00FF"/>
            </a:solidFill>
            <a:round/>
            <a:headEnd/>
            <a:tailEnd type="triangle" w="med" len="med"/>
          </a:ln>
        </p:spPr>
        <p:txBody>
          <a:bodyPr/>
          <a:lstStyle/>
          <a:p>
            <a:endParaRPr lang="en-US"/>
          </a:p>
        </p:txBody>
      </p:sp>
      <p:sp>
        <p:nvSpPr>
          <p:cNvPr id="969736" name="Line 8"/>
          <p:cNvSpPr>
            <a:spLocks noChangeShapeType="1"/>
          </p:cNvSpPr>
          <p:nvPr/>
        </p:nvSpPr>
        <p:spPr bwMode="auto">
          <a:xfrm>
            <a:off x="3095625" y="2647950"/>
            <a:ext cx="0" cy="457200"/>
          </a:xfrm>
          <a:prstGeom prst="line">
            <a:avLst/>
          </a:prstGeom>
          <a:noFill/>
          <a:ln w="12700">
            <a:solidFill>
              <a:srgbClr val="FF00FF"/>
            </a:solidFill>
            <a:round/>
            <a:headEnd/>
            <a:tailEnd type="triangle" w="med" len="med"/>
          </a:ln>
        </p:spPr>
        <p:txBody>
          <a:bodyPr/>
          <a:lstStyle/>
          <a:p>
            <a:endParaRPr lang="en-US"/>
          </a:p>
        </p:txBody>
      </p:sp>
      <p:pic>
        <p:nvPicPr>
          <p:cNvPr id="969737" name="slide_38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397322" name="Text Box 10"/>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9737"/>
                                        </p:tgtEl>
                                      </p:cBhvr>
                                    </p:cmd>
                                  </p:childTnLst>
                                </p:cTn>
                              </p:par>
                              <p:par>
                                <p:cTn id="7" presetID="2" presetClass="entr" presetSubtype="8" fill="hold" grpId="0" nodeType="withEffect">
                                  <p:stCondLst>
                                    <p:cond delay="0"/>
                                  </p:stCondLst>
                                  <p:childTnLst>
                                    <p:set>
                                      <p:cBhvr>
                                        <p:cTn id="8" dur="1" fill="hold">
                                          <p:stCondLst>
                                            <p:cond delay="0"/>
                                          </p:stCondLst>
                                        </p:cTn>
                                        <p:tgtEl>
                                          <p:spTgt spid="969734"/>
                                        </p:tgtEl>
                                        <p:attrNameLst>
                                          <p:attrName>style.visibility</p:attrName>
                                        </p:attrNameLst>
                                      </p:cBhvr>
                                      <p:to>
                                        <p:strVal val="visible"/>
                                      </p:to>
                                    </p:set>
                                    <p:anim calcmode="lin" valueType="num">
                                      <p:cBhvr additive="base">
                                        <p:cTn id="9" dur="500" fill="hold"/>
                                        <p:tgtEl>
                                          <p:spTgt spid="969734"/>
                                        </p:tgtEl>
                                        <p:attrNameLst>
                                          <p:attrName>ppt_x</p:attrName>
                                        </p:attrNameLst>
                                      </p:cBhvr>
                                      <p:tavLst>
                                        <p:tav tm="0">
                                          <p:val>
                                            <p:strVal val="0-#ppt_w/2"/>
                                          </p:val>
                                        </p:tav>
                                        <p:tav tm="100000">
                                          <p:val>
                                            <p:strVal val="#ppt_x"/>
                                          </p:val>
                                        </p:tav>
                                      </p:tavLst>
                                    </p:anim>
                                    <p:anim calcmode="lin" valueType="num">
                                      <p:cBhvr additive="base">
                                        <p:cTn id="10" dur="500" fill="hold"/>
                                        <p:tgtEl>
                                          <p:spTgt spid="969734"/>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969735"/>
                                        </p:tgtEl>
                                        <p:attrNameLst>
                                          <p:attrName>style.visibility</p:attrName>
                                        </p:attrNameLst>
                                      </p:cBhvr>
                                      <p:to>
                                        <p:strVal val="visible"/>
                                      </p:to>
                                    </p:set>
                                    <p:anim calcmode="lin" valueType="num">
                                      <p:cBhvr additive="base">
                                        <p:cTn id="14" dur="500" fill="hold"/>
                                        <p:tgtEl>
                                          <p:spTgt spid="969735"/>
                                        </p:tgtEl>
                                        <p:attrNameLst>
                                          <p:attrName>ppt_x</p:attrName>
                                        </p:attrNameLst>
                                      </p:cBhvr>
                                      <p:tavLst>
                                        <p:tav tm="0">
                                          <p:val>
                                            <p:strVal val="0-#ppt_w/2"/>
                                          </p:val>
                                        </p:tav>
                                        <p:tav tm="100000">
                                          <p:val>
                                            <p:strVal val="#ppt_x"/>
                                          </p:val>
                                        </p:tav>
                                      </p:tavLst>
                                    </p:anim>
                                    <p:anim calcmode="lin" valueType="num">
                                      <p:cBhvr additive="base">
                                        <p:cTn id="15" dur="500" fill="hold"/>
                                        <p:tgtEl>
                                          <p:spTgt spid="9697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969736"/>
                                        </p:tgtEl>
                                        <p:attrNameLst>
                                          <p:attrName>style.visibility</p:attrName>
                                        </p:attrNameLst>
                                      </p:cBhvr>
                                      <p:to>
                                        <p:strVal val="visible"/>
                                      </p:to>
                                    </p:set>
                                    <p:anim calcmode="lin" valueType="num">
                                      <p:cBhvr additive="base">
                                        <p:cTn id="19" dur="500" fill="hold"/>
                                        <p:tgtEl>
                                          <p:spTgt spid="969736"/>
                                        </p:tgtEl>
                                        <p:attrNameLst>
                                          <p:attrName>ppt_x</p:attrName>
                                        </p:attrNameLst>
                                      </p:cBhvr>
                                      <p:tavLst>
                                        <p:tav tm="0">
                                          <p:val>
                                            <p:strVal val="0-#ppt_w/2"/>
                                          </p:val>
                                        </p:tav>
                                        <p:tav tm="100000">
                                          <p:val>
                                            <p:strVal val="#ppt_x"/>
                                          </p:val>
                                        </p:tav>
                                      </p:tavLst>
                                    </p:anim>
                                    <p:anim calcmode="lin" valueType="num">
                                      <p:cBhvr additive="base">
                                        <p:cTn id="20" dur="500" fill="hold"/>
                                        <p:tgtEl>
                                          <p:spTgt spid="9697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5610">
                <p:cTn id="21" fill="hold" display="0">
                  <p:stCondLst>
                    <p:cond delay="indefinite"/>
                  </p:stCondLst>
                  <p:endCondLst>
                    <p:cond evt="onPrev" delay="0">
                      <p:tgtEl>
                        <p:sldTgt/>
                      </p:tgtEl>
                    </p:cond>
                    <p:cond evt="onStopAudio" delay="0">
                      <p:tgtEl>
                        <p:sldTgt/>
                      </p:tgtEl>
                    </p:cond>
                  </p:endCondLst>
                </p:cTn>
                <p:tgtEl>
                  <p:spTgt spid="969737"/>
                </p:tgtEl>
              </p:cMediaNode>
            </p:audio>
          </p:childTnLst>
        </p:cTn>
      </p:par>
    </p:tnLst>
    <p:bldLst>
      <p:bldP spid="969734" grpId="0" animBg="1"/>
      <p:bldP spid="969735" grpId="0" animBg="1"/>
      <p:bldP spid="969736" grpId="0" animBg="1"/>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38" name="Gels" descr="C:\Program Files\Amira-3.1.1\data\nucleosome files\AAA FINAL STRUCTURE\Animations_notahelix\Picture Files\wu-separate-lanes.jpg"/>
          <p:cNvPicPr>
            <a:picLocks noChangeAspect="1" noChangeArrowheads="1"/>
          </p:cNvPicPr>
          <p:nvPr/>
        </p:nvPicPr>
        <p:blipFill>
          <a:blip r:embed="rId5" cstate="print"/>
          <a:srcRect/>
          <a:stretch>
            <a:fillRect/>
          </a:stretch>
        </p:blipFill>
        <p:spPr bwMode="auto">
          <a:xfrm>
            <a:off x="2378075" y="227013"/>
            <a:ext cx="4479925" cy="6399212"/>
          </a:xfrm>
          <a:prstGeom prst="rect">
            <a:avLst/>
          </a:prstGeom>
          <a:noFill/>
          <a:ln w="9525">
            <a:noFill/>
            <a:miter lim="800000"/>
            <a:headEnd/>
            <a:tailEnd/>
          </a:ln>
        </p:spPr>
      </p:pic>
      <p:sp>
        <p:nvSpPr>
          <p:cNvPr id="398339" name="Arrow 12 hrs"/>
          <p:cNvSpPr>
            <a:spLocks noChangeShapeType="1"/>
          </p:cNvSpPr>
          <p:nvPr/>
        </p:nvSpPr>
        <p:spPr bwMode="auto">
          <a:xfrm flipV="1">
            <a:off x="6096000" y="2362200"/>
            <a:ext cx="228600" cy="381000"/>
          </a:xfrm>
          <a:prstGeom prst="line">
            <a:avLst/>
          </a:prstGeom>
          <a:noFill/>
          <a:ln w="15875">
            <a:solidFill>
              <a:srgbClr val="FFFF00"/>
            </a:solidFill>
            <a:round/>
            <a:headEnd/>
            <a:tailEnd type="triangle" w="med" len="med"/>
          </a:ln>
        </p:spPr>
        <p:txBody>
          <a:bodyPr/>
          <a:lstStyle/>
          <a:p>
            <a:endParaRPr lang="en-US"/>
          </a:p>
        </p:txBody>
      </p:sp>
      <p:sp>
        <p:nvSpPr>
          <p:cNvPr id="398340" name="Arrow 24 hrs"/>
          <p:cNvSpPr>
            <a:spLocks noChangeShapeType="1"/>
          </p:cNvSpPr>
          <p:nvPr/>
        </p:nvSpPr>
        <p:spPr bwMode="auto">
          <a:xfrm flipV="1">
            <a:off x="4648200" y="3505200"/>
            <a:ext cx="228600" cy="381000"/>
          </a:xfrm>
          <a:prstGeom prst="line">
            <a:avLst/>
          </a:prstGeom>
          <a:noFill/>
          <a:ln w="15875">
            <a:solidFill>
              <a:srgbClr val="FFFF00"/>
            </a:solidFill>
            <a:round/>
            <a:headEnd/>
            <a:tailEnd type="triangle" w="med" len="med"/>
          </a:ln>
        </p:spPr>
        <p:txBody>
          <a:bodyPr/>
          <a:lstStyle/>
          <a:p>
            <a:endParaRPr lang="en-US"/>
          </a:p>
        </p:txBody>
      </p:sp>
      <p:sp>
        <p:nvSpPr>
          <p:cNvPr id="398341" name="Arrow 36 hrs"/>
          <p:cNvSpPr>
            <a:spLocks noChangeShapeType="1"/>
          </p:cNvSpPr>
          <p:nvPr/>
        </p:nvSpPr>
        <p:spPr bwMode="auto">
          <a:xfrm flipV="1">
            <a:off x="3200400" y="4419600"/>
            <a:ext cx="228600" cy="381000"/>
          </a:xfrm>
          <a:prstGeom prst="line">
            <a:avLst/>
          </a:prstGeom>
          <a:noFill/>
          <a:ln w="15875">
            <a:solidFill>
              <a:srgbClr val="FFFF00"/>
            </a:solidFill>
            <a:round/>
            <a:headEnd/>
            <a:tailEnd type="triangle" w="med" len="med"/>
          </a:ln>
        </p:spPr>
        <p:txBody>
          <a:bodyPr/>
          <a:lstStyle/>
          <a:p>
            <a:endParaRPr lang="en-US"/>
          </a:p>
        </p:txBody>
      </p:sp>
      <p:sp>
        <p:nvSpPr>
          <p:cNvPr id="398342" name="R pink arrow"/>
          <p:cNvSpPr>
            <a:spLocks noChangeShapeType="1"/>
          </p:cNvSpPr>
          <p:nvPr/>
        </p:nvSpPr>
        <p:spPr bwMode="auto">
          <a:xfrm>
            <a:off x="6019800" y="1143000"/>
            <a:ext cx="0" cy="457200"/>
          </a:xfrm>
          <a:prstGeom prst="line">
            <a:avLst/>
          </a:prstGeom>
          <a:noFill/>
          <a:ln w="12700">
            <a:solidFill>
              <a:srgbClr val="FF00FF"/>
            </a:solidFill>
            <a:round/>
            <a:headEnd/>
            <a:tailEnd type="triangle" w="med" len="med"/>
          </a:ln>
        </p:spPr>
        <p:txBody>
          <a:bodyPr/>
          <a:lstStyle/>
          <a:p>
            <a:endParaRPr lang="en-US"/>
          </a:p>
        </p:txBody>
      </p:sp>
      <p:sp>
        <p:nvSpPr>
          <p:cNvPr id="398343" name="Mid pink arrow"/>
          <p:cNvSpPr>
            <a:spLocks noChangeShapeType="1"/>
          </p:cNvSpPr>
          <p:nvPr/>
        </p:nvSpPr>
        <p:spPr bwMode="auto">
          <a:xfrm>
            <a:off x="4572000" y="1981200"/>
            <a:ext cx="0" cy="457200"/>
          </a:xfrm>
          <a:prstGeom prst="line">
            <a:avLst/>
          </a:prstGeom>
          <a:noFill/>
          <a:ln w="12700">
            <a:solidFill>
              <a:srgbClr val="FF00FF"/>
            </a:solidFill>
            <a:round/>
            <a:headEnd/>
            <a:tailEnd type="triangle" w="med" len="med"/>
          </a:ln>
        </p:spPr>
        <p:txBody>
          <a:bodyPr/>
          <a:lstStyle/>
          <a:p>
            <a:endParaRPr lang="en-US"/>
          </a:p>
        </p:txBody>
      </p:sp>
      <p:sp>
        <p:nvSpPr>
          <p:cNvPr id="398344" name="L pink arrow"/>
          <p:cNvSpPr>
            <a:spLocks noChangeShapeType="1"/>
          </p:cNvSpPr>
          <p:nvPr/>
        </p:nvSpPr>
        <p:spPr bwMode="auto">
          <a:xfrm>
            <a:off x="3095625" y="2647950"/>
            <a:ext cx="0" cy="457200"/>
          </a:xfrm>
          <a:prstGeom prst="line">
            <a:avLst/>
          </a:prstGeom>
          <a:noFill/>
          <a:ln w="12700">
            <a:solidFill>
              <a:srgbClr val="FF00FF"/>
            </a:solidFill>
            <a:round/>
            <a:headEnd/>
            <a:tailEnd type="triangle" w="med" len="med"/>
          </a:ln>
        </p:spPr>
        <p:txBody>
          <a:bodyPr/>
          <a:lstStyle/>
          <a:p>
            <a:endParaRPr lang="en-US"/>
          </a:p>
        </p:txBody>
      </p:sp>
      <p:pic>
        <p:nvPicPr>
          <p:cNvPr id="971785" name="slide_38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71786" name="If D-loops"/>
          <p:cNvSpPr txBox="1">
            <a:spLocks noChangeArrowheads="1"/>
          </p:cNvSpPr>
          <p:nvPr/>
        </p:nvSpPr>
        <p:spPr bwMode="auto">
          <a:xfrm>
            <a:off x="762000" y="2514600"/>
            <a:ext cx="7696200" cy="1225550"/>
          </a:xfrm>
          <a:prstGeom prst="rect">
            <a:avLst/>
          </a:prstGeom>
          <a:solidFill>
            <a:schemeClr val="bg1"/>
          </a:solidFill>
          <a:ln w="38100">
            <a:pattFill prst="pct50">
              <a:fgClr>
                <a:schemeClr val="tx1"/>
              </a:fgClr>
              <a:bgClr>
                <a:srgbClr val="FFFFFF"/>
              </a:bgClr>
            </a:pattFill>
            <a:miter lim="800000"/>
            <a:headEnd/>
            <a:tailEnd/>
          </a:ln>
        </p:spPr>
        <p:txBody>
          <a:bodyPr>
            <a:spAutoFit/>
          </a:bodyPr>
          <a:lstStyle/>
          <a:p>
            <a:pPr>
              <a:spcBef>
                <a:spcPct val="50000"/>
              </a:spcBef>
            </a:pPr>
            <a:r>
              <a:rPr lang="en-US"/>
              <a:t>"If D-loops change the relative electrophoretic mobility of the two strands of the chromosome, why don't the linearized chromosomes also undergo strand separation in these gels?" </a:t>
            </a:r>
          </a:p>
        </p:txBody>
      </p:sp>
      <p:sp>
        <p:nvSpPr>
          <p:cNvPr id="971787" name="The Tn structure is"/>
          <p:cNvSpPr txBox="1">
            <a:spLocks noChangeArrowheads="1"/>
          </p:cNvSpPr>
          <p:nvPr/>
        </p:nvSpPr>
        <p:spPr bwMode="auto">
          <a:xfrm>
            <a:off x="742950" y="2057400"/>
            <a:ext cx="7696200" cy="2320925"/>
          </a:xfrm>
          <a:prstGeom prst="rect">
            <a:avLst/>
          </a:prstGeom>
          <a:solidFill>
            <a:schemeClr val="bg1"/>
          </a:solidFill>
          <a:ln w="38100">
            <a:pattFill prst="pct50">
              <a:fgClr>
                <a:schemeClr val="tx1"/>
              </a:fgClr>
              <a:bgClr>
                <a:srgbClr val="FFFFFF"/>
              </a:bgClr>
            </a:pattFill>
            <a:miter lim="800000"/>
            <a:headEnd/>
            <a:tailEnd/>
          </a:ln>
        </p:spPr>
        <p:txBody>
          <a:bodyPr>
            <a:spAutoFit/>
          </a:bodyPr>
          <a:lstStyle/>
          <a:p>
            <a:pPr>
              <a:spcBef>
                <a:spcPct val="50000"/>
              </a:spcBef>
            </a:pPr>
            <a:r>
              <a:rPr lang="en-US"/>
              <a:t>The TN structure is, topologically speaking, 50% left handed, and is therefore inherently unstable relative to the linearized control chromosome.  The latter, once nicked, is free to assume the all-right-handed W-C structure.  This is the the most stable known structure for duplex DNA, and evidently does not undergo strand dissociation in these gels. </a:t>
            </a:r>
          </a:p>
        </p:txBody>
      </p:sp>
      <p:sp>
        <p:nvSpPr>
          <p:cNvPr id="398348"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71785"/>
                                        </p:tgtEl>
                                      </p:cBhvr>
                                    </p:cmd>
                                  </p:childTnLst>
                                </p:cTn>
                              </p:par>
                              <p:par>
                                <p:cTn id="7" presetID="9" presetClass="entr" presetSubtype="0" fill="hold" grpId="0" nodeType="withEffect">
                                  <p:stCondLst>
                                    <p:cond delay="10000"/>
                                  </p:stCondLst>
                                  <p:childTnLst>
                                    <p:set>
                                      <p:cBhvr>
                                        <p:cTn id="8" dur="1" fill="hold">
                                          <p:stCondLst>
                                            <p:cond delay="0"/>
                                          </p:stCondLst>
                                        </p:cTn>
                                        <p:tgtEl>
                                          <p:spTgt spid="971786"/>
                                        </p:tgtEl>
                                        <p:attrNameLst>
                                          <p:attrName>style.visibility</p:attrName>
                                        </p:attrNameLst>
                                      </p:cBhvr>
                                      <p:to>
                                        <p:strVal val="visible"/>
                                      </p:to>
                                    </p:set>
                                    <p:animEffect transition="in" filter="dissolve">
                                      <p:cBhvr>
                                        <p:cTn id="9" dur="500"/>
                                        <p:tgtEl>
                                          <p:spTgt spid="971786"/>
                                        </p:tgtEl>
                                      </p:cBhvr>
                                    </p:animEffect>
                                  </p:childTnLst>
                                </p:cTn>
                              </p:par>
                              <p:par>
                                <p:cTn id="10" presetID="9" presetClass="entr" presetSubtype="0" fill="hold" grpId="0" nodeType="withEffect">
                                  <p:stCondLst>
                                    <p:cond delay="32000"/>
                                  </p:stCondLst>
                                  <p:childTnLst>
                                    <p:set>
                                      <p:cBhvr>
                                        <p:cTn id="11" dur="1" fill="hold">
                                          <p:stCondLst>
                                            <p:cond delay="0"/>
                                          </p:stCondLst>
                                        </p:cTn>
                                        <p:tgtEl>
                                          <p:spTgt spid="971787"/>
                                        </p:tgtEl>
                                        <p:attrNameLst>
                                          <p:attrName>style.visibility</p:attrName>
                                        </p:attrNameLst>
                                      </p:cBhvr>
                                      <p:to>
                                        <p:strVal val="visible"/>
                                      </p:to>
                                    </p:set>
                                    <p:animEffect transition="in" filter="dissolve">
                                      <p:cBhvr>
                                        <p:cTn id="12" dur="500"/>
                                        <p:tgtEl>
                                          <p:spTgt spid="97178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9268">
                <p:cTn id="13" fill="hold" display="0">
                  <p:stCondLst>
                    <p:cond delay="indefinite"/>
                  </p:stCondLst>
                  <p:endCondLst>
                    <p:cond evt="onPrev" delay="0">
                      <p:tgtEl>
                        <p:sldTgt/>
                      </p:tgtEl>
                    </p:cond>
                    <p:cond evt="onStopAudio" delay="0">
                      <p:tgtEl>
                        <p:sldTgt/>
                      </p:tgtEl>
                    </p:cond>
                  </p:endCondLst>
                </p:cTn>
                <p:tgtEl>
                  <p:spTgt spid="971785"/>
                </p:tgtEl>
              </p:cMediaNode>
            </p:audio>
          </p:childTnLst>
        </p:cTn>
      </p:par>
    </p:tnLst>
    <p:bldLst>
      <p:bldP spid="971786" grpId="0" animBg="1" autoUpdateAnimBg="0"/>
      <p:bldP spid="971787" grpId="0" animBg="1" autoUpdateAnimBg="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62" name="DNA 12 hrs" descr="C:\Program Files\Amira-3.1.1\data\nucleosome files\AAA FINAL STRUCTURE\Animations_notahelix\Picture Files\wu-form_i_12hours.jpg"/>
          <p:cNvPicPr>
            <a:picLocks noChangeAspect="1" noChangeArrowheads="1"/>
          </p:cNvPicPr>
          <p:nvPr/>
        </p:nvPicPr>
        <p:blipFill>
          <a:blip r:embed="rId5" cstate="print"/>
          <a:srcRect/>
          <a:stretch>
            <a:fillRect/>
          </a:stretch>
        </p:blipFill>
        <p:spPr bwMode="auto">
          <a:xfrm>
            <a:off x="3957638" y="227013"/>
            <a:ext cx="1362075" cy="6421437"/>
          </a:xfrm>
          <a:prstGeom prst="rect">
            <a:avLst/>
          </a:prstGeom>
          <a:noFill/>
          <a:ln w="9525">
            <a:noFill/>
            <a:miter lim="800000"/>
            <a:headEnd/>
            <a:tailEnd/>
          </a:ln>
        </p:spPr>
      </p:pic>
      <p:pic>
        <p:nvPicPr>
          <p:cNvPr id="606211" name="DNA 24 hrs" descr="C:\Program Files\Amira-3.1.1\data\nucleosome files\AAA FINAL STRUCTURE\Animations_notahelix\Picture Files\wu-form_i_24hours.jpg"/>
          <p:cNvPicPr>
            <a:picLocks noChangeAspect="1" noChangeArrowheads="1"/>
          </p:cNvPicPr>
          <p:nvPr/>
        </p:nvPicPr>
        <p:blipFill>
          <a:blip r:embed="rId6" cstate="print"/>
          <a:srcRect/>
          <a:stretch>
            <a:fillRect/>
          </a:stretch>
        </p:blipFill>
        <p:spPr bwMode="auto">
          <a:xfrm>
            <a:off x="3957638" y="227013"/>
            <a:ext cx="1362075" cy="6421437"/>
          </a:xfrm>
          <a:prstGeom prst="rect">
            <a:avLst/>
          </a:prstGeom>
          <a:noFill/>
          <a:ln w="9525">
            <a:noFill/>
            <a:miter lim="800000"/>
            <a:headEnd/>
            <a:tailEnd/>
          </a:ln>
        </p:spPr>
      </p:pic>
      <p:pic>
        <p:nvPicPr>
          <p:cNvPr id="606212" name="DNA 36 hrs" descr="C:\Program Files\Amira-3.1.1\data\nucleosome files\AAA FINAL STRUCTURE\Animations_notahelix\Picture Files\wu-form_i_36hours.jpg"/>
          <p:cNvPicPr>
            <a:picLocks noChangeAspect="1" noChangeArrowheads="1"/>
          </p:cNvPicPr>
          <p:nvPr/>
        </p:nvPicPr>
        <p:blipFill>
          <a:blip r:embed="rId7" cstate="print"/>
          <a:srcRect/>
          <a:stretch>
            <a:fillRect/>
          </a:stretch>
        </p:blipFill>
        <p:spPr bwMode="auto">
          <a:xfrm>
            <a:off x="3957638" y="227013"/>
            <a:ext cx="1362075" cy="6421437"/>
          </a:xfrm>
          <a:prstGeom prst="rect">
            <a:avLst/>
          </a:prstGeom>
          <a:noFill/>
          <a:ln w="9525">
            <a:noFill/>
            <a:miter lim="800000"/>
            <a:headEnd/>
            <a:tailEnd/>
          </a:ln>
        </p:spPr>
      </p:pic>
      <p:pic>
        <p:nvPicPr>
          <p:cNvPr id="606213" name="slide_38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399366"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06213"/>
                                        </p:tgtEl>
                                      </p:cBhvr>
                                    </p:cmd>
                                  </p:childTnLst>
                                </p:cTn>
                              </p:par>
                              <p:par>
                                <p:cTn id="7" presetID="1" presetClass="entr" presetSubtype="0" fill="hold" nodeType="withEffect">
                                  <p:stCondLst>
                                    <p:cond delay="10000"/>
                                  </p:stCondLst>
                                  <p:childTnLst>
                                    <p:set>
                                      <p:cBhvr>
                                        <p:cTn id="8" dur="1" fill="hold">
                                          <p:stCondLst>
                                            <p:cond delay="499"/>
                                          </p:stCondLst>
                                        </p:cTn>
                                        <p:tgtEl>
                                          <p:spTgt spid="606211"/>
                                        </p:tgtEl>
                                        <p:attrNameLst>
                                          <p:attrName>style.visibility</p:attrName>
                                        </p:attrNameLst>
                                      </p:cBhvr>
                                      <p:to>
                                        <p:strVal val="visible"/>
                                      </p:to>
                                    </p:set>
                                  </p:childTnLst>
                                </p:cTn>
                              </p:par>
                            </p:childTnLst>
                          </p:cTn>
                        </p:par>
                        <p:par>
                          <p:cTn id="9" fill="hold">
                            <p:stCondLst>
                              <p:cond delay="10500"/>
                            </p:stCondLst>
                            <p:childTnLst>
                              <p:par>
                                <p:cTn id="10" presetID="1" presetClass="entr" presetSubtype="0" fill="hold" nodeType="afterEffect">
                                  <p:stCondLst>
                                    <p:cond delay="1000"/>
                                  </p:stCondLst>
                                  <p:childTnLst>
                                    <p:set>
                                      <p:cBhvr>
                                        <p:cTn id="11" dur="1" fill="hold">
                                          <p:stCondLst>
                                            <p:cond delay="499"/>
                                          </p:stCondLst>
                                        </p:cTn>
                                        <p:tgtEl>
                                          <p:spTgt spid="606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8293">
                <p:cTn id="12" fill="hold" display="0">
                  <p:stCondLst>
                    <p:cond delay="indefinite"/>
                  </p:stCondLst>
                  <p:endCondLst>
                    <p:cond evt="onPrev" delay="0">
                      <p:tgtEl>
                        <p:sldTgt/>
                      </p:tgtEl>
                    </p:cond>
                    <p:cond evt="onStopAudio" delay="0">
                      <p:tgtEl>
                        <p:sldTgt/>
                      </p:tgtEl>
                    </p:cond>
                  </p:endCondLst>
                </p:cTn>
                <p:tgtEl>
                  <p:spTgt spid="606213"/>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050"/>
          <p:cNvSpPr txBox="1">
            <a:spLocks noChangeArrowheads="1"/>
          </p:cNvSpPr>
          <p:nvPr/>
        </p:nvSpPr>
        <p:spPr bwMode="auto">
          <a:xfrm>
            <a:off x="0" y="152400"/>
            <a:ext cx="9144000" cy="488950"/>
          </a:xfrm>
          <a:prstGeom prst="rect">
            <a:avLst/>
          </a:prstGeom>
          <a:noFill/>
          <a:ln w="9525">
            <a:noFill/>
            <a:miter lim="800000"/>
            <a:headEnd/>
            <a:tailEnd/>
          </a:ln>
        </p:spPr>
        <p:txBody>
          <a:bodyPr>
            <a:spAutoFit/>
          </a:bodyPr>
          <a:lstStyle/>
          <a:p>
            <a:pPr algn="ctr">
              <a:spcBef>
                <a:spcPct val="50000"/>
              </a:spcBef>
            </a:pPr>
            <a:r>
              <a:rPr lang="en-US" sz="2600" b="1" u="sng"/>
              <a:t>HOW FAST IS THE E. COLI CHROMOSOME SPINNING?</a:t>
            </a:r>
          </a:p>
        </p:txBody>
      </p:sp>
      <p:sp>
        <p:nvSpPr>
          <p:cNvPr id="40963" name="Text Box 2051"/>
          <p:cNvSpPr txBox="1">
            <a:spLocks noChangeArrowheads="1"/>
          </p:cNvSpPr>
          <p:nvPr/>
        </p:nvSpPr>
        <p:spPr bwMode="auto">
          <a:xfrm>
            <a:off x="0" y="838200"/>
            <a:ext cx="9144000" cy="762000"/>
          </a:xfrm>
          <a:prstGeom prst="rect">
            <a:avLst/>
          </a:prstGeom>
          <a:noFill/>
          <a:ln w="9525">
            <a:noFill/>
            <a:miter lim="800000"/>
            <a:headEnd/>
            <a:tailEnd/>
          </a:ln>
        </p:spPr>
        <p:txBody>
          <a:bodyPr>
            <a:spAutoFit/>
          </a:bodyPr>
          <a:lstStyle/>
          <a:p>
            <a:pPr>
              <a:spcBef>
                <a:spcPct val="50000"/>
              </a:spcBef>
            </a:pPr>
            <a:r>
              <a:rPr lang="en-US" sz="2200"/>
              <a:t>In “log phase”, E. coli replicates in 20 minutes.  Under optimal conditions, the daughter cells begin to divide before the parent cells have fully separated!</a:t>
            </a:r>
          </a:p>
        </p:txBody>
      </p:sp>
      <p:sp>
        <p:nvSpPr>
          <p:cNvPr id="40964" name="Text Box 2052"/>
          <p:cNvSpPr txBox="1">
            <a:spLocks noChangeArrowheads="1"/>
          </p:cNvSpPr>
          <p:nvPr/>
        </p:nvSpPr>
        <p:spPr bwMode="auto">
          <a:xfrm>
            <a:off x="3276600" y="2057400"/>
            <a:ext cx="27432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Arithmetic:</a:t>
            </a:r>
          </a:p>
        </p:txBody>
      </p:sp>
      <p:sp>
        <p:nvSpPr>
          <p:cNvPr id="40965" name="Text Box 2053"/>
          <p:cNvSpPr txBox="1">
            <a:spLocks noChangeArrowheads="1"/>
          </p:cNvSpPr>
          <p:nvPr/>
        </p:nvSpPr>
        <p:spPr bwMode="auto">
          <a:xfrm>
            <a:off x="0" y="2743200"/>
            <a:ext cx="9144000" cy="1674813"/>
          </a:xfrm>
          <a:prstGeom prst="rect">
            <a:avLst/>
          </a:prstGeom>
          <a:noFill/>
          <a:ln w="9525">
            <a:noFill/>
            <a:miter lim="800000"/>
            <a:headEnd/>
            <a:tailEnd/>
          </a:ln>
        </p:spPr>
        <p:txBody>
          <a:bodyPr>
            <a:spAutoFit/>
          </a:bodyPr>
          <a:lstStyle/>
          <a:p>
            <a:pPr>
              <a:spcBef>
                <a:spcPct val="50000"/>
              </a:spcBef>
            </a:pPr>
            <a:r>
              <a:rPr lang="en-US" sz="3200" i="1">
                <a:solidFill>
                  <a:srgbClr val="FF00FF"/>
                </a:solidFill>
              </a:rPr>
              <a:t>If</a:t>
            </a:r>
            <a:r>
              <a:rPr lang="en-US">
                <a:solidFill>
                  <a:srgbClr val="FF00FF"/>
                </a:solidFill>
              </a:rPr>
              <a:t> the E. coli chromosome has the Watson-Crick double-helical structure, then, with 4 million base pairs, there would have to be 400,000 Watson-Crick twists.  Every one of these twists would have to be un-wound and re-wound in the space of 20 minutes.</a:t>
            </a:r>
          </a:p>
        </p:txBody>
      </p:sp>
      <p:sp>
        <p:nvSpPr>
          <p:cNvPr id="40966" name="Text Box 2054"/>
          <p:cNvSpPr txBox="1">
            <a:spLocks noChangeArrowheads="1"/>
          </p:cNvSpPr>
          <p:nvPr/>
        </p:nvSpPr>
        <p:spPr bwMode="auto">
          <a:xfrm>
            <a:off x="0" y="4800600"/>
            <a:ext cx="9144000" cy="1190625"/>
          </a:xfrm>
          <a:prstGeom prst="rect">
            <a:avLst/>
          </a:prstGeom>
          <a:noFill/>
          <a:ln w="9525">
            <a:noFill/>
            <a:miter lim="800000"/>
            <a:headEnd/>
            <a:tailEnd/>
          </a:ln>
        </p:spPr>
        <p:txBody>
          <a:bodyPr>
            <a:spAutoFit/>
          </a:bodyPr>
          <a:lstStyle/>
          <a:p>
            <a:pPr>
              <a:spcBef>
                <a:spcPct val="50000"/>
              </a:spcBef>
            </a:pPr>
            <a:r>
              <a:rPr lang="en-US" sz="3600"/>
              <a:t>Conclusion:  The chromosome, in log phase, MUST be spinning at 400,000/20 = </a:t>
            </a:r>
            <a:r>
              <a:rPr lang="en-US" sz="3600" b="1" i="1"/>
              <a:t>20,000</a:t>
            </a:r>
            <a:r>
              <a:rPr lang="en-US" sz="3600"/>
              <a:t> rpm!</a:t>
            </a:r>
          </a:p>
        </p:txBody>
      </p:sp>
      <p:pic>
        <p:nvPicPr>
          <p:cNvPr id="96263" name="slide_3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63" fill="hold"/>
                                        <p:tgtEl>
                                          <p:spTgt spid="962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96263"/>
                </p:tgtEl>
              </p:cMediaNode>
            </p:audio>
          </p:childTnLst>
        </p:cTn>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2" descr="C:\Program Files\Amira-3.1.1\data\nucleosome files\AAA FINAL STRUCTURE\Animations_notahelix\Picture Files\wu-form_i_12hours.jpg"/>
          <p:cNvPicPr>
            <a:picLocks noChangeAspect="1" noChangeArrowheads="1"/>
          </p:cNvPicPr>
          <p:nvPr/>
        </p:nvPicPr>
        <p:blipFill>
          <a:blip r:embed="rId5" cstate="print"/>
          <a:srcRect/>
          <a:stretch>
            <a:fillRect/>
          </a:stretch>
        </p:blipFill>
        <p:spPr bwMode="auto">
          <a:xfrm>
            <a:off x="3957638" y="227013"/>
            <a:ext cx="1362075" cy="6421437"/>
          </a:xfrm>
          <a:prstGeom prst="rect">
            <a:avLst/>
          </a:prstGeom>
          <a:noFill/>
          <a:ln w="9525">
            <a:noFill/>
            <a:miter lim="800000"/>
            <a:headEnd/>
            <a:tailEnd/>
          </a:ln>
        </p:spPr>
      </p:pic>
      <p:pic>
        <p:nvPicPr>
          <p:cNvPr id="607235" name="Picture 3" descr="C:\Program Files\Amira-3.1.1\data\nucleosome files\AAA FINAL STRUCTURE\Animations_notahelix\Picture Files\wu-form_i_24hours.jpg"/>
          <p:cNvPicPr>
            <a:picLocks noChangeAspect="1" noChangeArrowheads="1"/>
          </p:cNvPicPr>
          <p:nvPr/>
        </p:nvPicPr>
        <p:blipFill>
          <a:blip r:embed="rId6" cstate="print"/>
          <a:srcRect/>
          <a:stretch>
            <a:fillRect/>
          </a:stretch>
        </p:blipFill>
        <p:spPr bwMode="auto">
          <a:xfrm>
            <a:off x="3957638" y="227013"/>
            <a:ext cx="1362075" cy="6421437"/>
          </a:xfrm>
          <a:prstGeom prst="rect">
            <a:avLst/>
          </a:prstGeom>
          <a:noFill/>
          <a:ln w="9525">
            <a:noFill/>
            <a:miter lim="800000"/>
            <a:headEnd/>
            <a:tailEnd/>
          </a:ln>
        </p:spPr>
      </p:pic>
      <p:pic>
        <p:nvPicPr>
          <p:cNvPr id="607236" name="Picture 4" descr="C:\Program Files\Amira-3.1.1\data\nucleosome files\AAA FINAL STRUCTURE\Animations_notahelix\Picture Files\wu-form_i_36hours.jpg"/>
          <p:cNvPicPr>
            <a:picLocks noChangeAspect="1" noChangeArrowheads="1"/>
          </p:cNvPicPr>
          <p:nvPr/>
        </p:nvPicPr>
        <p:blipFill>
          <a:blip r:embed="rId7" cstate="print"/>
          <a:srcRect/>
          <a:stretch>
            <a:fillRect/>
          </a:stretch>
        </p:blipFill>
        <p:spPr bwMode="auto">
          <a:xfrm>
            <a:off x="3957638" y="227013"/>
            <a:ext cx="1362075" cy="6421437"/>
          </a:xfrm>
          <a:prstGeom prst="rect">
            <a:avLst/>
          </a:prstGeom>
          <a:noFill/>
          <a:ln w="9525">
            <a:noFill/>
            <a:miter lim="800000"/>
            <a:headEnd/>
            <a:tailEnd/>
          </a:ln>
        </p:spPr>
      </p:pic>
      <p:pic>
        <p:nvPicPr>
          <p:cNvPr id="607237" name="slide_39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400390" name="Text Box 6"/>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07237"/>
                                        </p:tgtEl>
                                      </p:cBhvr>
                                    </p:cmd>
                                  </p:childTnLst>
                                </p:cTn>
                              </p:par>
                              <p:par>
                                <p:cTn id="7" presetID="1" presetClass="entr" presetSubtype="0" fill="hold" nodeType="withEffect">
                                  <p:stCondLst>
                                    <p:cond delay="6000"/>
                                  </p:stCondLst>
                                  <p:childTnLst>
                                    <p:set>
                                      <p:cBhvr>
                                        <p:cTn id="8" dur="1" fill="hold">
                                          <p:stCondLst>
                                            <p:cond delay="499"/>
                                          </p:stCondLst>
                                        </p:cTn>
                                        <p:tgtEl>
                                          <p:spTgt spid="607235"/>
                                        </p:tgtEl>
                                        <p:attrNameLst>
                                          <p:attrName>style.visibility</p:attrName>
                                        </p:attrNameLst>
                                      </p:cBhvr>
                                      <p:to>
                                        <p:strVal val="visible"/>
                                      </p:to>
                                    </p:set>
                                  </p:childTnLst>
                                </p:cTn>
                              </p:par>
                            </p:childTnLst>
                          </p:cTn>
                        </p:par>
                        <p:par>
                          <p:cTn id="9" fill="hold">
                            <p:stCondLst>
                              <p:cond delay="6500"/>
                            </p:stCondLst>
                            <p:childTnLst>
                              <p:par>
                                <p:cTn id="10" presetID="1" presetClass="entr" presetSubtype="0" fill="hold" nodeType="afterEffect">
                                  <p:stCondLst>
                                    <p:cond delay="1000"/>
                                  </p:stCondLst>
                                  <p:childTnLst>
                                    <p:set>
                                      <p:cBhvr>
                                        <p:cTn id="11" dur="1" fill="hold">
                                          <p:stCondLst>
                                            <p:cond delay="499"/>
                                          </p:stCondLst>
                                        </p:cTn>
                                        <p:tgtEl>
                                          <p:spTgt spid="607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67073">
                <p:cTn id="12" fill="hold" display="0">
                  <p:stCondLst>
                    <p:cond delay="indefinite"/>
                  </p:stCondLst>
                  <p:endCondLst>
                    <p:cond evt="onPrev" delay="0">
                      <p:tgtEl>
                        <p:sldTgt/>
                      </p:tgtEl>
                    </p:cond>
                    <p:cond evt="onStopAudio" delay="0">
                      <p:tgtEl>
                        <p:sldTgt/>
                      </p:tgtEl>
                    </p:cond>
                  </p:endCondLst>
                </p:cTn>
                <p:tgtEl>
                  <p:spTgt spid="607237"/>
                </p:tgtEl>
              </p:cMediaNode>
            </p:audio>
          </p:childTnLst>
        </p:cTn>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10" name="DNA 12 hrs" descr="C:\Program Files\Amira-3.1.1\data\nucleosome files\AAA FINAL STRUCTURE\Animations_notahelix\Picture Files\wu-form_i_12hours.jpg"/>
          <p:cNvPicPr>
            <a:picLocks noChangeAspect="1" noChangeArrowheads="1"/>
          </p:cNvPicPr>
          <p:nvPr/>
        </p:nvPicPr>
        <p:blipFill>
          <a:blip r:embed="rId5" cstate="print"/>
          <a:srcRect/>
          <a:stretch>
            <a:fillRect/>
          </a:stretch>
        </p:blipFill>
        <p:spPr bwMode="auto">
          <a:xfrm>
            <a:off x="3957638" y="227013"/>
            <a:ext cx="1362075" cy="6421437"/>
          </a:xfrm>
          <a:prstGeom prst="rect">
            <a:avLst/>
          </a:prstGeom>
          <a:noFill/>
          <a:ln w="9525">
            <a:noFill/>
            <a:miter lim="800000"/>
            <a:headEnd/>
            <a:tailEnd/>
          </a:ln>
        </p:spPr>
      </p:pic>
      <p:pic>
        <p:nvPicPr>
          <p:cNvPr id="608259" name="DNA 24 hrs" descr="C:\Program Files\Amira-3.1.1\data\nucleosome files\AAA FINAL STRUCTURE\Animations_notahelix\Picture Files\wu-form_i_24hours.jpg"/>
          <p:cNvPicPr>
            <a:picLocks noChangeAspect="1" noChangeArrowheads="1"/>
          </p:cNvPicPr>
          <p:nvPr/>
        </p:nvPicPr>
        <p:blipFill>
          <a:blip r:embed="rId6" cstate="print"/>
          <a:srcRect/>
          <a:stretch>
            <a:fillRect/>
          </a:stretch>
        </p:blipFill>
        <p:spPr bwMode="auto">
          <a:xfrm>
            <a:off x="3957638" y="227013"/>
            <a:ext cx="1362075" cy="6421437"/>
          </a:xfrm>
          <a:prstGeom prst="rect">
            <a:avLst/>
          </a:prstGeom>
          <a:noFill/>
          <a:ln w="9525">
            <a:noFill/>
            <a:miter lim="800000"/>
            <a:headEnd/>
            <a:tailEnd/>
          </a:ln>
        </p:spPr>
      </p:pic>
      <p:pic>
        <p:nvPicPr>
          <p:cNvPr id="608260" name="DNA 36 hrs" descr="C:\Program Files\Amira-3.1.1\data\nucleosome files\AAA FINAL STRUCTURE\Animations_notahelix\Picture Files\wu-form_i_36hours.jpg"/>
          <p:cNvPicPr>
            <a:picLocks noChangeAspect="1" noChangeArrowheads="1"/>
          </p:cNvPicPr>
          <p:nvPr/>
        </p:nvPicPr>
        <p:blipFill>
          <a:blip r:embed="rId7" cstate="print"/>
          <a:srcRect/>
          <a:stretch>
            <a:fillRect/>
          </a:stretch>
        </p:blipFill>
        <p:spPr bwMode="auto">
          <a:xfrm>
            <a:off x="3957638" y="227013"/>
            <a:ext cx="1362075" cy="6421437"/>
          </a:xfrm>
          <a:prstGeom prst="rect">
            <a:avLst/>
          </a:prstGeom>
          <a:noFill/>
          <a:ln w="9525">
            <a:noFill/>
            <a:miter lim="800000"/>
            <a:headEnd/>
            <a:tailEnd/>
          </a:ln>
        </p:spPr>
      </p:pic>
      <p:pic>
        <p:nvPicPr>
          <p:cNvPr id="608261" name="slide_391.wav" hidden="1">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401414" name="Text Box 6" hidden="1"/>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89" fill="hold"/>
                                        <p:tgtEl>
                                          <p:spTgt spid="608261"/>
                                        </p:tgtEl>
                                      </p:cBhvr>
                                    </p:cmd>
                                  </p:childTnLst>
                                </p:cTn>
                              </p:par>
                              <p:par>
                                <p:cTn id="7" presetID="1" presetClass="entr" presetSubtype="0" fill="hold" nodeType="withEffect">
                                  <p:stCondLst>
                                    <p:cond delay="2000"/>
                                  </p:stCondLst>
                                  <p:childTnLst>
                                    <p:set>
                                      <p:cBhvr>
                                        <p:cTn id="8" dur="1" fill="hold">
                                          <p:stCondLst>
                                            <p:cond delay="499"/>
                                          </p:stCondLst>
                                        </p:cTn>
                                        <p:tgtEl>
                                          <p:spTgt spid="608259"/>
                                        </p:tgtEl>
                                        <p:attrNameLst>
                                          <p:attrName>style.visibility</p:attrName>
                                        </p:attrNameLst>
                                      </p:cBhvr>
                                      <p:to>
                                        <p:strVal val="visible"/>
                                      </p:to>
                                    </p:set>
                                  </p:childTnLst>
                                </p:cTn>
                              </p:par>
                            </p:childTnLst>
                          </p:cTn>
                        </p:par>
                        <p:par>
                          <p:cTn id="9" fill="hold">
                            <p:stCondLst>
                              <p:cond delay="4789"/>
                            </p:stCondLst>
                            <p:childTnLst>
                              <p:par>
                                <p:cTn id="10" presetID="1" presetClass="entr" presetSubtype="0" fill="hold" nodeType="afterEffect">
                                  <p:stCondLst>
                                    <p:cond delay="1000"/>
                                  </p:stCondLst>
                                  <p:childTnLst>
                                    <p:set>
                                      <p:cBhvr>
                                        <p:cTn id="11" dur="1" fill="hold">
                                          <p:stCondLst>
                                            <p:cond delay="499"/>
                                          </p:stCondLst>
                                        </p:cTn>
                                        <p:tgtEl>
                                          <p:spTgt spid="6082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4390">
                <p:cTn id="12" fill="hold" display="0">
                  <p:stCondLst>
                    <p:cond delay="indefinite"/>
                  </p:stCondLst>
                  <p:endCondLst>
                    <p:cond evt="onPrev" delay="0">
                      <p:tgtEl>
                        <p:sldTgt/>
                      </p:tgtEl>
                    </p:cond>
                    <p:cond evt="onStopAudio" delay="0">
                      <p:tgtEl>
                        <p:sldTgt/>
                      </p:tgtEl>
                    </p:cond>
                  </p:endCondLst>
                </p:cTn>
                <p:tgtEl>
                  <p:spTgt spid="608261"/>
                </p:tgtEl>
              </p:cMediaNode>
            </p:audio>
          </p:childTnLst>
        </p:cTn>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Text Box 2"/>
          <p:cNvSpPr txBox="1">
            <a:spLocks noChangeArrowheads="1"/>
          </p:cNvSpPr>
          <p:nvPr/>
        </p:nvSpPr>
        <p:spPr bwMode="auto">
          <a:xfrm>
            <a:off x="228600" y="1524000"/>
            <a:ext cx="8610600" cy="4206875"/>
          </a:xfrm>
          <a:prstGeom prst="rect">
            <a:avLst/>
          </a:prstGeom>
          <a:noFill/>
          <a:ln w="9525">
            <a:noFill/>
            <a:miter lim="800000"/>
            <a:headEnd/>
            <a:tailEnd/>
          </a:ln>
        </p:spPr>
        <p:txBody>
          <a:bodyPr>
            <a:spAutoFit/>
          </a:bodyPr>
          <a:lstStyle/>
          <a:p>
            <a:pPr>
              <a:spcBef>
                <a:spcPct val="50000"/>
              </a:spcBef>
            </a:pPr>
            <a:r>
              <a:rPr lang="en-US" sz="2000"/>
              <a:t>“</a:t>
            </a:r>
            <a:r>
              <a:rPr lang="en-US" sz="2000">
                <a:latin typeface="Arial" charset="0"/>
              </a:rPr>
              <a:t>Plasmid pHTB4 [contains] the following sequence:</a:t>
            </a:r>
            <a:endParaRPr lang="en-US" sz="2000"/>
          </a:p>
          <a:p>
            <a:pPr>
              <a:spcBef>
                <a:spcPct val="50000"/>
              </a:spcBef>
            </a:pPr>
            <a:r>
              <a:rPr lang="en-US" sz="2000"/>
              <a:t> </a:t>
            </a:r>
          </a:p>
          <a:p>
            <a:pPr>
              <a:spcBef>
                <a:spcPct val="50000"/>
              </a:spcBef>
            </a:pPr>
            <a:r>
              <a:rPr lang="en-US" sz="2000" b="1">
                <a:latin typeface="Courier New" pitchFamily="49" charset="0"/>
              </a:rPr>
              <a:t>5'  </a:t>
            </a:r>
            <a:r>
              <a:rPr lang="en-US" sz="2000" b="1">
                <a:solidFill>
                  <a:srgbClr val="0000FF"/>
                </a:solidFill>
                <a:latin typeface="Courier New" pitchFamily="49" charset="0"/>
              </a:rPr>
              <a:t>ttcgcccagcttcgctca</a:t>
            </a:r>
            <a:r>
              <a:rPr lang="en-US" sz="2000" b="1">
                <a:latin typeface="Courier New" pitchFamily="49" charset="0"/>
              </a:rPr>
              <a:t>gct </a:t>
            </a:r>
            <a:r>
              <a:rPr lang="en-US" sz="2000" b="1"/>
              <a:t>…</a:t>
            </a:r>
            <a:r>
              <a:rPr lang="en-US" sz="2000" b="1">
                <a:latin typeface="Courier New" pitchFamily="49" charset="0"/>
              </a:rPr>
              <a:t> aatatgcactgtacattcca  3'</a:t>
            </a:r>
            <a:endParaRPr lang="en-US" sz="2000"/>
          </a:p>
          <a:p>
            <a:pPr>
              <a:spcBef>
                <a:spcPct val="50000"/>
              </a:spcBef>
            </a:pPr>
            <a:r>
              <a:rPr lang="en-US" sz="2000" b="1">
                <a:latin typeface="Courier New" pitchFamily="49" charset="0"/>
              </a:rPr>
              <a:t>3'  aagcgggtcgaagcgagtcga </a:t>
            </a:r>
            <a:r>
              <a:rPr lang="en-US" sz="2000" b="1"/>
              <a:t>…</a:t>
            </a:r>
            <a:r>
              <a:rPr lang="en-US" sz="2000" b="1">
                <a:latin typeface="Courier New" pitchFamily="49" charset="0"/>
              </a:rPr>
              <a:t> tta</a:t>
            </a:r>
            <a:r>
              <a:rPr lang="en-US" sz="2000" b="1">
                <a:solidFill>
                  <a:srgbClr val="FF3300"/>
                </a:solidFill>
                <a:latin typeface="Courier New" pitchFamily="49" charset="0"/>
              </a:rPr>
              <a:t>tacgtgacatgtaaggt</a:t>
            </a:r>
            <a:r>
              <a:rPr lang="en-US" sz="2000" b="1">
                <a:latin typeface="Courier New" pitchFamily="49" charset="0"/>
              </a:rPr>
              <a:t>  5'</a:t>
            </a:r>
            <a:endParaRPr lang="en-US" sz="2000"/>
          </a:p>
          <a:p>
            <a:pPr>
              <a:spcBef>
                <a:spcPct val="50000"/>
              </a:spcBef>
            </a:pPr>
            <a:r>
              <a:rPr lang="en-US" sz="2000"/>
              <a:t> </a:t>
            </a:r>
          </a:p>
          <a:p>
            <a:pPr>
              <a:spcBef>
                <a:spcPct val="50000"/>
              </a:spcBef>
            </a:pPr>
            <a:r>
              <a:rPr lang="en-US" sz="2000">
                <a:latin typeface="Arial" charset="0"/>
              </a:rPr>
              <a:t>Two probes, </a:t>
            </a:r>
            <a:r>
              <a:rPr lang="en-US" sz="2000" b="1">
                <a:solidFill>
                  <a:srgbClr val="0000FF"/>
                </a:solidFill>
                <a:latin typeface="Arial" charset="0"/>
              </a:rPr>
              <a:t>(5')ttcgcccagcttcgctca(3')</a:t>
            </a:r>
            <a:r>
              <a:rPr lang="en-US" sz="2000">
                <a:latin typeface="Arial" charset="0"/>
              </a:rPr>
              <a:t> and </a:t>
            </a:r>
            <a:r>
              <a:rPr lang="en-US" sz="2000" b="1">
                <a:solidFill>
                  <a:srgbClr val="FF3300"/>
                </a:solidFill>
                <a:latin typeface="Arial" charset="0"/>
              </a:rPr>
              <a:t>(3')tacgtgacatgtaaggt(5')</a:t>
            </a:r>
            <a:r>
              <a:rPr lang="en-US" sz="2000">
                <a:latin typeface="Arial" charset="0"/>
              </a:rPr>
              <a:t>, were synthesized by the Northwestern University Biotechnology faculty.  On Southern blotting, the former probe hybridized to the faster moving band, whereas the latter hybridized to the slower moving band of the intact pHTB4 molecules separated by agarose gel electrophoresis described above.” </a:t>
            </a:r>
          </a:p>
        </p:txBody>
      </p:sp>
      <p:pic>
        <p:nvPicPr>
          <p:cNvPr id="628739" name="slide_39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402436" name="Text Box 4"/>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089" fill="hold"/>
                                        <p:tgtEl>
                                          <p:spTgt spid="6287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8293">
                <p:cTn id="7" fill="hold" display="0">
                  <p:stCondLst>
                    <p:cond delay="indefinite"/>
                  </p:stCondLst>
                  <p:endCondLst>
                    <p:cond evt="onNext" delay="0">
                      <p:tgtEl>
                        <p:sldTgt/>
                      </p:tgtEl>
                    </p:cond>
                    <p:cond evt="onPrev" delay="0">
                      <p:tgtEl>
                        <p:sldTgt/>
                      </p:tgtEl>
                    </p:cond>
                    <p:cond evt="onStopAudio" delay="0">
                      <p:tgtEl>
                        <p:sldTgt/>
                      </p:tgtEl>
                    </p:cond>
                  </p:endCondLst>
                </p:cTn>
                <p:tgtEl>
                  <p:spTgt spid="628739"/>
                </p:tgtEl>
              </p:cMediaNode>
            </p:audio>
          </p:childTnLst>
        </p:cTn>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Narration"/>
          <p:cNvSpPr txBox="1">
            <a:spLocks noChangeArrowheads="1"/>
          </p:cNvSpPr>
          <p:nvPr/>
        </p:nvSpPr>
        <p:spPr bwMode="auto">
          <a:xfrm>
            <a:off x="152400" y="2057400"/>
            <a:ext cx="8763000" cy="2647950"/>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Wu did not stop there.  Next he repeated the entire experiment with the plasmid pUC19, with the same result, that is, two bands on electrophoresis.  This time he cut out the bands, isolated the DNA, and used commercially-available primers for each strand to perform DNA sequencing.  The result was that e</a:t>
            </a:r>
            <a:r>
              <a:rPr lang="en-US">
                <a:latin typeface="Arial" charset="0"/>
              </a:rPr>
              <a:t>ach primer initiated DNA synthesis efficiently on DNA from only one of the two bands.</a:t>
            </a:r>
            <a:endParaRPr lang="en-US"/>
          </a:p>
        </p:txBody>
      </p:sp>
      <p:pic>
        <p:nvPicPr>
          <p:cNvPr id="632835" name="slide_39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32836" name="Pink 'he repeated'"/>
          <p:cNvSpPr txBox="1">
            <a:spLocks noChangeArrowheads="1"/>
          </p:cNvSpPr>
          <p:nvPr/>
        </p:nvSpPr>
        <p:spPr bwMode="auto">
          <a:xfrm>
            <a:off x="152400" y="2057400"/>
            <a:ext cx="8839200" cy="1187450"/>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Wu did not stop there.  Next </a:t>
            </a:r>
            <a:r>
              <a:rPr lang="en-US">
                <a:solidFill>
                  <a:srgbClr val="FF00FF"/>
                </a:solidFill>
                <a:latin typeface="Arial" charset="0"/>
                <a:cs typeface="Arial" charset="0"/>
              </a:rPr>
              <a:t>he repeated the entire experiment with the plasmid pUC19</a:t>
            </a:r>
            <a:r>
              <a:rPr lang="en-US">
                <a:latin typeface="Arial" charset="0"/>
                <a:cs typeface="Arial" charset="0"/>
              </a:rPr>
              <a:t>, with the same result, that is</a:t>
            </a:r>
            <a:r>
              <a:rPr lang="en-US">
                <a:solidFill>
                  <a:srgbClr val="FF00FF"/>
                </a:solidFill>
                <a:latin typeface="Arial" charset="0"/>
                <a:cs typeface="Arial" charset="0"/>
              </a:rPr>
              <a:t>, two </a:t>
            </a:r>
            <a:br>
              <a:rPr lang="en-US">
                <a:solidFill>
                  <a:srgbClr val="FF00FF"/>
                </a:solidFill>
                <a:latin typeface="Arial" charset="0"/>
                <a:cs typeface="Arial" charset="0"/>
              </a:rPr>
            </a:br>
            <a:r>
              <a:rPr lang="en-US">
                <a:solidFill>
                  <a:srgbClr val="FF00FF"/>
                </a:solidFill>
                <a:latin typeface="Arial" charset="0"/>
                <a:cs typeface="Arial" charset="0"/>
              </a:rPr>
              <a:t>bands on electrophoresis</a:t>
            </a:r>
          </a:p>
        </p:txBody>
      </p:sp>
      <p:sp>
        <p:nvSpPr>
          <p:cNvPr id="632837" name="Pink 'The result'"/>
          <p:cNvSpPr txBox="1">
            <a:spLocks noChangeArrowheads="1"/>
          </p:cNvSpPr>
          <p:nvPr/>
        </p:nvSpPr>
        <p:spPr bwMode="auto">
          <a:xfrm>
            <a:off x="152400" y="2057400"/>
            <a:ext cx="8763000" cy="2647950"/>
          </a:xfrm>
          <a:prstGeom prst="rect">
            <a:avLst/>
          </a:prstGeom>
          <a:noFill/>
          <a:ln w="9525">
            <a:noFill/>
            <a:miter lim="800000"/>
            <a:headEnd/>
            <a:tailEnd/>
          </a:ln>
        </p:spPr>
        <p:txBody>
          <a:bodyPr>
            <a:spAutoFit/>
          </a:bodyPr>
          <a:lstStyle/>
          <a:p>
            <a:pPr>
              <a:spcBef>
                <a:spcPct val="50000"/>
              </a:spcBef>
            </a:pPr>
            <a:r>
              <a:rPr lang="en-US">
                <a:latin typeface="Arial" charset="0"/>
                <a:cs typeface="Arial" charset="0"/>
              </a:rPr>
              <a:t>Wu did not stop there.  Next he repeated the entire experiment with the plasmid pUC19, with the same result, that is, two bands on electrophoresis.  This time he cut out the bands, isolated the DNA, and used commercially-available primers for each strand to perform DNA sequencing.  </a:t>
            </a:r>
            <a:r>
              <a:rPr lang="en-US">
                <a:solidFill>
                  <a:srgbClr val="FF00FF"/>
                </a:solidFill>
                <a:latin typeface="Arial" charset="0"/>
                <a:cs typeface="Arial" charset="0"/>
              </a:rPr>
              <a:t>The result was that e</a:t>
            </a:r>
            <a:r>
              <a:rPr lang="en-US">
                <a:solidFill>
                  <a:srgbClr val="FF00FF"/>
                </a:solidFill>
                <a:latin typeface="Arial" charset="0"/>
              </a:rPr>
              <a:t>ach primer initiated DNA synthesis efficiently on DNA from only one of the two bands.</a:t>
            </a:r>
          </a:p>
        </p:txBody>
      </p:sp>
      <p:sp>
        <p:nvSpPr>
          <p:cNvPr id="403462"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6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46" fill="hold"/>
                                        <p:tgtEl>
                                          <p:spTgt spid="632835"/>
                                        </p:tgtEl>
                                      </p:cBhvr>
                                    </p:cmd>
                                  </p:childTnLst>
                                </p:cTn>
                              </p:par>
                              <p:par>
                                <p:cTn id="7" presetID="9" presetClass="entr" presetSubtype="0" fill="hold" grpId="0" nodeType="withEffect">
                                  <p:stCondLst>
                                    <p:cond delay="4000"/>
                                  </p:stCondLst>
                                  <p:childTnLst>
                                    <p:set>
                                      <p:cBhvr>
                                        <p:cTn id="8" dur="1" fill="hold">
                                          <p:stCondLst>
                                            <p:cond delay="0"/>
                                          </p:stCondLst>
                                        </p:cTn>
                                        <p:tgtEl>
                                          <p:spTgt spid="632836"/>
                                        </p:tgtEl>
                                        <p:attrNameLst>
                                          <p:attrName>style.visibility</p:attrName>
                                        </p:attrNameLst>
                                      </p:cBhvr>
                                      <p:to>
                                        <p:strVal val="visible"/>
                                      </p:to>
                                    </p:set>
                                    <p:animEffect transition="in" filter="dissolve">
                                      <p:cBhvr>
                                        <p:cTn id="9" dur="500"/>
                                        <p:tgtEl>
                                          <p:spTgt spid="632836"/>
                                        </p:tgtEl>
                                      </p:cBhvr>
                                    </p:animEffect>
                                  </p:childTnLst>
                                </p:cTn>
                              </p:par>
                              <p:par>
                                <p:cTn id="10" presetID="9" presetClass="entr" presetSubtype="0" fill="hold" grpId="0" nodeType="withEffect">
                                  <p:stCondLst>
                                    <p:cond delay="32000"/>
                                  </p:stCondLst>
                                  <p:childTnLst>
                                    <p:set>
                                      <p:cBhvr>
                                        <p:cTn id="11" dur="1" fill="hold">
                                          <p:stCondLst>
                                            <p:cond delay="0"/>
                                          </p:stCondLst>
                                        </p:cTn>
                                        <p:tgtEl>
                                          <p:spTgt spid="632837"/>
                                        </p:tgtEl>
                                        <p:attrNameLst>
                                          <p:attrName>style.visibility</p:attrName>
                                        </p:attrNameLst>
                                      </p:cBhvr>
                                      <p:to>
                                        <p:strVal val="visible"/>
                                      </p:to>
                                    </p:set>
                                    <p:animEffect transition="in" filter="dissolve">
                                      <p:cBhvr>
                                        <p:cTn id="12" dur="500"/>
                                        <p:tgtEl>
                                          <p:spTgt spid="6328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0732">
                <p:cTn id="13" fill="hold" display="0">
                  <p:stCondLst>
                    <p:cond delay="indefinite"/>
                  </p:stCondLst>
                  <p:endCondLst>
                    <p:cond evt="onPrev" delay="0">
                      <p:tgtEl>
                        <p:sldTgt/>
                      </p:tgtEl>
                    </p:cond>
                    <p:cond evt="onStopAudio" delay="0">
                      <p:tgtEl>
                        <p:sldTgt/>
                      </p:tgtEl>
                    </p:cond>
                  </p:endCondLst>
                </p:cTn>
                <p:tgtEl>
                  <p:spTgt spid="632835"/>
                </p:tgtEl>
              </p:cMediaNode>
            </p:audio>
          </p:childTnLst>
        </p:cTn>
      </p:par>
    </p:tnLst>
    <p:bldLst>
      <p:bldP spid="632836" grpId="0" autoUpdateAnimBg="0"/>
      <p:bldP spid="632837" grpId="0" autoUpdateAnimBg="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ChangeArrowheads="1"/>
          </p:cNvSpPr>
          <p:nvPr/>
        </p:nvSpPr>
        <p:spPr bwMode="auto">
          <a:xfrm>
            <a:off x="228600" y="1828800"/>
            <a:ext cx="8686800" cy="4567238"/>
          </a:xfrm>
          <a:prstGeom prst="rect">
            <a:avLst/>
          </a:prstGeom>
          <a:noFill/>
          <a:ln w="9525">
            <a:noFill/>
            <a:miter lim="800000"/>
            <a:headEnd/>
            <a:tailEnd/>
          </a:ln>
        </p:spPr>
        <p:txBody>
          <a:bodyPr>
            <a:spAutoFit/>
          </a:bodyPr>
          <a:lstStyle/>
          <a:p>
            <a:r>
              <a:rPr lang="en-US">
                <a:latin typeface="Arial" charset="0"/>
                <a:cs typeface="Arial" charset="0"/>
              </a:rPr>
              <a:t>Plasmid pUC19 was purchased from New England BioLabs.</a:t>
            </a:r>
          </a:p>
          <a:p>
            <a:endParaRPr lang="en-US">
              <a:latin typeface="Arial" charset="0"/>
              <a:cs typeface="Arial" charset="0"/>
            </a:endParaRPr>
          </a:p>
          <a:p>
            <a:r>
              <a:rPr lang="en-US">
                <a:latin typeface="Arial" charset="0"/>
                <a:cs typeface="Arial" charset="0"/>
              </a:rPr>
              <a:t>Wu also purchased t</a:t>
            </a:r>
            <a:r>
              <a:rPr lang="en-US" sz="2200">
                <a:latin typeface="Arial" charset="0"/>
                <a:cs typeface="Arial" charset="0"/>
              </a:rPr>
              <a:t>wo primers for pUC19 DNA sequencing:</a:t>
            </a:r>
          </a:p>
          <a:p>
            <a:endParaRPr lang="en-US" sz="2200">
              <a:latin typeface="Arial" charset="0"/>
              <a:cs typeface="Arial" charset="0"/>
            </a:endParaRPr>
          </a:p>
          <a:p>
            <a:r>
              <a:rPr lang="en-US" sz="2200">
                <a:latin typeface="Arial" charset="0"/>
                <a:cs typeface="Arial" charset="0"/>
              </a:rPr>
              <a:t>#1233  AGCGGATAACAATTTCACACAGGA</a:t>
            </a:r>
            <a:br>
              <a:rPr lang="en-US" sz="2200">
                <a:latin typeface="Arial" charset="0"/>
                <a:cs typeface="Arial" charset="0"/>
              </a:rPr>
            </a:br>
            <a:r>
              <a:rPr lang="en-US" sz="2200">
                <a:latin typeface="Arial" charset="0"/>
                <a:cs typeface="Arial" charset="0"/>
              </a:rPr>
              <a:t>#1224  CGCCAGGGTTTTCCCAGTCACGAC</a:t>
            </a:r>
          </a:p>
          <a:p>
            <a:endParaRPr lang="en-US" sz="2200">
              <a:latin typeface="Arial" charset="0"/>
              <a:cs typeface="Arial" charset="0"/>
            </a:endParaRPr>
          </a:p>
          <a:p>
            <a:r>
              <a:rPr lang="en-US" sz="2200">
                <a:latin typeface="Arial" charset="0"/>
                <a:cs typeface="Arial" charset="0"/>
              </a:rPr>
              <a:t>These were also purchased from New England BioLabs.</a:t>
            </a:r>
          </a:p>
          <a:p>
            <a:endParaRPr lang="en-US" sz="2200">
              <a:latin typeface="Arial" charset="0"/>
              <a:cs typeface="Arial" charset="0"/>
            </a:endParaRPr>
          </a:p>
          <a:p>
            <a:r>
              <a:rPr lang="en-US" sz="2200">
                <a:latin typeface="Arial" charset="0"/>
                <a:cs typeface="Arial" charset="0"/>
              </a:rPr>
              <a:t>DNA molecules from slower or faster band were then sequenced using these two primers separately with Sequenase, purchased from United States Biochemicals.</a:t>
            </a:r>
            <a:endParaRPr lang="en-US" sz="2200"/>
          </a:p>
          <a:p>
            <a:endParaRPr lang="en-US"/>
          </a:p>
        </p:txBody>
      </p:sp>
      <p:sp>
        <p:nvSpPr>
          <p:cNvPr id="404483" name="Rectangle 3"/>
          <p:cNvSpPr>
            <a:spLocks noGrp="1" noChangeArrowheads="1"/>
          </p:cNvSpPr>
          <p:nvPr>
            <p:ph type="title" idx="4294967295"/>
          </p:nvPr>
        </p:nvSpPr>
        <p:spPr/>
        <p:txBody>
          <a:bodyPr/>
          <a:lstStyle/>
          <a:p>
            <a:pPr eaLnBrk="1" hangingPunct="1"/>
            <a:r>
              <a:rPr lang="en-US"/>
              <a:t>DNA Sequencing</a:t>
            </a:r>
          </a:p>
        </p:txBody>
      </p:sp>
      <p:pic>
        <p:nvPicPr>
          <p:cNvPr id="636932" name="slide_39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36933" name="Pink base seq"/>
          <p:cNvSpPr>
            <a:spLocks noChangeArrowheads="1"/>
          </p:cNvSpPr>
          <p:nvPr/>
        </p:nvSpPr>
        <p:spPr bwMode="auto">
          <a:xfrm>
            <a:off x="228600" y="3257550"/>
            <a:ext cx="8686800" cy="762000"/>
          </a:xfrm>
          <a:prstGeom prst="rect">
            <a:avLst/>
          </a:prstGeom>
          <a:noFill/>
          <a:ln w="9525">
            <a:noFill/>
            <a:miter lim="800000"/>
            <a:headEnd/>
            <a:tailEnd/>
          </a:ln>
        </p:spPr>
        <p:txBody>
          <a:bodyPr>
            <a:spAutoFit/>
          </a:bodyPr>
          <a:lstStyle/>
          <a:p>
            <a:r>
              <a:rPr lang="en-US" sz="2200">
                <a:latin typeface="Arial" charset="0"/>
                <a:cs typeface="Arial" charset="0"/>
              </a:rPr>
              <a:t>#1233</a:t>
            </a:r>
            <a:r>
              <a:rPr lang="en-US" sz="2200">
                <a:solidFill>
                  <a:srgbClr val="FF00FF"/>
                </a:solidFill>
                <a:latin typeface="Arial" charset="0"/>
                <a:cs typeface="Arial" charset="0"/>
              </a:rPr>
              <a:t>  AGCGGATAACAATTTCACACAGGA</a:t>
            </a:r>
            <a:br>
              <a:rPr lang="en-US" sz="2200">
                <a:solidFill>
                  <a:srgbClr val="FF00FF"/>
                </a:solidFill>
                <a:latin typeface="Arial" charset="0"/>
                <a:cs typeface="Arial" charset="0"/>
              </a:rPr>
            </a:br>
            <a:r>
              <a:rPr lang="en-US" sz="2200">
                <a:latin typeface="Arial" charset="0"/>
                <a:cs typeface="Arial" charset="0"/>
              </a:rPr>
              <a:t>#1224</a:t>
            </a:r>
            <a:r>
              <a:rPr lang="en-US" sz="2200">
                <a:solidFill>
                  <a:srgbClr val="FF00FF"/>
                </a:solidFill>
                <a:latin typeface="Arial" charset="0"/>
                <a:cs typeface="Arial" charset="0"/>
              </a:rPr>
              <a:t>  CGCCAGGGTTTTCCCAGTCACGAC</a:t>
            </a:r>
          </a:p>
        </p:txBody>
      </p:sp>
      <p:sp>
        <p:nvSpPr>
          <p:cNvPr id="404486" name="Text Box 7"/>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36932"/>
                                        </p:tgtEl>
                                      </p:cBhvr>
                                    </p:cmd>
                                  </p:childTnLst>
                                </p:cTn>
                              </p:par>
                              <p:par>
                                <p:cTn id="7" presetID="9" presetClass="entr" presetSubtype="0" fill="hold" grpId="0" nodeType="withEffect">
                                  <p:stCondLst>
                                    <p:cond delay="17000"/>
                                  </p:stCondLst>
                                  <p:childTnLst>
                                    <p:set>
                                      <p:cBhvr>
                                        <p:cTn id="8" dur="1" fill="hold">
                                          <p:stCondLst>
                                            <p:cond delay="0"/>
                                          </p:stCondLst>
                                        </p:cTn>
                                        <p:tgtEl>
                                          <p:spTgt spid="636933"/>
                                        </p:tgtEl>
                                        <p:attrNameLst>
                                          <p:attrName>style.visibility</p:attrName>
                                        </p:attrNameLst>
                                      </p:cBhvr>
                                      <p:to>
                                        <p:strVal val="visible"/>
                                      </p:to>
                                    </p:set>
                                    <p:animEffect transition="in" filter="dissolve">
                                      <p:cBhvr>
                                        <p:cTn id="9" dur="500"/>
                                        <p:tgtEl>
                                          <p:spTgt spid="6369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8049">
                <p:cTn id="10" fill="hold" display="0">
                  <p:stCondLst>
                    <p:cond delay="indefinite"/>
                  </p:stCondLst>
                  <p:endCondLst>
                    <p:cond evt="onPrev" delay="0">
                      <p:tgtEl>
                        <p:sldTgt/>
                      </p:tgtEl>
                    </p:cond>
                    <p:cond evt="onStopAudio" delay="0">
                      <p:tgtEl>
                        <p:sldTgt/>
                      </p:tgtEl>
                    </p:cond>
                  </p:endCondLst>
                </p:cTn>
                <p:tgtEl>
                  <p:spTgt spid="636932"/>
                </p:tgtEl>
              </p:cMediaNode>
            </p:audio>
          </p:childTnLst>
        </p:cTn>
      </p:par>
    </p:tnLst>
    <p:bldLst>
      <p:bldP spid="636933" grpId="0" autoUpdateAnimBg="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For the slower band, primer #1233 (shown in the left four lanes in Fig. 8(a)) gave much more intense signal than primer #1224 (shown in the right four lanes).  On the other hand, for the faster band, the reverse was true as shown in Fig. 8(b).  Thus, the slower band consisted mostly of one strand, while the faster band consisted mostly of the complementary strand.  Some cross-contamination could not be avoided since the two bands were very close on the agarose gel.</a:t>
            </a:r>
            <a:r>
              <a:rPr lang="en-US" sz="2000">
                <a:cs typeface="Arial" charset="0"/>
              </a:rPr>
              <a:t>”</a:t>
            </a:r>
            <a:r>
              <a:rPr lang="en-US" sz="2000"/>
              <a:t> </a:t>
            </a:r>
          </a:p>
        </p:txBody>
      </p:sp>
      <p:pic>
        <p:nvPicPr>
          <p:cNvPr id="405507" name="Picture 3"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pic>
        <p:nvPicPr>
          <p:cNvPr id="638980" name="slide_39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05509" name="Text Box 5"/>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5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574" fill="hold"/>
                                        <p:tgtEl>
                                          <p:spTgt spid="6389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638980"/>
                </p:tgtEl>
              </p:cMediaNode>
            </p:audio>
          </p:childTnLst>
        </p:cTn>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a:t>
            </a:r>
            <a:r>
              <a:rPr lang="en-US" sz="2000" b="1">
                <a:solidFill>
                  <a:srgbClr val="FF00FF"/>
                </a:solidFill>
                <a:latin typeface="Arial" charset="0"/>
                <a:cs typeface="Arial" charset="0"/>
              </a:rPr>
              <a:t>For the slower band, primer #1233 (shown in the left four lanes in Fig. 8(a)) gave much more intense signal</a:t>
            </a:r>
            <a:r>
              <a:rPr lang="en-US" sz="2000" b="1">
                <a:latin typeface="Arial" charset="0"/>
                <a:cs typeface="Arial" charset="0"/>
              </a:rPr>
              <a:t> than primer #1224 (shown in the right four lanes).  </a:t>
            </a:r>
            <a:r>
              <a:rPr lang="en-US" sz="2000">
                <a:latin typeface="Arial" charset="0"/>
                <a:cs typeface="Arial" charset="0"/>
              </a:rPr>
              <a:t>On the other hand, for the faster band, the reverse was true as shown in Fig. 8(b).  Thus, the slower band consisted mostly of one strand, while the faster band consisted mostly of the complementary strand.  Some cross-contamination could not be avoided since the two bands were very close on the agarose gel.</a:t>
            </a:r>
            <a:r>
              <a:rPr lang="en-US" sz="2000">
                <a:cs typeface="Arial" charset="0"/>
              </a:rPr>
              <a:t>”</a:t>
            </a:r>
            <a:r>
              <a:rPr lang="en-US" sz="2000"/>
              <a:t> </a:t>
            </a:r>
          </a:p>
        </p:txBody>
      </p:sp>
      <p:pic>
        <p:nvPicPr>
          <p:cNvPr id="406531" name="Picture 3"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sp>
        <p:nvSpPr>
          <p:cNvPr id="406532" name="Text Box 4"/>
          <p:cNvSpPr txBox="1">
            <a:spLocks noChangeArrowheads="1"/>
          </p:cNvSpPr>
          <p:nvPr/>
        </p:nvSpPr>
        <p:spPr bwMode="auto">
          <a:xfrm>
            <a:off x="457200" y="228600"/>
            <a:ext cx="1143000" cy="2686050"/>
          </a:xfrm>
          <a:prstGeom prst="rect">
            <a:avLst/>
          </a:prstGeom>
          <a:noFill/>
          <a:ln w="38100">
            <a:solidFill>
              <a:srgbClr val="FF00FF"/>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642053" name="slide_39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06534" name="Text Box 6"/>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65" fill="hold"/>
                                        <p:tgtEl>
                                          <p:spTgt spid="6420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642053"/>
                </p:tgtEl>
              </p:cMediaNode>
            </p:audio>
          </p:childTnLst>
        </p:cTn>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1026"/>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a:t>
            </a:r>
            <a:r>
              <a:rPr lang="en-US" sz="2000" b="1">
                <a:latin typeface="Arial" charset="0"/>
                <a:cs typeface="Arial" charset="0"/>
              </a:rPr>
              <a:t>For the slower band, primer #1233 (shown in the left four lanes in Fig. 8(a)) gave much more intense signal</a:t>
            </a:r>
            <a:r>
              <a:rPr lang="en-US" sz="2000" b="1">
                <a:solidFill>
                  <a:srgbClr val="FF00FF"/>
                </a:solidFill>
                <a:latin typeface="Arial" charset="0"/>
                <a:cs typeface="Arial" charset="0"/>
              </a:rPr>
              <a:t> than primer #1224 (shown in the right four lanes).</a:t>
            </a:r>
            <a:r>
              <a:rPr lang="en-US" sz="2000">
                <a:latin typeface="Arial" charset="0"/>
                <a:cs typeface="Arial" charset="0"/>
              </a:rPr>
              <a:t>  On the other hand, for the faster band, the reverse was true as shown in Fig. 8(b).  Thus, the slower band consisted mostly of one strand, while the faster band consisted mostly of the complementary strand.  Some cross-contamination could not be avoided since the two bands were very close on the agarose gel.</a:t>
            </a:r>
            <a:r>
              <a:rPr lang="en-US" sz="2000">
                <a:cs typeface="Arial" charset="0"/>
              </a:rPr>
              <a:t>”</a:t>
            </a:r>
            <a:r>
              <a:rPr lang="en-US" sz="2000"/>
              <a:t> </a:t>
            </a:r>
          </a:p>
        </p:txBody>
      </p:sp>
      <p:pic>
        <p:nvPicPr>
          <p:cNvPr id="407555" name="Picture 1027"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sp>
        <p:nvSpPr>
          <p:cNvPr id="407556" name="Text Box 1028"/>
          <p:cNvSpPr txBox="1">
            <a:spLocks noChangeArrowheads="1"/>
          </p:cNvSpPr>
          <p:nvPr/>
        </p:nvSpPr>
        <p:spPr bwMode="auto">
          <a:xfrm>
            <a:off x="1552575" y="228600"/>
            <a:ext cx="1143000" cy="2686050"/>
          </a:xfrm>
          <a:prstGeom prst="rect">
            <a:avLst/>
          </a:prstGeom>
          <a:noFill/>
          <a:ln w="38100">
            <a:solidFill>
              <a:srgbClr val="FF00FF"/>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648197" name="slide_39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07558" name="Text Box 1031"/>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70" fill="hold"/>
                                        <p:tgtEl>
                                          <p:spTgt spid="6481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648197"/>
                </p:tgtEl>
              </p:cMediaNode>
            </p:audio>
          </p:childTnLst>
        </p:cTn>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For the slower band, primer #1233 (shown in the left four lanes in Fig. 8(a)) gave much more intense signal than primer #1224 (shown in the right four lanes).  </a:t>
            </a:r>
            <a:r>
              <a:rPr lang="en-US" sz="2000" b="1">
                <a:solidFill>
                  <a:srgbClr val="FF00FF"/>
                </a:solidFill>
                <a:latin typeface="Arial" charset="0"/>
                <a:cs typeface="Arial" charset="0"/>
              </a:rPr>
              <a:t>On the other hand, for the faster band, the reverse was true as shown in Fig. 8(b).</a:t>
            </a:r>
            <a:r>
              <a:rPr lang="en-US" sz="2000" b="1">
                <a:latin typeface="Arial" charset="0"/>
                <a:cs typeface="Arial" charset="0"/>
              </a:rPr>
              <a:t>  </a:t>
            </a:r>
            <a:r>
              <a:rPr lang="en-US" sz="2000">
                <a:latin typeface="Arial" charset="0"/>
                <a:cs typeface="Arial" charset="0"/>
              </a:rPr>
              <a:t>Thus, the slower band consisted mostly of one strand,</a:t>
            </a:r>
            <a:r>
              <a:rPr lang="en-US" sz="2000">
                <a:solidFill>
                  <a:srgbClr val="FF00FF"/>
                </a:solidFill>
                <a:latin typeface="Arial" charset="0"/>
                <a:cs typeface="Arial" charset="0"/>
              </a:rPr>
              <a:t> </a:t>
            </a:r>
            <a:r>
              <a:rPr lang="en-US" sz="2000">
                <a:latin typeface="Arial" charset="0"/>
                <a:cs typeface="Arial" charset="0"/>
              </a:rPr>
              <a:t>while the faster band consisted mostly of the complementary strand.  Some cross-contamination could not be avoided since the two bands were very close on the agarose gel.</a:t>
            </a:r>
            <a:r>
              <a:rPr lang="en-US" sz="2000">
                <a:cs typeface="Arial" charset="0"/>
              </a:rPr>
              <a:t>”</a:t>
            </a:r>
            <a:r>
              <a:rPr lang="en-US" sz="2000"/>
              <a:t> </a:t>
            </a:r>
          </a:p>
        </p:txBody>
      </p:sp>
      <p:pic>
        <p:nvPicPr>
          <p:cNvPr id="408579" name="Picture 3"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sp>
        <p:nvSpPr>
          <p:cNvPr id="408580" name="Text Box 4"/>
          <p:cNvSpPr txBox="1">
            <a:spLocks noChangeArrowheads="1"/>
          </p:cNvSpPr>
          <p:nvPr/>
        </p:nvSpPr>
        <p:spPr bwMode="auto">
          <a:xfrm>
            <a:off x="457200" y="3352800"/>
            <a:ext cx="1143000" cy="3116263"/>
          </a:xfrm>
          <a:prstGeom prst="rect">
            <a:avLst/>
          </a:prstGeom>
          <a:noFill/>
          <a:ln w="38100">
            <a:solidFill>
              <a:srgbClr val="FF00FF"/>
            </a:solidFill>
            <a:miter lim="800000"/>
            <a:headEnd/>
            <a:tailEnd/>
          </a:ln>
        </p:spPr>
        <p:txBody>
          <a:bodyPr>
            <a:spAutoFit/>
          </a:bodyPr>
          <a:lstStyle/>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p:txBody>
      </p:sp>
      <p:pic>
        <p:nvPicPr>
          <p:cNvPr id="647174" name="slide_39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08582" name="Text Box 7"/>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83" fill="hold"/>
                                        <p:tgtEl>
                                          <p:spTgt spid="6471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647174"/>
                </p:tgtEl>
              </p:cMediaNode>
            </p:audio>
          </p:childTnLst>
        </p:cTn>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02" name="Picture 3" descr="C:\Program Files\Amira-3.1.1\data\nucleosome files\AAA FINAL STRUCTURE\Animations_notahelix\Picture Files\wu-DNA-sequence-edit.jpg"/>
          <p:cNvPicPr>
            <a:picLocks noChangeAspect="1" noChangeArrowheads="1"/>
          </p:cNvPicPr>
          <p:nvPr/>
        </p:nvPicPr>
        <p:blipFill>
          <a:blip r:embed="rId4" cstate="print"/>
          <a:srcRect/>
          <a:stretch>
            <a:fillRect/>
          </a:stretch>
        </p:blipFill>
        <p:spPr bwMode="auto">
          <a:xfrm>
            <a:off x="304800" y="76200"/>
            <a:ext cx="2765425" cy="6781800"/>
          </a:xfrm>
          <a:prstGeom prst="rect">
            <a:avLst/>
          </a:prstGeom>
          <a:noFill/>
          <a:ln w="9525">
            <a:noFill/>
            <a:miter lim="800000"/>
            <a:headEnd/>
            <a:tailEnd/>
          </a:ln>
        </p:spPr>
      </p:pic>
      <p:sp>
        <p:nvSpPr>
          <p:cNvPr id="409603" name="Text Box 4"/>
          <p:cNvSpPr txBox="1">
            <a:spLocks noChangeArrowheads="1"/>
          </p:cNvSpPr>
          <p:nvPr/>
        </p:nvSpPr>
        <p:spPr bwMode="auto">
          <a:xfrm>
            <a:off x="1676400" y="3381375"/>
            <a:ext cx="1143000" cy="3116263"/>
          </a:xfrm>
          <a:prstGeom prst="rect">
            <a:avLst/>
          </a:prstGeom>
          <a:noFill/>
          <a:ln w="38100">
            <a:solidFill>
              <a:srgbClr val="FF00FF"/>
            </a:solidFill>
            <a:miter lim="800000"/>
            <a:headEnd/>
            <a:tailEnd/>
          </a:ln>
        </p:spPr>
        <p:txBody>
          <a:bodyPr>
            <a:spAutoFit/>
          </a:bodyPr>
          <a:lstStyle/>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p:txBody>
      </p:sp>
      <p:sp>
        <p:nvSpPr>
          <p:cNvPr id="409604" name="Rectangle 6"/>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For the slower band, primer #1233 (shown in the left four lanes in Fig. 8(a)) gave much more intense signal than primer #1224 (shown in the right four lanes).  </a:t>
            </a:r>
            <a:r>
              <a:rPr lang="en-US" sz="2000" b="1">
                <a:solidFill>
                  <a:srgbClr val="FF00FF"/>
                </a:solidFill>
                <a:latin typeface="Arial" charset="0"/>
                <a:cs typeface="Arial" charset="0"/>
              </a:rPr>
              <a:t>On the other hand, for the faster band, the reverse was true as shown in Fig. 8(b).</a:t>
            </a:r>
            <a:r>
              <a:rPr lang="en-US" sz="2000" b="1">
                <a:latin typeface="Arial" charset="0"/>
                <a:cs typeface="Arial" charset="0"/>
              </a:rPr>
              <a:t>  </a:t>
            </a:r>
            <a:r>
              <a:rPr lang="en-US" sz="2000">
                <a:latin typeface="Arial" charset="0"/>
                <a:cs typeface="Arial" charset="0"/>
              </a:rPr>
              <a:t>Thus, the slower band consisted mostly of one strand,</a:t>
            </a:r>
            <a:r>
              <a:rPr lang="en-US" sz="2000">
                <a:solidFill>
                  <a:srgbClr val="FF00FF"/>
                </a:solidFill>
                <a:latin typeface="Arial" charset="0"/>
                <a:cs typeface="Arial" charset="0"/>
              </a:rPr>
              <a:t> </a:t>
            </a:r>
            <a:r>
              <a:rPr lang="en-US" sz="2000">
                <a:latin typeface="Arial" charset="0"/>
                <a:cs typeface="Arial" charset="0"/>
              </a:rPr>
              <a:t>while the faster band consisted mostly of the complementary strand.  Some cross-contamination could not be avoided since the two bands were very close on the agarose gel.</a:t>
            </a:r>
            <a:r>
              <a:rPr lang="en-US" sz="2000">
                <a:cs typeface="Arial" charset="0"/>
              </a:rPr>
              <a:t>”</a:t>
            </a:r>
            <a:r>
              <a:rPr lang="en-US" sz="2000"/>
              <a:t> </a:t>
            </a:r>
          </a:p>
        </p:txBody>
      </p:sp>
      <p:sp>
        <p:nvSpPr>
          <p:cNvPr id="409605" name="Text Box 8"/>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895600"/>
            <a:ext cx="7772400" cy="1143000"/>
          </a:xfrm>
        </p:spPr>
        <p:txBody>
          <a:bodyPr/>
          <a:lstStyle/>
          <a:p>
            <a:pPr algn="l" eaLnBrk="1" hangingPunct="1"/>
            <a:r>
              <a:rPr lang="en-US" sz="2800"/>
              <a:t>Biegeleisen, K.  Topologically non-linked circular duplex DNA.  </a:t>
            </a:r>
            <a:r>
              <a:rPr lang="en-US" sz="2800" i="1"/>
              <a:t>Bull Math Biol</a:t>
            </a:r>
            <a:r>
              <a:rPr lang="en-US" sz="2800"/>
              <a:t>, 64:589-609, 2002.</a:t>
            </a:r>
          </a:p>
        </p:txBody>
      </p:sp>
      <p:sp>
        <p:nvSpPr>
          <p:cNvPr id="5123" name="Text Box 3"/>
          <p:cNvSpPr txBox="1">
            <a:spLocks noChangeArrowheads="1"/>
          </p:cNvSpPr>
          <p:nvPr/>
        </p:nvSpPr>
        <p:spPr bwMode="auto">
          <a:xfrm>
            <a:off x="609600" y="304800"/>
            <a:ext cx="7924800" cy="457200"/>
          </a:xfrm>
          <a:prstGeom prst="rect">
            <a:avLst/>
          </a:prstGeom>
          <a:noFill/>
          <a:ln w="9525">
            <a:noFill/>
            <a:miter lim="800000"/>
            <a:headEnd/>
            <a:tailEnd/>
          </a:ln>
        </p:spPr>
        <p:txBody>
          <a:bodyPr>
            <a:spAutoFit/>
          </a:bodyPr>
          <a:lstStyle/>
          <a:p>
            <a:pPr>
              <a:spcBef>
                <a:spcPct val="50000"/>
              </a:spcBef>
            </a:pPr>
            <a:endParaRPr lang="en-US"/>
          </a:p>
        </p:txBody>
      </p:sp>
      <p:sp>
        <p:nvSpPr>
          <p:cNvPr id="5124" name="Text Box 4"/>
          <p:cNvSpPr txBox="1">
            <a:spLocks noChangeArrowheads="1"/>
          </p:cNvSpPr>
          <p:nvPr/>
        </p:nvSpPr>
        <p:spPr bwMode="auto">
          <a:xfrm>
            <a:off x="533400" y="1752600"/>
            <a:ext cx="8077200" cy="519113"/>
          </a:xfrm>
          <a:prstGeom prst="rect">
            <a:avLst/>
          </a:prstGeom>
          <a:noFill/>
          <a:ln w="9525">
            <a:noFill/>
            <a:miter lim="800000"/>
            <a:headEnd/>
            <a:tailEnd/>
          </a:ln>
        </p:spPr>
        <p:txBody>
          <a:bodyPr>
            <a:spAutoFit/>
          </a:bodyPr>
          <a:lstStyle/>
          <a:p>
            <a:pPr algn="ctr">
              <a:spcBef>
                <a:spcPct val="50000"/>
              </a:spcBef>
            </a:pPr>
            <a:r>
              <a:rPr lang="en-US" sz="2800">
                <a:solidFill>
                  <a:schemeClr val="tx2"/>
                </a:solidFill>
              </a:rPr>
              <a:t>Major journal reference:</a:t>
            </a:r>
          </a:p>
        </p:txBody>
      </p:sp>
    </p:spTree>
  </p:cSld>
  <p:clrMapOvr>
    <a:masterClrMapping/>
  </p:clrMapOvr>
  <p:transition advClick="0" advTm="600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1026"/>
          <p:cNvSpPr txBox="1">
            <a:spLocks noChangeArrowheads="1"/>
          </p:cNvSpPr>
          <p:nvPr/>
        </p:nvSpPr>
        <p:spPr bwMode="auto">
          <a:xfrm>
            <a:off x="0" y="152400"/>
            <a:ext cx="9144000" cy="488950"/>
          </a:xfrm>
          <a:prstGeom prst="rect">
            <a:avLst/>
          </a:prstGeom>
          <a:noFill/>
          <a:ln w="9525">
            <a:noFill/>
            <a:miter lim="800000"/>
            <a:headEnd/>
            <a:tailEnd/>
          </a:ln>
        </p:spPr>
        <p:txBody>
          <a:bodyPr>
            <a:spAutoFit/>
          </a:bodyPr>
          <a:lstStyle/>
          <a:p>
            <a:pPr algn="ctr">
              <a:spcBef>
                <a:spcPct val="50000"/>
              </a:spcBef>
            </a:pPr>
            <a:r>
              <a:rPr lang="en-US" sz="2600" b="1" u="sng"/>
              <a:t>HOW FAST IS THE E. COLI CHROMOSOME SPINNING?</a:t>
            </a:r>
          </a:p>
        </p:txBody>
      </p:sp>
      <p:sp>
        <p:nvSpPr>
          <p:cNvPr id="41987" name="Text Box 1027"/>
          <p:cNvSpPr txBox="1">
            <a:spLocks noChangeArrowheads="1"/>
          </p:cNvSpPr>
          <p:nvPr/>
        </p:nvSpPr>
        <p:spPr bwMode="auto">
          <a:xfrm>
            <a:off x="0" y="838200"/>
            <a:ext cx="9144000" cy="762000"/>
          </a:xfrm>
          <a:prstGeom prst="rect">
            <a:avLst/>
          </a:prstGeom>
          <a:noFill/>
          <a:ln w="9525">
            <a:noFill/>
            <a:miter lim="800000"/>
            <a:headEnd/>
            <a:tailEnd/>
          </a:ln>
        </p:spPr>
        <p:txBody>
          <a:bodyPr>
            <a:spAutoFit/>
          </a:bodyPr>
          <a:lstStyle/>
          <a:p>
            <a:pPr>
              <a:spcBef>
                <a:spcPct val="50000"/>
              </a:spcBef>
            </a:pPr>
            <a:r>
              <a:rPr lang="en-US" sz="2200"/>
              <a:t>In “log phase”, E. coli replicates in 20 minutes.  Under optimal conditions, the daughter cells begin to divide before the parent cells have fully separated!</a:t>
            </a:r>
          </a:p>
        </p:txBody>
      </p:sp>
      <p:sp>
        <p:nvSpPr>
          <p:cNvPr id="41988" name="Text Box 1028"/>
          <p:cNvSpPr txBox="1">
            <a:spLocks noChangeArrowheads="1"/>
          </p:cNvSpPr>
          <p:nvPr/>
        </p:nvSpPr>
        <p:spPr bwMode="auto">
          <a:xfrm>
            <a:off x="3276600" y="2057400"/>
            <a:ext cx="2743200" cy="457200"/>
          </a:xfrm>
          <a:prstGeom prst="rect">
            <a:avLst/>
          </a:prstGeom>
          <a:noFill/>
          <a:ln w="9525">
            <a:noFill/>
            <a:miter lim="800000"/>
            <a:headEnd/>
            <a:tailEnd/>
          </a:ln>
        </p:spPr>
        <p:txBody>
          <a:bodyPr>
            <a:spAutoFit/>
          </a:bodyPr>
          <a:lstStyle/>
          <a:p>
            <a:pPr algn="ctr">
              <a:spcBef>
                <a:spcPct val="50000"/>
              </a:spcBef>
            </a:pPr>
            <a:r>
              <a:rPr lang="en-US"/>
              <a:t>Arithmetic:</a:t>
            </a:r>
          </a:p>
        </p:txBody>
      </p:sp>
      <p:sp>
        <p:nvSpPr>
          <p:cNvPr id="41989" name="Text Box 1029"/>
          <p:cNvSpPr txBox="1">
            <a:spLocks noChangeArrowheads="1"/>
          </p:cNvSpPr>
          <p:nvPr/>
        </p:nvSpPr>
        <p:spPr bwMode="auto">
          <a:xfrm>
            <a:off x="0" y="2743200"/>
            <a:ext cx="9144000" cy="1674813"/>
          </a:xfrm>
          <a:prstGeom prst="rect">
            <a:avLst/>
          </a:prstGeom>
          <a:noFill/>
          <a:ln w="9525">
            <a:noFill/>
            <a:miter lim="800000"/>
            <a:headEnd/>
            <a:tailEnd/>
          </a:ln>
        </p:spPr>
        <p:txBody>
          <a:bodyPr>
            <a:spAutoFit/>
          </a:bodyPr>
          <a:lstStyle/>
          <a:p>
            <a:pPr>
              <a:spcBef>
                <a:spcPct val="50000"/>
              </a:spcBef>
            </a:pPr>
            <a:r>
              <a:rPr lang="en-US" sz="3200" i="1"/>
              <a:t>If</a:t>
            </a:r>
            <a:r>
              <a:rPr lang="en-US"/>
              <a:t> the E. coli chromosome has the Watson-Crick double-helical structure, then, with 4 million base pairs, there would have to be 400,000 Watson-Crick twists.  Every one of these twists would have to be un-wound and re-wound in the space of 20 minutes.</a:t>
            </a:r>
          </a:p>
        </p:txBody>
      </p:sp>
      <p:sp>
        <p:nvSpPr>
          <p:cNvPr id="41990" name="Text Box 1030"/>
          <p:cNvSpPr txBox="1">
            <a:spLocks noChangeArrowheads="1"/>
          </p:cNvSpPr>
          <p:nvPr/>
        </p:nvSpPr>
        <p:spPr bwMode="auto">
          <a:xfrm>
            <a:off x="0" y="4800600"/>
            <a:ext cx="9144000" cy="1190625"/>
          </a:xfrm>
          <a:prstGeom prst="rect">
            <a:avLst/>
          </a:prstGeom>
          <a:noFill/>
          <a:ln w="9525">
            <a:noFill/>
            <a:miter lim="800000"/>
            <a:headEnd/>
            <a:tailEnd/>
          </a:ln>
        </p:spPr>
        <p:txBody>
          <a:bodyPr>
            <a:spAutoFit/>
          </a:bodyPr>
          <a:lstStyle/>
          <a:p>
            <a:pPr>
              <a:spcBef>
                <a:spcPct val="50000"/>
              </a:spcBef>
            </a:pPr>
            <a:r>
              <a:rPr lang="en-US" sz="3600">
                <a:solidFill>
                  <a:srgbClr val="FF00FF"/>
                </a:solidFill>
              </a:rPr>
              <a:t>Conclusion:  The chromosome, in log phase, MUST be spinning at 400,000/20 = </a:t>
            </a:r>
            <a:r>
              <a:rPr lang="en-US" sz="3600" b="1" i="1">
                <a:solidFill>
                  <a:srgbClr val="FF00FF"/>
                </a:solidFill>
              </a:rPr>
              <a:t>20,000</a:t>
            </a:r>
            <a:r>
              <a:rPr lang="en-US" sz="3600">
                <a:solidFill>
                  <a:srgbClr val="FF00FF"/>
                </a:solidFill>
              </a:rPr>
              <a:t> rpm!</a:t>
            </a:r>
          </a:p>
        </p:txBody>
      </p:sp>
      <p:pic>
        <p:nvPicPr>
          <p:cNvPr id="97287" name="slide_4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152400" y="6400800"/>
            <a:ext cx="304800" cy="304800"/>
          </a:xfrm>
          <a:prstGeom prst="rect">
            <a:avLst/>
          </a:prstGeom>
          <a:noFill/>
          <a:ln w="9525">
            <a:noFill/>
            <a:miter lim="800000"/>
            <a:headEnd/>
            <a:tailEnd/>
          </a:ln>
        </p:spPr>
      </p:pic>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73" fill="hold"/>
                                        <p:tgtEl>
                                          <p:spTgt spid="9728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Next" delay="0">
                      <p:tgtEl>
                        <p:sldTgt/>
                      </p:tgtEl>
                    </p:cond>
                    <p:cond evt="onPrev" delay="0">
                      <p:tgtEl>
                        <p:sldTgt/>
                      </p:tgtEl>
                    </p:cond>
                    <p:cond evt="onStopAudio" delay="0">
                      <p:tgtEl>
                        <p:sldTgt/>
                      </p:tgtEl>
                    </p:cond>
                  </p:endCondLst>
                </p:cTn>
                <p:tgtEl>
                  <p:spTgt spid="97287"/>
                </p:tgtEl>
              </p:cMediaNode>
            </p:audio>
          </p:childTnLst>
        </p:cTn>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For the slower band, primer #1233 (shown in the left four lanes in Fig. 8(a)) gave much more intense signal than primer #1224 (shown in the right four lanes).  On the other hand, for the faster band, the reverse was true as shown in Fig. 8(b).  </a:t>
            </a:r>
            <a:r>
              <a:rPr lang="en-US" sz="2000" b="1">
                <a:solidFill>
                  <a:srgbClr val="FF00FF"/>
                </a:solidFill>
                <a:latin typeface="Arial" charset="0"/>
                <a:cs typeface="Arial" charset="0"/>
              </a:rPr>
              <a:t>Thus, the slower band consisted mostly of one strand,</a:t>
            </a:r>
            <a:r>
              <a:rPr lang="en-US" sz="2000" b="1">
                <a:latin typeface="Arial" charset="0"/>
                <a:cs typeface="Arial" charset="0"/>
              </a:rPr>
              <a:t> while the faster band consisted mostly of the complementary strand.</a:t>
            </a:r>
            <a:r>
              <a:rPr lang="en-US" sz="2000">
                <a:latin typeface="Arial" charset="0"/>
                <a:cs typeface="Arial" charset="0"/>
              </a:rPr>
              <a:t>  Some cross-contamination could not be avoided since the two bands were very close on the agarose gel.</a:t>
            </a:r>
            <a:r>
              <a:rPr lang="en-US" sz="2000">
                <a:cs typeface="Arial" charset="0"/>
              </a:rPr>
              <a:t>”</a:t>
            </a:r>
            <a:r>
              <a:rPr lang="en-US" sz="2000"/>
              <a:t> </a:t>
            </a:r>
          </a:p>
        </p:txBody>
      </p:sp>
      <p:pic>
        <p:nvPicPr>
          <p:cNvPr id="410627" name="Picture 3"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sp>
        <p:nvSpPr>
          <p:cNvPr id="978948" name="Text Box 4"/>
          <p:cNvSpPr txBox="1">
            <a:spLocks noChangeArrowheads="1"/>
          </p:cNvSpPr>
          <p:nvPr/>
        </p:nvSpPr>
        <p:spPr bwMode="auto">
          <a:xfrm>
            <a:off x="457200" y="228600"/>
            <a:ext cx="1143000" cy="2686050"/>
          </a:xfrm>
          <a:prstGeom prst="rect">
            <a:avLst/>
          </a:prstGeom>
          <a:noFill/>
          <a:ln w="38100">
            <a:solidFill>
              <a:srgbClr val="FF00FF"/>
            </a:solid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978949" name="slide_40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10630" name="Text Box 6"/>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978948"/>
                                        </p:tgtEl>
                                        <p:attrNameLst>
                                          <p:attrName>style.visibility</p:attrName>
                                        </p:attrNameLst>
                                      </p:cBhvr>
                                      <p:to>
                                        <p:strVal val="visible"/>
                                      </p:to>
                                    </p:set>
                                    <p:anim calcmode="lin" valueType="num">
                                      <p:cBhvr additive="base">
                                        <p:cTn id="7" dur="500" fill="hold"/>
                                        <p:tgtEl>
                                          <p:spTgt spid="978948"/>
                                        </p:tgtEl>
                                        <p:attrNameLst>
                                          <p:attrName>ppt_x</p:attrName>
                                        </p:attrNameLst>
                                      </p:cBhvr>
                                      <p:tavLst>
                                        <p:tav tm="0">
                                          <p:val>
                                            <p:strVal val="1+#ppt_w/2"/>
                                          </p:val>
                                        </p:tav>
                                        <p:tav tm="100000">
                                          <p:val>
                                            <p:strVal val="#ppt_x"/>
                                          </p:val>
                                        </p:tav>
                                      </p:tavLst>
                                    </p:anim>
                                    <p:anim calcmode="lin" valueType="num">
                                      <p:cBhvr additive="base">
                                        <p:cTn id="8" dur="500" fill="hold"/>
                                        <p:tgtEl>
                                          <p:spTgt spid="9789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4489" fill="hold"/>
                                        <p:tgtEl>
                                          <p:spTgt spid="97894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12" fill="hold" display="0">
                  <p:stCondLst>
                    <p:cond delay="indefinite"/>
                  </p:stCondLst>
                  <p:endCondLst>
                    <p:cond evt="onNext" delay="0">
                      <p:tgtEl>
                        <p:sldTgt/>
                      </p:tgtEl>
                    </p:cond>
                    <p:cond evt="onPrev" delay="0">
                      <p:tgtEl>
                        <p:sldTgt/>
                      </p:tgtEl>
                    </p:cond>
                    <p:cond evt="onStopAudio" delay="0">
                      <p:tgtEl>
                        <p:sldTgt/>
                      </p:tgtEl>
                    </p:cond>
                  </p:endCondLst>
                </p:cTn>
                <p:tgtEl>
                  <p:spTgt spid="978949"/>
                </p:tgtEl>
              </p:cMediaNode>
            </p:audio>
          </p:childTnLst>
        </p:cTn>
      </p:par>
    </p:tnLst>
    <p:bldLst>
      <p:bldP spid="978948" grpId="0" animBg="1" autoUpdateAnimBg="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1026"/>
          <p:cNvSpPr>
            <a:spLocks noChangeArrowheads="1"/>
          </p:cNvSpPr>
          <p:nvPr/>
        </p:nvSpPr>
        <p:spPr bwMode="auto">
          <a:xfrm>
            <a:off x="3276600" y="1431925"/>
            <a:ext cx="5638800" cy="3749675"/>
          </a:xfrm>
          <a:prstGeom prst="rect">
            <a:avLst/>
          </a:prstGeom>
          <a:noFill/>
          <a:ln w="9525">
            <a:noFill/>
            <a:miter lim="800000"/>
            <a:headEnd/>
            <a:tailEnd/>
          </a:ln>
        </p:spPr>
        <p:txBody>
          <a:bodyPr>
            <a:spAutoFit/>
          </a:bodyPr>
          <a:lstStyle/>
          <a:p>
            <a:pPr eaLnBrk="0" hangingPunct="0"/>
            <a:r>
              <a:rPr lang="en-US" sz="2000">
                <a:latin typeface="Arial" charset="0"/>
                <a:cs typeface="Arial" charset="0"/>
              </a:rPr>
              <a:t>(Wu Fig. 8)  </a:t>
            </a:r>
            <a:r>
              <a:rPr lang="en-US" sz="2000">
                <a:cs typeface="Arial" charset="0"/>
              </a:rPr>
              <a:t>“</a:t>
            </a:r>
            <a:r>
              <a:rPr lang="en-US" sz="2000">
                <a:latin typeface="Arial" charset="0"/>
                <a:cs typeface="Arial" charset="0"/>
              </a:rPr>
              <a:t>For each primer, the four lanes are A, C, G and T.  For the slower band, primer #1233 (shown in the left four lanes in Fig. 8(a)) gave much more intense signal than primer #1224 (shown in the right four lanes).  On the other hand, for the faster band, the reverse was true as shown in Fig. 8(b).</a:t>
            </a:r>
            <a:r>
              <a:rPr lang="en-US" sz="2000" b="1">
                <a:latin typeface="Arial" charset="0"/>
                <a:cs typeface="Arial" charset="0"/>
              </a:rPr>
              <a:t>  Thus, the slower band consisted mostly of one strand,</a:t>
            </a:r>
            <a:r>
              <a:rPr lang="en-US" sz="2000" b="1">
                <a:solidFill>
                  <a:srgbClr val="FF00FF"/>
                </a:solidFill>
                <a:latin typeface="Arial" charset="0"/>
                <a:cs typeface="Arial" charset="0"/>
              </a:rPr>
              <a:t> while the faster band consisted mostly of the complementary strand.</a:t>
            </a:r>
            <a:r>
              <a:rPr lang="en-US" sz="2000">
                <a:latin typeface="Arial" charset="0"/>
                <a:cs typeface="Arial" charset="0"/>
              </a:rPr>
              <a:t>  Some cross-contamination could not be avoided since the two bands were very close on the agarose gel.</a:t>
            </a:r>
            <a:r>
              <a:rPr lang="en-US" sz="2000">
                <a:cs typeface="Arial" charset="0"/>
              </a:rPr>
              <a:t>”</a:t>
            </a:r>
            <a:r>
              <a:rPr lang="en-US" sz="2000"/>
              <a:t> </a:t>
            </a:r>
          </a:p>
        </p:txBody>
      </p:sp>
      <p:pic>
        <p:nvPicPr>
          <p:cNvPr id="411651" name="Picture 1027" descr="C:\Program Files\Amira-3.1.1\data\nucleosome files\AAA FINAL STRUCTURE\Animations_notahelix\Picture Files\wu-DNA-sequence-edit.jpg"/>
          <p:cNvPicPr>
            <a:picLocks noChangeAspect="1" noChangeArrowheads="1"/>
          </p:cNvPicPr>
          <p:nvPr/>
        </p:nvPicPr>
        <p:blipFill>
          <a:blip r:embed="rId6" cstate="print"/>
          <a:srcRect/>
          <a:stretch>
            <a:fillRect/>
          </a:stretch>
        </p:blipFill>
        <p:spPr bwMode="auto">
          <a:xfrm>
            <a:off x="304800" y="76200"/>
            <a:ext cx="2765425" cy="6781800"/>
          </a:xfrm>
          <a:prstGeom prst="rect">
            <a:avLst/>
          </a:prstGeom>
          <a:noFill/>
          <a:ln w="9525">
            <a:noFill/>
            <a:miter lim="800000"/>
            <a:headEnd/>
            <a:tailEnd/>
          </a:ln>
        </p:spPr>
      </p:pic>
      <p:sp>
        <p:nvSpPr>
          <p:cNvPr id="977924" name="Text Box 1028"/>
          <p:cNvSpPr txBox="1">
            <a:spLocks noChangeArrowheads="1"/>
          </p:cNvSpPr>
          <p:nvPr/>
        </p:nvSpPr>
        <p:spPr bwMode="auto">
          <a:xfrm>
            <a:off x="1676400" y="3381375"/>
            <a:ext cx="1143000" cy="3116263"/>
          </a:xfrm>
          <a:prstGeom prst="rect">
            <a:avLst/>
          </a:prstGeom>
          <a:noFill/>
          <a:ln w="38100">
            <a:solidFill>
              <a:srgbClr val="FF00FF"/>
            </a:solidFill>
            <a:miter lim="800000"/>
            <a:headEnd/>
            <a:tailEnd/>
          </a:ln>
        </p:spPr>
        <p:txBody>
          <a:bodyPr>
            <a:spAutoFit/>
          </a:bodyPr>
          <a:lstStyle/>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a:p>
            <a:pPr>
              <a:spcBef>
                <a:spcPct val="50000"/>
              </a:spcBef>
            </a:pPr>
            <a:endParaRPr lang="en-US" sz="2300"/>
          </a:p>
        </p:txBody>
      </p:sp>
      <p:pic>
        <p:nvPicPr>
          <p:cNvPr id="977925" name="slide_40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11654" name="Text Box 1030"/>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77924"/>
                                        </p:tgtEl>
                                        <p:attrNameLst>
                                          <p:attrName>style.visibility</p:attrName>
                                        </p:attrNameLst>
                                      </p:cBhvr>
                                      <p:to>
                                        <p:strVal val="visible"/>
                                      </p:to>
                                    </p:set>
                                    <p:anim calcmode="lin" valueType="num">
                                      <p:cBhvr additive="base">
                                        <p:cTn id="7" dur="500" fill="hold"/>
                                        <p:tgtEl>
                                          <p:spTgt spid="977924"/>
                                        </p:tgtEl>
                                        <p:attrNameLst>
                                          <p:attrName>ppt_x</p:attrName>
                                        </p:attrNameLst>
                                      </p:cBhvr>
                                      <p:tavLst>
                                        <p:tav tm="0">
                                          <p:val>
                                            <p:strVal val="0-#ppt_w/2"/>
                                          </p:val>
                                        </p:tav>
                                        <p:tav tm="100000">
                                          <p:val>
                                            <p:strVal val="#ppt_x"/>
                                          </p:val>
                                        </p:tav>
                                      </p:tavLst>
                                    </p:anim>
                                    <p:anim calcmode="lin" valueType="num">
                                      <p:cBhvr additive="base">
                                        <p:cTn id="8" dur="500" fill="hold"/>
                                        <p:tgtEl>
                                          <p:spTgt spid="9779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1773" fill="hold"/>
                                        <p:tgtEl>
                                          <p:spTgt spid="9779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12" fill="hold" display="0">
                  <p:stCondLst>
                    <p:cond delay="indefinite"/>
                  </p:stCondLst>
                  <p:endCondLst>
                    <p:cond evt="onNext" delay="0">
                      <p:tgtEl>
                        <p:sldTgt/>
                      </p:tgtEl>
                    </p:cond>
                    <p:cond evt="onPrev" delay="0">
                      <p:tgtEl>
                        <p:sldTgt/>
                      </p:tgtEl>
                    </p:cond>
                    <p:cond evt="onStopAudio" delay="0">
                      <p:tgtEl>
                        <p:sldTgt/>
                      </p:tgtEl>
                    </p:cond>
                  </p:endCondLst>
                </p:cTn>
                <p:tgtEl>
                  <p:spTgt spid="977925"/>
                </p:tgtEl>
              </p:cMediaNode>
            </p:audio>
          </p:childTnLst>
        </p:cTn>
      </p:par>
    </p:tnLst>
    <p:bldLst>
      <p:bldP spid="977924" grpId="0" animBg="1" autoUpdateAnimBg="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idx="4294967295"/>
          </p:nvPr>
        </p:nvSpPr>
        <p:spPr>
          <a:xfrm>
            <a:off x="685800" y="2667000"/>
            <a:ext cx="7772400" cy="1143000"/>
          </a:xfrm>
        </p:spPr>
        <p:txBody>
          <a:bodyPr/>
          <a:lstStyle/>
          <a:p>
            <a:pPr eaLnBrk="1" hangingPunct="1"/>
            <a:r>
              <a:rPr lang="en-US" sz="6600"/>
              <a:t>Conclusions</a:t>
            </a:r>
          </a:p>
        </p:txBody>
      </p:sp>
      <p:pic>
        <p:nvPicPr>
          <p:cNvPr id="650244" name="slide_40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12676" name="Text Box 5"/>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95" fill="hold"/>
                                        <p:tgtEl>
                                          <p:spTgt spid="6502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650244"/>
                </p:tgtEl>
              </p:cMediaNode>
            </p:audio>
          </p:childTnLst>
        </p:cTn>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Para1 black"/>
          <p:cNvSpPr txBox="1">
            <a:spLocks noChangeArrowheads="1"/>
          </p:cNvSpPr>
          <p:nvPr/>
        </p:nvSpPr>
        <p:spPr bwMode="auto">
          <a:xfrm>
            <a:off x="457200" y="1235075"/>
            <a:ext cx="8001000" cy="822325"/>
          </a:xfrm>
          <a:prstGeom prst="rect">
            <a:avLst/>
          </a:prstGeom>
          <a:noFill/>
          <a:ln w="9525">
            <a:noFill/>
            <a:miter lim="800000"/>
            <a:headEnd/>
            <a:tailEnd/>
          </a:ln>
        </p:spPr>
        <p:txBody>
          <a:bodyPr>
            <a:spAutoFit/>
          </a:bodyPr>
          <a:lstStyle/>
          <a:p>
            <a:pPr>
              <a:spcBef>
                <a:spcPct val="50000"/>
              </a:spcBef>
            </a:pPr>
            <a:r>
              <a:rPr lang="en-US"/>
              <a:t>“DNA MUST have the Watson-Crick helical structure, because no other structure is possible."</a:t>
            </a:r>
          </a:p>
        </p:txBody>
      </p:sp>
      <p:pic>
        <p:nvPicPr>
          <p:cNvPr id="979971" name="slide_40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413700" name="Para 2 black"/>
          <p:cNvSpPr txBox="1">
            <a:spLocks noChangeArrowheads="1"/>
          </p:cNvSpPr>
          <p:nvPr/>
        </p:nvSpPr>
        <p:spPr bwMode="auto">
          <a:xfrm>
            <a:off x="457200" y="2682875"/>
            <a:ext cx="8001000" cy="822325"/>
          </a:xfrm>
          <a:prstGeom prst="rect">
            <a:avLst/>
          </a:prstGeom>
          <a:noFill/>
          <a:ln w="9525">
            <a:noFill/>
            <a:miter lim="800000"/>
            <a:headEnd/>
            <a:tailEnd/>
          </a:ln>
        </p:spPr>
        <p:txBody>
          <a:bodyPr>
            <a:spAutoFit/>
          </a:bodyPr>
          <a:lstStyle/>
          <a:p>
            <a:pPr>
              <a:spcBef>
                <a:spcPct val="50000"/>
              </a:spcBef>
            </a:pPr>
            <a:r>
              <a:rPr lang="en-US"/>
              <a:t>"Circular DNA must also have the W-C structure.  Since it’s invariably superhelical, it must also be underwound."</a:t>
            </a:r>
          </a:p>
        </p:txBody>
      </p:sp>
      <p:sp>
        <p:nvSpPr>
          <p:cNvPr id="413701" name="Para 3 black"/>
          <p:cNvSpPr txBox="1">
            <a:spLocks noChangeArrowheads="1"/>
          </p:cNvSpPr>
          <p:nvPr/>
        </p:nvSpPr>
        <p:spPr bwMode="auto">
          <a:xfrm>
            <a:off x="457200" y="4143375"/>
            <a:ext cx="8001000" cy="822325"/>
          </a:xfrm>
          <a:prstGeom prst="rect">
            <a:avLst/>
          </a:prstGeom>
          <a:noFill/>
          <a:ln w="9525">
            <a:noFill/>
            <a:miter lim="800000"/>
            <a:headEnd/>
            <a:tailEnd/>
          </a:ln>
        </p:spPr>
        <p:txBody>
          <a:bodyPr>
            <a:spAutoFit/>
          </a:bodyPr>
          <a:lstStyle/>
          <a:p>
            <a:pPr>
              <a:spcBef>
                <a:spcPct val="50000"/>
              </a:spcBef>
            </a:pPr>
            <a:r>
              <a:rPr lang="en-US"/>
              <a:t>"Therefore, any DNA which is found to be superhelical must have the underwound W-C structure”.</a:t>
            </a:r>
          </a:p>
        </p:txBody>
      </p:sp>
      <p:sp>
        <p:nvSpPr>
          <p:cNvPr id="979974" name="Pink-para1"/>
          <p:cNvSpPr txBox="1">
            <a:spLocks noChangeArrowheads="1"/>
          </p:cNvSpPr>
          <p:nvPr/>
        </p:nvSpPr>
        <p:spPr bwMode="auto">
          <a:xfrm>
            <a:off x="457200" y="1233488"/>
            <a:ext cx="8001000" cy="822325"/>
          </a:xfrm>
          <a:prstGeom prst="rect">
            <a:avLst/>
          </a:prstGeom>
          <a:noFill/>
          <a:ln w="9525">
            <a:noFill/>
            <a:miter lim="800000"/>
            <a:headEnd/>
            <a:tailEnd/>
          </a:ln>
        </p:spPr>
        <p:txBody>
          <a:bodyPr>
            <a:spAutoFit/>
          </a:bodyPr>
          <a:lstStyle/>
          <a:p>
            <a:pPr>
              <a:spcBef>
                <a:spcPct val="50000"/>
              </a:spcBef>
            </a:pPr>
            <a:r>
              <a:rPr lang="en-US">
                <a:solidFill>
                  <a:srgbClr val="FF00FF"/>
                </a:solidFill>
              </a:rPr>
              <a:t>“DNA MUST have the Watson-Crick helical structure, because no other structure is possible."</a:t>
            </a:r>
          </a:p>
        </p:txBody>
      </p:sp>
      <p:sp>
        <p:nvSpPr>
          <p:cNvPr id="979975" name="Pink-para2"/>
          <p:cNvSpPr txBox="1">
            <a:spLocks noChangeArrowheads="1"/>
          </p:cNvSpPr>
          <p:nvPr/>
        </p:nvSpPr>
        <p:spPr bwMode="auto">
          <a:xfrm>
            <a:off x="457200" y="2681288"/>
            <a:ext cx="8001000" cy="822325"/>
          </a:xfrm>
          <a:prstGeom prst="rect">
            <a:avLst/>
          </a:prstGeom>
          <a:noFill/>
          <a:ln w="9525">
            <a:noFill/>
            <a:miter lim="800000"/>
            <a:headEnd/>
            <a:tailEnd/>
          </a:ln>
        </p:spPr>
        <p:txBody>
          <a:bodyPr>
            <a:spAutoFit/>
          </a:bodyPr>
          <a:lstStyle/>
          <a:p>
            <a:pPr>
              <a:spcBef>
                <a:spcPct val="50000"/>
              </a:spcBef>
            </a:pPr>
            <a:r>
              <a:rPr lang="en-US">
                <a:solidFill>
                  <a:srgbClr val="FF00FF"/>
                </a:solidFill>
              </a:rPr>
              <a:t>"Circular DNA must also have the W-C structure.  Since it’s invariably superhelical, it must also be underwound."</a:t>
            </a:r>
          </a:p>
        </p:txBody>
      </p:sp>
      <p:sp>
        <p:nvSpPr>
          <p:cNvPr id="979976" name="Pink-para3"/>
          <p:cNvSpPr txBox="1">
            <a:spLocks noChangeArrowheads="1"/>
          </p:cNvSpPr>
          <p:nvPr/>
        </p:nvSpPr>
        <p:spPr bwMode="auto">
          <a:xfrm>
            <a:off x="457200" y="4144963"/>
            <a:ext cx="8001000" cy="822325"/>
          </a:xfrm>
          <a:prstGeom prst="rect">
            <a:avLst/>
          </a:prstGeom>
          <a:noFill/>
          <a:ln w="9525">
            <a:noFill/>
            <a:miter lim="800000"/>
            <a:headEnd/>
            <a:tailEnd/>
          </a:ln>
        </p:spPr>
        <p:txBody>
          <a:bodyPr>
            <a:spAutoFit/>
          </a:bodyPr>
          <a:lstStyle/>
          <a:p>
            <a:pPr>
              <a:spcBef>
                <a:spcPct val="50000"/>
              </a:spcBef>
            </a:pPr>
            <a:r>
              <a:rPr lang="en-US">
                <a:solidFill>
                  <a:srgbClr val="FF00FF"/>
                </a:solidFill>
              </a:rPr>
              <a:t>"Therefore, any DNA which is found to be superhelical must have the underwound W-C structure”.</a:t>
            </a:r>
          </a:p>
        </p:txBody>
      </p:sp>
      <p:sp>
        <p:nvSpPr>
          <p:cNvPr id="413705" name="Transit"/>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4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96" fill="hold"/>
                                        <p:tgtEl>
                                          <p:spTgt spid="979971"/>
                                        </p:tgtEl>
                                      </p:cBhvr>
                                    </p:cmd>
                                  </p:childTnLst>
                                </p:cTn>
                              </p:par>
                              <p:par>
                                <p:cTn id="7" presetID="9" presetClass="entr" presetSubtype="0" fill="hold" grpId="0" nodeType="withEffect">
                                  <p:stCondLst>
                                    <p:cond delay="5000"/>
                                  </p:stCondLst>
                                  <p:childTnLst>
                                    <p:set>
                                      <p:cBhvr>
                                        <p:cTn id="8" dur="1" fill="hold">
                                          <p:stCondLst>
                                            <p:cond delay="0"/>
                                          </p:stCondLst>
                                        </p:cTn>
                                        <p:tgtEl>
                                          <p:spTgt spid="979974"/>
                                        </p:tgtEl>
                                        <p:attrNameLst>
                                          <p:attrName>style.visibility</p:attrName>
                                        </p:attrNameLst>
                                      </p:cBhvr>
                                      <p:to>
                                        <p:strVal val="visible"/>
                                      </p:to>
                                    </p:set>
                                    <p:animEffect transition="in" filter="dissolve">
                                      <p:cBhvr>
                                        <p:cTn id="9" dur="500"/>
                                        <p:tgtEl>
                                          <p:spTgt spid="979974"/>
                                        </p:tgtEl>
                                      </p:cBhvr>
                                    </p:animEffect>
                                  </p:childTnLst>
                                </p:cTn>
                              </p:par>
                              <p:par>
                                <p:cTn id="10" presetID="9" presetClass="entr" presetSubtype="0" fill="hold" grpId="0" nodeType="withEffect">
                                  <p:stCondLst>
                                    <p:cond delay="12000"/>
                                  </p:stCondLst>
                                  <p:childTnLst>
                                    <p:set>
                                      <p:cBhvr>
                                        <p:cTn id="11" dur="1" fill="hold">
                                          <p:stCondLst>
                                            <p:cond delay="0"/>
                                          </p:stCondLst>
                                        </p:cTn>
                                        <p:tgtEl>
                                          <p:spTgt spid="979975"/>
                                        </p:tgtEl>
                                        <p:attrNameLst>
                                          <p:attrName>style.visibility</p:attrName>
                                        </p:attrNameLst>
                                      </p:cBhvr>
                                      <p:to>
                                        <p:strVal val="visible"/>
                                      </p:to>
                                    </p:set>
                                    <p:animEffect transition="in" filter="dissolve">
                                      <p:cBhvr>
                                        <p:cTn id="12" dur="500"/>
                                        <p:tgtEl>
                                          <p:spTgt spid="979975"/>
                                        </p:tgtEl>
                                      </p:cBhvr>
                                    </p:animEffect>
                                  </p:childTnLst>
                                </p:cTn>
                              </p:par>
                              <p:par>
                                <p:cTn id="13" presetID="9" presetClass="entr" presetSubtype="0" fill="hold" grpId="0" nodeType="withEffect">
                                  <p:stCondLst>
                                    <p:cond delay="21000"/>
                                  </p:stCondLst>
                                  <p:childTnLst>
                                    <p:set>
                                      <p:cBhvr>
                                        <p:cTn id="14" dur="1" fill="hold">
                                          <p:stCondLst>
                                            <p:cond delay="0"/>
                                          </p:stCondLst>
                                        </p:cTn>
                                        <p:tgtEl>
                                          <p:spTgt spid="979976"/>
                                        </p:tgtEl>
                                        <p:attrNameLst>
                                          <p:attrName>style.visibility</p:attrName>
                                        </p:attrNameLst>
                                      </p:cBhvr>
                                      <p:to>
                                        <p:strVal val="visible"/>
                                      </p:to>
                                    </p:set>
                                    <p:animEffect transition="in" filter="dissolve">
                                      <p:cBhvr>
                                        <p:cTn id="15" dur="500"/>
                                        <p:tgtEl>
                                          <p:spTgt spid="97997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8049">
                <p:cTn id="16" fill="hold" display="0">
                  <p:stCondLst>
                    <p:cond delay="indefinite"/>
                  </p:stCondLst>
                  <p:endCondLst>
                    <p:cond evt="onPrev" delay="0">
                      <p:tgtEl>
                        <p:sldTgt/>
                      </p:tgtEl>
                    </p:cond>
                    <p:cond evt="onStopAudio" delay="0">
                      <p:tgtEl>
                        <p:sldTgt/>
                      </p:tgtEl>
                    </p:cond>
                  </p:endCondLst>
                </p:cTn>
                <p:tgtEl>
                  <p:spTgt spid="979971"/>
                </p:tgtEl>
              </p:cMediaNode>
            </p:audio>
          </p:childTnLst>
        </p:cTn>
      </p:par>
    </p:tnLst>
    <p:bldLst>
      <p:bldP spid="979974" grpId="0" autoUpdateAnimBg="0"/>
      <p:bldP spid="979975" grpId="0" autoUpdateAnimBg="0"/>
      <p:bldP spid="979976" grpId="0" autoUpdateAnimBg="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994" name="DNA_unwinding-fast.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4143375" y="557213"/>
            <a:ext cx="857250" cy="5743575"/>
          </a:xfrm>
          <a:prstGeom prst="rect">
            <a:avLst/>
          </a:prstGeom>
          <a:noFill/>
          <a:ln w="9525">
            <a:noFill/>
            <a:miter lim="800000"/>
            <a:headEnd/>
            <a:tailEnd/>
          </a:ln>
        </p:spPr>
      </p:pic>
      <p:sp>
        <p:nvSpPr>
          <p:cNvPr id="414723" name="Text Box 3"/>
          <p:cNvSpPr txBox="1">
            <a:spLocks noChangeArrowheads="1"/>
          </p:cNvSpPr>
          <p:nvPr/>
        </p:nvSpPr>
        <p:spPr bwMode="auto">
          <a:xfrm>
            <a:off x="304800" y="2390775"/>
            <a:ext cx="3429000" cy="1800225"/>
          </a:xfrm>
          <a:prstGeom prst="rect">
            <a:avLst/>
          </a:prstGeom>
          <a:noFill/>
          <a:ln w="9525">
            <a:noFill/>
            <a:miter lim="800000"/>
            <a:headEnd/>
            <a:tailEnd/>
          </a:ln>
        </p:spPr>
        <p:txBody>
          <a:bodyPr>
            <a:spAutoFit/>
          </a:bodyPr>
          <a:lstStyle/>
          <a:p>
            <a:pPr>
              <a:spcBef>
                <a:spcPct val="50000"/>
              </a:spcBef>
            </a:pPr>
            <a:r>
              <a:rPr lang="en-US" sz="2800"/>
              <a:t>Is all, or even part of the chromosome spinning at 20,000 rpm?  Or not?</a:t>
            </a:r>
          </a:p>
        </p:txBody>
      </p:sp>
      <p:sp>
        <p:nvSpPr>
          <p:cNvPr id="414724" name="Text Box 6"/>
          <p:cNvSpPr txBox="1">
            <a:spLocks noChangeArrowheads="1"/>
          </p:cNvSpPr>
          <p:nvPr/>
        </p:nvSpPr>
        <p:spPr bwMode="auto">
          <a:xfrm>
            <a:off x="5486400" y="3062288"/>
            <a:ext cx="3429000" cy="579437"/>
          </a:xfrm>
          <a:prstGeom prst="rect">
            <a:avLst/>
          </a:prstGeom>
          <a:noFill/>
          <a:ln w="9525">
            <a:noFill/>
            <a:miter lim="800000"/>
            <a:headEnd/>
            <a:tailEnd/>
          </a:ln>
        </p:spPr>
        <p:txBody>
          <a:bodyPr>
            <a:spAutoFit/>
          </a:bodyPr>
          <a:lstStyle/>
          <a:p>
            <a:pPr>
              <a:spcBef>
                <a:spcPct val="50000"/>
              </a:spcBef>
            </a:pPr>
            <a:r>
              <a:rPr lang="en-US" sz="3200"/>
              <a:t>What do </a:t>
            </a:r>
            <a:r>
              <a:rPr lang="en-US" sz="3200" i="1"/>
              <a:t>you </a:t>
            </a:r>
            <a:r>
              <a:rPr lang="en-US" sz="3200"/>
              <a:t>think?</a:t>
            </a:r>
          </a:p>
        </p:txBody>
      </p:sp>
      <p:pic>
        <p:nvPicPr>
          <p:cNvPr id="980999" name="slide_40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414726" name="Text Box 8"/>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80999"/>
                                        </p:tgtEl>
                                      </p:cBhvr>
                                    </p:cmd>
                                  </p:childTnLst>
                                </p:cTn>
                              </p:par>
                              <p:par>
                                <p:cTn id="7" presetID="1" presetClass="mediacall" presetSubtype="0" fill="hold" nodeType="withEffect">
                                  <p:stCondLst>
                                    <p:cond delay="0"/>
                                  </p:stCondLst>
                                  <p:childTnLst>
                                    <p:cmd type="call" cmd="playFrom(0.0)">
                                      <p:cBhvr>
                                        <p:cTn id="8" dur="1800" fill="hold"/>
                                        <p:tgtEl>
                                          <p:spTgt spid="9809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9" fill="hold" display="0">
                  <p:stCondLst>
                    <p:cond delay="indefinite"/>
                  </p:stCondLst>
                  <p:endCondLst>
                    <p:cond evt="onPrev" delay="0">
                      <p:tgtEl>
                        <p:sldTgt/>
                      </p:tgtEl>
                    </p:cond>
                    <p:cond evt="onStopAudio" delay="0">
                      <p:tgtEl>
                        <p:sldTgt/>
                      </p:tgtEl>
                    </p:cond>
                  </p:endCondLst>
                </p:cTn>
                <p:tgtEl>
                  <p:spTgt spid="980999"/>
                </p:tgtEl>
              </p:cMediaNode>
            </p:audio>
            <p:video>
              <p:cMediaNode>
                <p:cTn id="10" repeatCount="indefinite" fill="hold" display="0">
                  <p:stCondLst>
                    <p:cond delay="indefinite"/>
                  </p:stCondLst>
                  <p:endCondLst>
                    <p:cond evt="onPrev" delay="0">
                      <p:tgtEl>
                        <p:sldTgt/>
                      </p:tgtEl>
                    </p:cond>
                  </p:endCondLst>
                </p:cTn>
                <p:tgtEl>
                  <p:spTgt spid="980994"/>
                </p:tgtEl>
              </p:cMediaNode>
            </p:video>
            <p:seq concurrent="1" nextAc="seek">
              <p:cTn id="11" restart="whenNotActive" fill="hold" evtFilter="cancelBubble" nodeType="interactiveSeq">
                <p:stCondLst>
                  <p:cond evt="onClick" delay="0">
                    <p:tgtEl>
                      <p:spTgt spid="98099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980994"/>
                                        </p:tgtEl>
                                      </p:cBhvr>
                                    </p:cmd>
                                  </p:childTnLst>
                                </p:cTn>
                              </p:par>
                            </p:childTnLst>
                          </p:cTn>
                        </p:par>
                      </p:childTnLst>
                    </p:cTn>
                  </p:par>
                </p:childTnLst>
              </p:cTn>
              <p:nextCondLst>
                <p:cond evt="onClick" delay="0">
                  <p:tgtEl>
                    <p:spTgt spid="980994"/>
                  </p:tgtEl>
                </p:cond>
              </p:nextCondLst>
            </p:seq>
          </p:childTnLst>
        </p:cTn>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746" name="Picture 2" descr="C:\Program Files\Amira-3.1.1\data\nucleosome files\AAA FINAL STRUCTURE\Animations_notahelix\Picture Files\DNA-TN-strands-unlock.jpg"/>
          <p:cNvPicPr>
            <a:picLocks noChangeAspect="1" noChangeArrowheads="1"/>
          </p:cNvPicPr>
          <p:nvPr/>
        </p:nvPicPr>
        <p:blipFill>
          <a:blip r:embed="rId5" cstate="print"/>
          <a:srcRect/>
          <a:stretch>
            <a:fillRect/>
          </a:stretch>
        </p:blipFill>
        <p:spPr bwMode="auto">
          <a:xfrm>
            <a:off x="76200" y="1676400"/>
            <a:ext cx="9005888" cy="3594100"/>
          </a:xfrm>
          <a:prstGeom prst="rect">
            <a:avLst/>
          </a:prstGeom>
          <a:noFill/>
          <a:ln w="9525">
            <a:noFill/>
            <a:miter lim="800000"/>
            <a:headEnd/>
            <a:tailEnd/>
          </a:ln>
        </p:spPr>
      </p:pic>
      <p:sp>
        <p:nvSpPr>
          <p:cNvPr id="415747" name="Rectangle 3"/>
          <p:cNvSpPr>
            <a:spLocks noGrp="1" noChangeArrowheads="1"/>
          </p:cNvSpPr>
          <p:nvPr>
            <p:ph type="title" idx="4294967295"/>
          </p:nvPr>
        </p:nvSpPr>
        <p:spPr>
          <a:xfrm>
            <a:off x="685800" y="228600"/>
            <a:ext cx="7772400" cy="1143000"/>
          </a:xfrm>
        </p:spPr>
        <p:txBody>
          <a:bodyPr/>
          <a:lstStyle/>
          <a:p>
            <a:pPr eaLnBrk="1" hangingPunct="1"/>
            <a:r>
              <a:rPr lang="en-US" sz="2400"/>
              <a:t>(What makes more sense?)</a:t>
            </a:r>
          </a:p>
        </p:txBody>
      </p:sp>
      <p:pic>
        <p:nvPicPr>
          <p:cNvPr id="983045" name="slide_40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15749" name="Text Box 6"/>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75" fill="hold"/>
                                        <p:tgtEl>
                                          <p:spTgt spid="98304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983045"/>
                </p:tgtEl>
              </p:cMediaNode>
            </p:audio>
          </p:childTnLst>
        </p:cTn>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770" name="Picture 1026"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sp>
        <p:nvSpPr>
          <p:cNvPr id="416771" name="Line 1029"/>
          <p:cNvSpPr>
            <a:spLocks noChangeShapeType="1"/>
          </p:cNvSpPr>
          <p:nvPr/>
        </p:nvSpPr>
        <p:spPr bwMode="auto">
          <a:xfrm flipV="1">
            <a:off x="1752600" y="1981200"/>
            <a:ext cx="1676400" cy="381000"/>
          </a:xfrm>
          <a:prstGeom prst="line">
            <a:avLst/>
          </a:prstGeom>
          <a:noFill/>
          <a:ln w="76200">
            <a:solidFill>
              <a:srgbClr val="FF00FF"/>
            </a:solidFill>
            <a:round/>
            <a:headEnd/>
            <a:tailEnd type="triangle" w="med" len="med"/>
          </a:ln>
        </p:spPr>
        <p:txBody>
          <a:bodyPr/>
          <a:lstStyle/>
          <a:p>
            <a:endParaRPr lang="en-US"/>
          </a:p>
        </p:txBody>
      </p:sp>
      <p:pic>
        <p:nvPicPr>
          <p:cNvPr id="985094" name="slide_40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16773" name="Text Box 1031"/>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73" fill="hold"/>
                                        <p:tgtEl>
                                          <p:spTgt spid="9850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985094"/>
                </p:tgtEl>
              </p:cMediaNode>
            </p:audio>
          </p:childTnLst>
        </p:cTn>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794" name="Picture 2" descr="C:\Program Files\Amira-3.1.1\data\nucleosome files\AAA FINAL STRUCTURE\Animations_notahelix\Picture Files\logic_of_superhelix.jpg"/>
          <p:cNvPicPr>
            <a:picLocks noChangeAspect="1" noChangeArrowheads="1"/>
          </p:cNvPicPr>
          <p:nvPr/>
        </p:nvPicPr>
        <p:blipFill>
          <a:blip r:embed="rId5" cstate="print"/>
          <a:srcRect/>
          <a:stretch>
            <a:fillRect/>
          </a:stretch>
        </p:blipFill>
        <p:spPr bwMode="auto">
          <a:xfrm>
            <a:off x="2286000" y="76200"/>
            <a:ext cx="4419600" cy="6629400"/>
          </a:xfrm>
          <a:prstGeom prst="rect">
            <a:avLst/>
          </a:prstGeom>
          <a:noFill/>
          <a:ln w="25400">
            <a:solidFill>
              <a:schemeClr val="tx1"/>
            </a:solidFill>
            <a:miter lim="800000"/>
            <a:headEnd/>
            <a:tailEnd/>
          </a:ln>
        </p:spPr>
      </p:pic>
      <p:pic>
        <p:nvPicPr>
          <p:cNvPr id="417795" name="Picture 4" descr="C:\Program Files\Amira-3.1.1\data\nucleosome files\AAA FINAL STRUCTURE\Animations_notahelix\Picture Files\tn_two_views.jpg"/>
          <p:cNvPicPr>
            <a:picLocks noChangeAspect="1" noChangeArrowheads="1"/>
          </p:cNvPicPr>
          <p:nvPr/>
        </p:nvPicPr>
        <p:blipFill>
          <a:blip r:embed="rId6" cstate="print"/>
          <a:srcRect/>
          <a:stretch>
            <a:fillRect/>
          </a:stretch>
        </p:blipFill>
        <p:spPr bwMode="auto">
          <a:xfrm>
            <a:off x="76200" y="3983038"/>
            <a:ext cx="3505200" cy="2265362"/>
          </a:xfrm>
          <a:prstGeom prst="rect">
            <a:avLst/>
          </a:prstGeom>
          <a:noFill/>
          <a:ln w="9525">
            <a:noFill/>
            <a:miter lim="800000"/>
            <a:headEnd/>
            <a:tailEnd/>
          </a:ln>
        </p:spPr>
      </p:pic>
      <p:sp>
        <p:nvSpPr>
          <p:cNvPr id="417796" name="Text Box 5"/>
          <p:cNvSpPr txBox="1">
            <a:spLocks noChangeArrowheads="1"/>
          </p:cNvSpPr>
          <p:nvPr/>
        </p:nvSpPr>
        <p:spPr bwMode="auto">
          <a:xfrm>
            <a:off x="3733800" y="3886200"/>
            <a:ext cx="1066800" cy="2439988"/>
          </a:xfrm>
          <a:prstGeom prst="rect">
            <a:avLst/>
          </a:prstGeom>
          <a:solidFill>
            <a:schemeClr val="bg1"/>
          </a:solidFill>
          <a:ln w="9525">
            <a:noFill/>
            <a:miter lim="800000"/>
            <a:headEnd/>
            <a:tailEnd/>
          </a:ln>
        </p:spPr>
        <p:txBody>
          <a:bodyPr>
            <a:spAutoFit/>
          </a:bodyPr>
          <a:lstStyle/>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a:p>
            <a:pPr>
              <a:spcBef>
                <a:spcPct val="50000"/>
              </a:spcBef>
            </a:pPr>
            <a:endParaRPr lang="en-US" sz="2200"/>
          </a:p>
        </p:txBody>
      </p:sp>
      <p:sp>
        <p:nvSpPr>
          <p:cNvPr id="417797" name="Line 6"/>
          <p:cNvSpPr>
            <a:spLocks noChangeShapeType="1"/>
          </p:cNvSpPr>
          <p:nvPr/>
        </p:nvSpPr>
        <p:spPr bwMode="auto">
          <a:xfrm>
            <a:off x="3581400" y="5105400"/>
            <a:ext cx="990600" cy="0"/>
          </a:xfrm>
          <a:prstGeom prst="line">
            <a:avLst/>
          </a:prstGeom>
          <a:noFill/>
          <a:ln w="76200">
            <a:solidFill>
              <a:srgbClr val="FF00FF"/>
            </a:solidFill>
            <a:round/>
            <a:headEnd/>
            <a:tailEnd type="triangle" w="med" len="med"/>
          </a:ln>
        </p:spPr>
        <p:txBody>
          <a:bodyPr/>
          <a:lstStyle/>
          <a:p>
            <a:endParaRPr lang="en-US"/>
          </a:p>
        </p:txBody>
      </p:sp>
      <p:pic>
        <p:nvPicPr>
          <p:cNvPr id="989191" name="slide_40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8839200" y="0"/>
            <a:ext cx="304800" cy="304800"/>
          </a:xfrm>
          <a:prstGeom prst="rect">
            <a:avLst/>
          </a:prstGeom>
          <a:noFill/>
          <a:ln w="9525">
            <a:noFill/>
            <a:miter lim="800000"/>
            <a:headEnd/>
            <a:tailEnd/>
          </a:ln>
        </p:spPr>
      </p:pic>
      <p:sp>
        <p:nvSpPr>
          <p:cNvPr id="417799" name="Text Box 8"/>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47" fill="hold"/>
                                        <p:tgtEl>
                                          <p:spTgt spid="9891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7" fill="hold" display="0">
                  <p:stCondLst>
                    <p:cond delay="indefinite"/>
                  </p:stCondLst>
                  <p:endCondLst>
                    <p:cond evt="onNext" delay="0">
                      <p:tgtEl>
                        <p:sldTgt/>
                      </p:tgtEl>
                    </p:cond>
                    <p:cond evt="onPrev" delay="0">
                      <p:tgtEl>
                        <p:sldTgt/>
                      </p:tgtEl>
                    </p:cond>
                    <p:cond evt="onStopAudio" delay="0">
                      <p:tgtEl>
                        <p:sldTgt/>
                      </p:tgtEl>
                    </p:cond>
                  </p:endCondLst>
                </p:cTn>
                <p:tgtEl>
                  <p:spTgt spid="989191"/>
                </p:tgtEl>
              </p:cMediaNode>
            </p:audio>
          </p:childTnLst>
        </p:cTn>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1234" name="form_iv.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498725" y="533400"/>
            <a:ext cx="4144963" cy="4389438"/>
          </a:xfrm>
          <a:prstGeom prst="rect">
            <a:avLst/>
          </a:prstGeom>
          <a:noFill/>
          <a:ln w="9525">
            <a:solidFill>
              <a:schemeClr val="tx1"/>
            </a:solidFill>
            <a:miter lim="800000"/>
            <a:headEnd/>
            <a:tailEnd/>
          </a:ln>
        </p:spPr>
      </p:pic>
      <p:sp>
        <p:nvSpPr>
          <p:cNvPr id="418819" name="Text Box 3"/>
          <p:cNvSpPr txBox="1">
            <a:spLocks noChangeArrowheads="1"/>
          </p:cNvSpPr>
          <p:nvPr/>
        </p:nvSpPr>
        <p:spPr bwMode="auto">
          <a:xfrm>
            <a:off x="609600" y="5410200"/>
            <a:ext cx="8001000" cy="822325"/>
          </a:xfrm>
          <a:prstGeom prst="rect">
            <a:avLst/>
          </a:prstGeom>
          <a:noFill/>
          <a:ln w="9525">
            <a:noFill/>
            <a:miter lim="800000"/>
            <a:headEnd/>
            <a:tailEnd/>
          </a:ln>
        </p:spPr>
        <p:txBody>
          <a:bodyPr>
            <a:spAutoFit/>
          </a:bodyPr>
          <a:lstStyle/>
          <a:p>
            <a:pPr>
              <a:spcBef>
                <a:spcPct val="50000"/>
              </a:spcBef>
            </a:pPr>
            <a:r>
              <a:rPr lang="en-US"/>
              <a:t>Movie showing 4 strands of DNA with phosphate groups spaced to allow 3 Å salt bridges.</a:t>
            </a:r>
          </a:p>
        </p:txBody>
      </p:sp>
      <p:pic>
        <p:nvPicPr>
          <p:cNvPr id="991237" name="slide_408.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8839200" y="0"/>
            <a:ext cx="304800" cy="304800"/>
          </a:xfrm>
          <a:prstGeom prst="rect">
            <a:avLst/>
          </a:prstGeom>
          <a:noFill/>
          <a:ln w="9525">
            <a:noFill/>
            <a:miter lim="800000"/>
            <a:headEnd/>
            <a:tailEnd/>
          </a:ln>
        </p:spPr>
      </p:pic>
      <p:sp>
        <p:nvSpPr>
          <p:cNvPr id="418821" name="Text Box 6"/>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465" fill="hold"/>
                                        <p:tgtEl>
                                          <p:spTgt spid="991237"/>
                                        </p:tgtEl>
                                      </p:cBhvr>
                                    </p:cmd>
                                  </p:childTnLst>
                                </p:cTn>
                              </p:par>
                              <p:par>
                                <p:cTn id="7" presetID="1" presetClass="mediacall" presetSubtype="0" fill="hold" nodeType="withEffect">
                                  <p:stCondLst>
                                    <p:cond delay="0"/>
                                  </p:stCondLst>
                                  <p:childTnLst>
                                    <p:cmd type="call" cmd="playFrom(0.0)">
                                      <p:cBhvr>
                                        <p:cTn id="8" dur="6600" fill="hold"/>
                                        <p:tgtEl>
                                          <p:spTgt spid="99123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991234"/>
                </p:tgtEl>
              </p:cMediaNode>
            </p:video>
            <p:seq concurrent="1" nextAc="seek">
              <p:cTn id="10" restart="whenNotActive" fill="hold" evtFilter="cancelBubble" nodeType="interactiveSeq">
                <p:stCondLst>
                  <p:cond evt="onClick" delay="0">
                    <p:tgtEl>
                      <p:spTgt spid="99123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991234"/>
                                        </p:tgtEl>
                                      </p:cBhvr>
                                    </p:cmd>
                                  </p:childTnLst>
                                </p:cTn>
                              </p:par>
                            </p:childTnLst>
                          </p:cTn>
                        </p:par>
                      </p:childTnLst>
                    </p:cTn>
                  </p:par>
                </p:childTnLst>
              </p:cTn>
              <p:nextCondLst>
                <p:cond evt="onClick" delay="0">
                  <p:tgtEl>
                    <p:spTgt spid="991234"/>
                  </p:tgtEl>
                </p:cond>
              </p:nextCondLst>
            </p:seq>
            <p:audio>
              <p:cMediaNode vol="76829">
                <p:cTn id="15" fill="hold" display="0">
                  <p:stCondLst>
                    <p:cond delay="indefinite"/>
                  </p:stCondLst>
                  <p:endCondLst>
                    <p:cond evt="onNext" delay="0">
                      <p:tgtEl>
                        <p:sldTgt/>
                      </p:tgtEl>
                    </p:cond>
                    <p:cond evt="onPrev" delay="0">
                      <p:tgtEl>
                        <p:sldTgt/>
                      </p:tgtEl>
                    </p:cond>
                    <p:cond evt="onStopAudio" delay="0">
                      <p:tgtEl>
                        <p:sldTgt/>
                      </p:tgtEl>
                    </p:cond>
                  </p:endCondLst>
                </p:cTn>
                <p:tgtEl>
                  <p:spTgt spid="991237"/>
                </p:tgtEl>
              </p:cMediaNode>
            </p:audio>
          </p:childTnLst>
        </p:cTn>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Text Box 2"/>
          <p:cNvSpPr txBox="1">
            <a:spLocks noChangeArrowheads="1"/>
          </p:cNvSpPr>
          <p:nvPr/>
        </p:nvSpPr>
        <p:spPr bwMode="auto">
          <a:xfrm>
            <a:off x="304800" y="5730875"/>
            <a:ext cx="8610600" cy="822325"/>
          </a:xfrm>
          <a:prstGeom prst="rect">
            <a:avLst/>
          </a:prstGeom>
          <a:noFill/>
          <a:ln w="9525">
            <a:noFill/>
            <a:miter lim="800000"/>
            <a:headEnd/>
            <a:tailEnd/>
          </a:ln>
        </p:spPr>
        <p:txBody>
          <a:bodyPr>
            <a:spAutoFit/>
          </a:bodyPr>
          <a:lstStyle/>
          <a:p>
            <a:pPr algn="ctr">
              <a:spcBef>
                <a:spcPct val="50000"/>
              </a:spcBef>
            </a:pPr>
            <a:r>
              <a:rPr lang="en-US"/>
              <a:t>Pauling L. &amp; Corey R.B.  A Proposed Structure for the Nucleic Acids.  P.N.A.S. 39:84-97 (1953).</a:t>
            </a:r>
          </a:p>
        </p:txBody>
      </p:sp>
      <p:pic>
        <p:nvPicPr>
          <p:cNvPr id="419843" name="Picture 3" descr="C:\Program Files\Amira-3.1.1\data\nucleosome files\AAA FINAL STRUCTURE\Animations_notahelix\Picture Files\pauling_pictures.jpg"/>
          <p:cNvPicPr>
            <a:picLocks noChangeAspect="1" noChangeArrowheads="1"/>
          </p:cNvPicPr>
          <p:nvPr/>
        </p:nvPicPr>
        <p:blipFill>
          <a:blip r:embed="rId5" cstate="print"/>
          <a:srcRect/>
          <a:stretch>
            <a:fillRect/>
          </a:stretch>
        </p:blipFill>
        <p:spPr bwMode="auto">
          <a:xfrm>
            <a:off x="2387600" y="152400"/>
            <a:ext cx="4241800" cy="5489575"/>
          </a:xfrm>
          <a:prstGeom prst="rect">
            <a:avLst/>
          </a:prstGeom>
          <a:noFill/>
          <a:ln w="9525">
            <a:noFill/>
            <a:miter lim="800000"/>
            <a:headEnd/>
            <a:tailEnd/>
          </a:ln>
        </p:spPr>
      </p:pic>
      <p:pic>
        <p:nvPicPr>
          <p:cNvPr id="993285" name="slide_40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19845" name="Text Box 6"/>
          <p:cNvSpPr txBox="1">
            <a:spLocks noChangeArrowheads="1"/>
          </p:cNvSpPr>
          <p:nvPr/>
        </p:nvSpPr>
        <p:spPr bwMode="auto">
          <a:xfrm>
            <a:off x="762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85" fill="hold"/>
                                        <p:tgtEl>
                                          <p:spTgt spid="9932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993285"/>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rill.asf">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2133600" y="2057400"/>
            <a:ext cx="4876800" cy="3657600"/>
          </a:xfrm>
          <a:prstGeom prst="rect">
            <a:avLst/>
          </a:prstGeom>
          <a:noFill/>
          <a:ln w="9525">
            <a:noFill/>
            <a:miter lim="800000"/>
            <a:headEnd/>
            <a:tailEnd/>
          </a:ln>
        </p:spPr>
      </p:pic>
      <p:sp>
        <p:nvSpPr>
          <p:cNvPr id="43011" name="Text Box 6"/>
          <p:cNvSpPr txBox="1">
            <a:spLocks noChangeArrowheads="1"/>
          </p:cNvSpPr>
          <p:nvPr/>
        </p:nvSpPr>
        <p:spPr bwMode="auto">
          <a:xfrm>
            <a:off x="76200" y="400050"/>
            <a:ext cx="8915400" cy="1200150"/>
          </a:xfrm>
          <a:prstGeom prst="rect">
            <a:avLst/>
          </a:prstGeom>
          <a:noFill/>
          <a:ln w="9525">
            <a:noFill/>
            <a:miter lim="800000"/>
            <a:headEnd/>
            <a:tailEnd/>
          </a:ln>
        </p:spPr>
        <p:txBody>
          <a:bodyPr>
            <a:spAutoFit/>
          </a:bodyPr>
          <a:lstStyle/>
          <a:p>
            <a:pPr algn="just">
              <a:spcBef>
                <a:spcPct val="50000"/>
              </a:spcBef>
            </a:pPr>
            <a:r>
              <a:rPr lang="en-US"/>
              <a:t>“This is my Black &amp; Decker power drill.  Look what it does to this piece of wood.  How fast do you think this thing is going?  The manual says...1,000 rpm!”</a:t>
            </a:r>
          </a:p>
        </p:txBody>
      </p:sp>
      <p:sp>
        <p:nvSpPr>
          <p:cNvPr id="43012" name="Text Box 8"/>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Picture 2" descr="C:\Program Files\Amira-3.1.1\data\nucleosome files\AAA FINAL STRUCTURE\Animations_notahelix\Picture Files\form_iv.jpg"/>
          <p:cNvPicPr>
            <a:picLocks noChangeAspect="1" noChangeArrowheads="1"/>
          </p:cNvPicPr>
          <p:nvPr/>
        </p:nvPicPr>
        <p:blipFill>
          <a:blip r:embed="rId5" cstate="print"/>
          <a:srcRect/>
          <a:stretch>
            <a:fillRect/>
          </a:stretch>
        </p:blipFill>
        <p:spPr bwMode="auto">
          <a:xfrm>
            <a:off x="3717925" y="2286000"/>
            <a:ext cx="1844675" cy="2084388"/>
          </a:xfrm>
          <a:prstGeom prst="rect">
            <a:avLst/>
          </a:prstGeom>
          <a:noFill/>
          <a:ln w="9525">
            <a:noFill/>
            <a:miter lim="800000"/>
            <a:headEnd/>
            <a:tailEnd/>
          </a:ln>
        </p:spPr>
      </p:pic>
      <p:sp>
        <p:nvSpPr>
          <p:cNvPr id="420867" name="Rectangle 3"/>
          <p:cNvSpPr>
            <a:spLocks noGrp="1" noChangeArrowheads="1"/>
          </p:cNvSpPr>
          <p:nvPr>
            <p:ph type="title" idx="4294967295"/>
          </p:nvPr>
        </p:nvSpPr>
        <p:spPr/>
        <p:txBody>
          <a:bodyPr/>
          <a:lstStyle/>
          <a:p>
            <a:pPr eaLnBrk="1" hangingPunct="1"/>
            <a:r>
              <a:rPr lang="en-US"/>
              <a:t>Form IV (?)</a:t>
            </a:r>
          </a:p>
        </p:txBody>
      </p:sp>
      <p:sp>
        <p:nvSpPr>
          <p:cNvPr id="420868" name="Text Box 5"/>
          <p:cNvSpPr txBox="1">
            <a:spLocks noChangeArrowheads="1"/>
          </p:cNvSpPr>
          <p:nvPr/>
        </p:nvSpPr>
        <p:spPr bwMode="auto">
          <a:xfrm>
            <a:off x="2971800" y="4953000"/>
            <a:ext cx="3352800" cy="457200"/>
          </a:xfrm>
          <a:prstGeom prst="rect">
            <a:avLst/>
          </a:prstGeom>
          <a:noFill/>
          <a:ln w="9525">
            <a:noFill/>
            <a:miter lim="800000"/>
            <a:headEnd/>
            <a:tailEnd/>
          </a:ln>
        </p:spPr>
        <p:txBody>
          <a:bodyPr>
            <a:spAutoFit/>
          </a:bodyPr>
          <a:lstStyle/>
          <a:p>
            <a:pPr algn="ctr">
              <a:spcBef>
                <a:spcPct val="50000"/>
              </a:spcBef>
            </a:pPr>
            <a:r>
              <a:rPr lang="en-US"/>
              <a:t>(“A tangled mess”)</a:t>
            </a:r>
          </a:p>
        </p:txBody>
      </p:sp>
      <p:pic>
        <p:nvPicPr>
          <p:cNvPr id="995334" name="slide_41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20870" name="Text Box 7"/>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65" fill="hold"/>
                                        <p:tgtEl>
                                          <p:spTgt spid="99533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995334"/>
                </p:tgtEl>
              </p:cMediaNode>
            </p:audio>
          </p:childTnLst>
        </p:cTn>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890" name="Picture 2" descr="C:\Program Files\Amira-3.1.1\data\nucleosome files\AAA FINAL STRUCTURE\Animations_notahelix\Picture Files\topoisomerase.jpg"/>
          <p:cNvPicPr>
            <a:picLocks noChangeAspect="1" noChangeArrowheads="1"/>
          </p:cNvPicPr>
          <p:nvPr/>
        </p:nvPicPr>
        <p:blipFill>
          <a:blip r:embed="rId5" cstate="print"/>
          <a:srcRect/>
          <a:stretch>
            <a:fillRect/>
          </a:stretch>
        </p:blipFill>
        <p:spPr bwMode="auto">
          <a:xfrm>
            <a:off x="2357438" y="1744663"/>
            <a:ext cx="4441825" cy="3375025"/>
          </a:xfrm>
          <a:prstGeom prst="rect">
            <a:avLst/>
          </a:prstGeom>
          <a:noFill/>
          <a:ln w="9525">
            <a:noFill/>
            <a:miter lim="800000"/>
            <a:headEnd/>
            <a:tailEnd/>
          </a:ln>
        </p:spPr>
      </p:pic>
      <p:sp>
        <p:nvSpPr>
          <p:cNvPr id="421891" name="Pink Form1"/>
          <p:cNvSpPr txBox="1">
            <a:spLocks noChangeArrowheads="1"/>
          </p:cNvSpPr>
          <p:nvPr/>
        </p:nvSpPr>
        <p:spPr bwMode="auto">
          <a:xfrm>
            <a:off x="3810000" y="1905000"/>
            <a:ext cx="2286000" cy="457200"/>
          </a:xfrm>
          <a:prstGeom prst="rect">
            <a:avLst/>
          </a:prstGeom>
          <a:solidFill>
            <a:srgbClr val="FF00FF">
              <a:alpha val="50195"/>
            </a:srgbClr>
          </a:solidFill>
          <a:ln w="9525">
            <a:noFill/>
            <a:miter lim="800000"/>
            <a:headEnd/>
            <a:tailEnd/>
          </a:ln>
        </p:spPr>
        <p:txBody>
          <a:bodyPr>
            <a:spAutoFit/>
          </a:bodyPr>
          <a:lstStyle/>
          <a:p>
            <a:pPr>
              <a:spcBef>
                <a:spcPct val="50000"/>
              </a:spcBef>
            </a:pPr>
            <a:r>
              <a:rPr lang="en-US"/>
              <a:t> </a:t>
            </a:r>
          </a:p>
        </p:txBody>
      </p:sp>
      <p:sp>
        <p:nvSpPr>
          <p:cNvPr id="997380" name="Arrow Form1"/>
          <p:cNvSpPr>
            <a:spLocks noChangeShapeType="1"/>
          </p:cNvSpPr>
          <p:nvPr/>
        </p:nvSpPr>
        <p:spPr bwMode="auto">
          <a:xfrm>
            <a:off x="1371600" y="2119313"/>
            <a:ext cx="1066800" cy="0"/>
          </a:xfrm>
          <a:prstGeom prst="line">
            <a:avLst/>
          </a:prstGeom>
          <a:noFill/>
          <a:ln w="76200">
            <a:solidFill>
              <a:srgbClr val="FF00FF"/>
            </a:solidFill>
            <a:round/>
            <a:headEnd/>
            <a:tailEnd type="triangle" w="med" len="med"/>
          </a:ln>
        </p:spPr>
        <p:txBody>
          <a:bodyPr/>
          <a:lstStyle/>
          <a:p>
            <a:endParaRPr lang="en-US"/>
          </a:p>
        </p:txBody>
      </p:sp>
      <p:pic>
        <p:nvPicPr>
          <p:cNvPr id="997381" name="slide_41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21894" name="Transit"/>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64" fill="hold"/>
                                        <p:tgtEl>
                                          <p:spTgt spid="997381"/>
                                        </p:tgtEl>
                                      </p:cBhvr>
                                    </p:cmd>
                                  </p:childTnLst>
                                </p:cTn>
                              </p:par>
                              <p:par>
                                <p:cTn id="7" presetID="2" presetClass="entr" presetSubtype="8" fill="hold" grpId="0" nodeType="withEffect">
                                  <p:stCondLst>
                                    <p:cond delay="2000"/>
                                  </p:stCondLst>
                                  <p:childTnLst>
                                    <p:set>
                                      <p:cBhvr>
                                        <p:cTn id="8" dur="1" fill="hold">
                                          <p:stCondLst>
                                            <p:cond delay="0"/>
                                          </p:stCondLst>
                                        </p:cTn>
                                        <p:tgtEl>
                                          <p:spTgt spid="997380"/>
                                        </p:tgtEl>
                                        <p:attrNameLst>
                                          <p:attrName>style.visibility</p:attrName>
                                        </p:attrNameLst>
                                      </p:cBhvr>
                                      <p:to>
                                        <p:strVal val="visible"/>
                                      </p:to>
                                    </p:set>
                                    <p:anim calcmode="lin" valueType="num">
                                      <p:cBhvr additive="base">
                                        <p:cTn id="9" dur="500" fill="hold"/>
                                        <p:tgtEl>
                                          <p:spTgt spid="997380"/>
                                        </p:tgtEl>
                                        <p:attrNameLst>
                                          <p:attrName>ppt_x</p:attrName>
                                        </p:attrNameLst>
                                      </p:cBhvr>
                                      <p:tavLst>
                                        <p:tav tm="0">
                                          <p:val>
                                            <p:strVal val="0-#ppt_w/2"/>
                                          </p:val>
                                        </p:tav>
                                        <p:tav tm="100000">
                                          <p:val>
                                            <p:strVal val="#ppt_x"/>
                                          </p:val>
                                        </p:tav>
                                      </p:tavLst>
                                    </p:anim>
                                    <p:anim calcmode="lin" valueType="num">
                                      <p:cBhvr additive="base">
                                        <p:cTn id="10" dur="500" fill="hold"/>
                                        <p:tgtEl>
                                          <p:spTgt spid="9973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Next" delay="0">
                      <p:tgtEl>
                        <p:sldTgt/>
                      </p:tgtEl>
                    </p:cond>
                    <p:cond evt="onPrev" delay="0">
                      <p:tgtEl>
                        <p:sldTgt/>
                      </p:tgtEl>
                    </p:cond>
                    <p:cond evt="onStopAudio" delay="0">
                      <p:tgtEl>
                        <p:sldTgt/>
                      </p:tgtEl>
                    </p:cond>
                  </p:endCondLst>
                </p:cTn>
                <p:tgtEl>
                  <p:spTgt spid="997381"/>
                </p:tgtEl>
              </p:cMediaNode>
            </p:audio>
          </p:childTnLst>
        </p:cTn>
      </p:par>
    </p:tnLst>
    <p:bldLst>
      <p:bldP spid="997380" grpId="0" animBg="1"/>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Text Box 2"/>
          <p:cNvSpPr txBox="1">
            <a:spLocks noChangeArrowheads="1"/>
          </p:cNvSpPr>
          <p:nvPr/>
        </p:nvSpPr>
        <p:spPr bwMode="auto">
          <a:xfrm>
            <a:off x="457200" y="304800"/>
            <a:ext cx="8153400" cy="6005513"/>
          </a:xfrm>
          <a:prstGeom prst="rect">
            <a:avLst/>
          </a:prstGeom>
          <a:noFill/>
          <a:ln w="9525">
            <a:noFill/>
            <a:miter lim="800000"/>
            <a:headEnd/>
            <a:tailEnd/>
          </a:ln>
        </p:spPr>
        <p:txBody>
          <a:bodyPr>
            <a:spAutoFit/>
          </a:bodyPr>
          <a:lstStyle/>
          <a:p>
            <a:pPr>
              <a:spcBef>
                <a:spcPct val="50000"/>
              </a:spcBef>
            </a:pPr>
            <a:r>
              <a:rPr lang="en-US" sz="2800" b="1">
                <a:latin typeface="Courier New" pitchFamily="49" charset="0"/>
              </a:rPr>
              <a:t>        </a:t>
            </a:r>
            <a:r>
              <a:rPr lang="en-US" sz="2800" b="1"/>
              <a:t>“</a:t>
            </a:r>
            <a:r>
              <a:rPr lang="en-US" sz="2800" b="1">
                <a:latin typeface="Courier New" pitchFamily="49" charset="0"/>
              </a:rPr>
              <a:t>CONTROL</a:t>
            </a:r>
            <a:r>
              <a:rPr lang="en-US" sz="2800" b="1"/>
              <a:t>”</a:t>
            </a:r>
            <a:r>
              <a:rPr lang="en-US" sz="2800" b="1">
                <a:latin typeface="Courier New" pitchFamily="49" charset="0"/>
              </a:rPr>
              <a:t> EXPERIMENT</a:t>
            </a:r>
          </a:p>
          <a:p>
            <a:pPr>
              <a:spcBef>
                <a:spcPct val="50000"/>
              </a:spcBef>
            </a:pPr>
            <a:br>
              <a:rPr lang="en-US" sz="2000" b="1">
                <a:latin typeface="Courier New" pitchFamily="49" charset="0"/>
              </a:rPr>
            </a:br>
            <a:r>
              <a:rPr lang="en-US" sz="2000" b="1">
                <a:solidFill>
                  <a:srgbClr val="0000FF"/>
                </a:solidFill>
                <a:latin typeface="Courier New" pitchFamily="49" charset="0"/>
              </a:rPr>
              <a:t>              </a:t>
            </a:r>
            <a:r>
              <a:rPr lang="en-US" sz="2000" b="1" u="sng">
                <a:solidFill>
                  <a:srgbClr val="0000FF"/>
                </a:solidFill>
                <a:latin typeface="Courier New" pitchFamily="49" charset="0"/>
              </a:rPr>
              <a:t>DNA</a:t>
            </a:r>
            <a:r>
              <a:rPr lang="en-US" sz="2000" b="1">
                <a:solidFill>
                  <a:srgbClr val="0000FF"/>
                </a:solidFill>
                <a:latin typeface="Courier New" pitchFamily="49" charset="0"/>
              </a:rPr>
              <a:t>      </a:t>
            </a:r>
            <a:r>
              <a:rPr lang="en-US" sz="2000" b="1" u="sng">
                <a:solidFill>
                  <a:srgbClr val="0000FF"/>
                </a:solidFill>
                <a:latin typeface="Courier New" pitchFamily="49" charset="0"/>
              </a:rPr>
              <a:t>Solvent</a:t>
            </a:r>
            <a:r>
              <a:rPr lang="en-US" sz="2000" b="1">
                <a:solidFill>
                  <a:srgbClr val="0000FF"/>
                </a:solidFill>
                <a:latin typeface="Courier New" pitchFamily="49" charset="0"/>
              </a:rPr>
              <a:t>    </a:t>
            </a:r>
            <a:r>
              <a:rPr lang="en-US" sz="2000" b="1" u="sng">
                <a:solidFill>
                  <a:srgbClr val="0000FF"/>
                </a:solidFill>
                <a:latin typeface="Courier New" pitchFamily="49" charset="0"/>
              </a:rPr>
              <a:t>pH</a:t>
            </a:r>
            <a:r>
              <a:rPr lang="en-US" sz="2000" b="1">
                <a:solidFill>
                  <a:srgbClr val="0000FF"/>
                </a:solidFill>
                <a:latin typeface="Courier New" pitchFamily="49" charset="0"/>
              </a:rPr>
              <a:t>   </a:t>
            </a:r>
            <a:r>
              <a:rPr lang="en-US" sz="2000" b="1" u="sng">
                <a:solidFill>
                  <a:srgbClr val="0000FF"/>
                </a:solidFill>
                <a:latin typeface="Courier New" pitchFamily="49" charset="0"/>
              </a:rPr>
              <a:t>Temp.</a:t>
            </a:r>
            <a:r>
              <a:rPr lang="en-US" sz="2000" b="1">
                <a:solidFill>
                  <a:srgbClr val="0000FF"/>
                </a:solidFill>
                <a:latin typeface="Courier New" pitchFamily="49" charset="0"/>
              </a:rPr>
              <a:t>  </a:t>
            </a:r>
            <a:r>
              <a:rPr lang="en-US" sz="2000" b="1" u="sng">
                <a:solidFill>
                  <a:srgbClr val="0000FF"/>
                </a:solidFill>
                <a:latin typeface="Courier New" pitchFamily="49" charset="0"/>
              </a:rPr>
              <a:t>Time</a:t>
            </a:r>
          </a:p>
          <a:p>
            <a:pPr>
              <a:spcBef>
                <a:spcPct val="50000"/>
              </a:spcBef>
            </a:pPr>
            <a:br>
              <a:rPr lang="en-US" sz="2000" b="1">
                <a:solidFill>
                  <a:srgbClr val="0000FF"/>
                </a:solidFill>
                <a:latin typeface="Courier New" pitchFamily="49" charset="0"/>
              </a:rPr>
            </a:br>
            <a:r>
              <a:rPr lang="en-US" sz="2000" b="1">
                <a:solidFill>
                  <a:srgbClr val="0000FF"/>
                </a:solidFill>
                <a:latin typeface="Courier New" pitchFamily="49" charset="0"/>
              </a:rPr>
              <a:t>Experiment:   P</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G      aqueous*   8.5    60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20m</a:t>
            </a:r>
          </a:p>
          <a:p>
            <a:pPr>
              <a:spcBef>
                <a:spcPct val="50000"/>
              </a:spcBef>
            </a:pPr>
            <a:r>
              <a:rPr lang="en-US" sz="2000" b="1">
                <a:solidFill>
                  <a:srgbClr val="0000FF"/>
                </a:solidFill>
              </a:rPr>
              <a:t>“</a:t>
            </a:r>
            <a:r>
              <a:rPr lang="en-US" sz="2000" b="1">
                <a:solidFill>
                  <a:srgbClr val="0000FF"/>
                </a:solidFill>
                <a:latin typeface="Courier New" pitchFamily="49" charset="0"/>
              </a:rPr>
              <a:t>Control</a:t>
            </a:r>
            <a:r>
              <a:rPr lang="en-US" sz="2000" b="1">
                <a:solidFill>
                  <a:srgbClr val="0000FF"/>
                </a:solidFill>
              </a:rPr>
              <a:t>”</a:t>
            </a:r>
            <a:r>
              <a:rPr lang="en-US" sz="2000" b="1">
                <a:solidFill>
                  <a:srgbClr val="0000FF"/>
                </a:solidFill>
                <a:latin typeface="Courier New" pitchFamily="49" charset="0"/>
              </a:rPr>
              <a:t>:    </a:t>
            </a:r>
            <a:r>
              <a:rPr lang="en-US" sz="2000" b="1">
                <a:solidFill>
                  <a:srgbClr val="0000FF"/>
                </a:solidFill>
                <a:latin typeface="Courier New" pitchFamily="49" charset="0"/>
                <a:sym typeface="Symbol" pitchFamily="18" charset="2"/>
              </a:rPr>
              <a:t></a:t>
            </a:r>
            <a:r>
              <a:rPr lang="en-US" sz="2000" b="1">
                <a:solidFill>
                  <a:srgbClr val="0000FF"/>
                </a:solidFill>
                <a:latin typeface="Courier New" pitchFamily="49" charset="0"/>
              </a:rPr>
              <a:t>x174</a:t>
            </a:r>
            <a:r>
              <a:rPr lang="en-US" sz="1800" b="1">
                <a:solidFill>
                  <a:srgbClr val="0000FF"/>
                </a:solidFill>
                <a:latin typeface="Courier New" pitchFamily="49" charset="0"/>
              </a:rPr>
              <a:t>     </a:t>
            </a:r>
            <a:r>
              <a:rPr lang="en-US" sz="2000" b="1">
                <a:solidFill>
                  <a:srgbClr val="0000FF"/>
                </a:solidFill>
                <a:latin typeface="Courier New" pitchFamily="49" charset="0"/>
              </a:rPr>
              <a:t>organic**  8.0    20</a:t>
            </a:r>
            <a:r>
              <a:rPr lang="en-US" sz="2000" b="1">
                <a:solidFill>
                  <a:srgbClr val="0000FF"/>
                </a:solidFill>
                <a:latin typeface="Courier New" pitchFamily="49" charset="0"/>
                <a:sym typeface="Symbol" pitchFamily="18" charset="2"/>
              </a:rPr>
              <a:t>    </a:t>
            </a:r>
            <a:r>
              <a:rPr lang="en-US" sz="2000" b="1">
                <a:solidFill>
                  <a:srgbClr val="0000FF"/>
                </a:solidFill>
                <a:latin typeface="Courier New" pitchFamily="49" charset="0"/>
              </a:rPr>
              <a:t>24h</a:t>
            </a:r>
          </a:p>
          <a:p>
            <a:pPr>
              <a:spcBef>
                <a:spcPct val="50000"/>
              </a:spcBef>
            </a:pPr>
            <a:r>
              <a:rPr lang="en-US" sz="2000" b="1"/>
              <a:t> </a:t>
            </a:r>
            <a:endParaRPr lang="en-US" sz="2000" b="1">
              <a:latin typeface="Courier New" pitchFamily="49" charset="0"/>
            </a:endParaRPr>
          </a:p>
          <a:p>
            <a:pPr>
              <a:spcBef>
                <a:spcPct val="50000"/>
              </a:spcBef>
            </a:pPr>
            <a:r>
              <a:rPr lang="en-US" sz="2000" b="1">
                <a:latin typeface="Courier New" pitchFamily="49" charset="0"/>
              </a:rPr>
              <a:t>*The solvent is not entirely clear.  It seems that the samples were taken directly from the 10-30% sucrose gradient containing 0.8 </a:t>
            </a:r>
            <a:r>
              <a:rPr lang="en-US" sz="2000" b="1" u="sng">
                <a:latin typeface="Courier New" pitchFamily="49" charset="0"/>
              </a:rPr>
              <a:t>M</a:t>
            </a:r>
            <a:r>
              <a:rPr lang="en-US" sz="2000" b="1">
                <a:latin typeface="Courier New" pitchFamily="49" charset="0"/>
              </a:rPr>
              <a:t> NaCl, 0.2 </a:t>
            </a:r>
            <a:r>
              <a:rPr lang="en-US" sz="2000" b="1" u="sng">
                <a:latin typeface="Courier New" pitchFamily="49" charset="0"/>
              </a:rPr>
              <a:t>M</a:t>
            </a:r>
            <a:r>
              <a:rPr lang="en-US" sz="2000" b="1">
                <a:latin typeface="Courier New" pitchFamily="49" charset="0"/>
              </a:rPr>
              <a:t> NaOH, 0.01 </a:t>
            </a:r>
            <a:r>
              <a:rPr lang="en-US" sz="2000" b="1" u="sng">
                <a:latin typeface="Courier New" pitchFamily="49" charset="0"/>
              </a:rPr>
              <a:t>M</a:t>
            </a:r>
            <a:r>
              <a:rPr lang="en-US" sz="2000" b="1">
                <a:latin typeface="Courier New" pitchFamily="49" charset="0"/>
              </a:rPr>
              <a:t> EDTA, 0.05 </a:t>
            </a:r>
            <a:r>
              <a:rPr lang="en-US" sz="2000" b="1" u="sng">
                <a:latin typeface="Courier New" pitchFamily="49" charset="0"/>
              </a:rPr>
              <a:t>M</a:t>
            </a:r>
            <a:r>
              <a:rPr lang="en-US" sz="2000" b="1">
                <a:latin typeface="Courier New" pitchFamily="49" charset="0"/>
              </a:rPr>
              <a:t> Tris, pH 13, and the pH was adjusted to 8.5 with 1 </a:t>
            </a:r>
            <a:r>
              <a:rPr lang="en-US" sz="2000" b="1" u="sng">
                <a:latin typeface="Courier New" pitchFamily="49" charset="0"/>
              </a:rPr>
              <a:t>M</a:t>
            </a:r>
            <a:r>
              <a:rPr lang="en-US" sz="2000" b="1">
                <a:latin typeface="Courier New" pitchFamily="49" charset="0"/>
              </a:rPr>
              <a:t> Tris-HCl, pH 7.5.  Whatever the solvent composition was, it certainly contained no organic solvents.</a:t>
            </a:r>
          </a:p>
          <a:p>
            <a:pPr>
              <a:spcBef>
                <a:spcPct val="50000"/>
              </a:spcBef>
            </a:pPr>
            <a:br>
              <a:rPr lang="en-US" sz="2000" b="1">
                <a:latin typeface="Courier New" pitchFamily="49" charset="0"/>
              </a:rPr>
            </a:br>
            <a:r>
              <a:rPr lang="en-US" sz="2000" b="1">
                <a:latin typeface="Courier New" pitchFamily="49" charset="0"/>
              </a:rPr>
              <a:t>**50% formamide, 0.05 </a:t>
            </a:r>
            <a:r>
              <a:rPr lang="en-US" sz="2000" b="1" u="sng">
                <a:latin typeface="Courier New" pitchFamily="49" charset="0"/>
              </a:rPr>
              <a:t>M</a:t>
            </a:r>
            <a:r>
              <a:rPr lang="en-US" sz="2000" b="1">
                <a:latin typeface="Courier New" pitchFamily="49" charset="0"/>
              </a:rPr>
              <a:t> NaCl, 5 </a:t>
            </a:r>
            <a:r>
              <a:rPr lang="en-US" sz="2000" b="1" u="sng">
                <a:latin typeface="Courier New" pitchFamily="49" charset="0"/>
              </a:rPr>
              <a:t>mM</a:t>
            </a:r>
            <a:r>
              <a:rPr lang="en-US" sz="2000" b="1">
                <a:latin typeface="Courier New" pitchFamily="49" charset="0"/>
              </a:rPr>
              <a:t> Tris-HCl</a:t>
            </a:r>
          </a:p>
        </p:txBody>
      </p:sp>
      <p:sp>
        <p:nvSpPr>
          <p:cNvPr id="1000451" name="Line 3"/>
          <p:cNvSpPr>
            <a:spLocks noChangeShapeType="1"/>
          </p:cNvSpPr>
          <p:nvPr/>
        </p:nvSpPr>
        <p:spPr bwMode="auto">
          <a:xfrm flipV="1">
            <a:off x="3124200" y="2847975"/>
            <a:ext cx="0" cy="457200"/>
          </a:xfrm>
          <a:prstGeom prst="line">
            <a:avLst/>
          </a:prstGeom>
          <a:noFill/>
          <a:ln w="76200">
            <a:solidFill>
              <a:srgbClr val="FF00FF"/>
            </a:solidFill>
            <a:round/>
            <a:headEnd/>
            <a:tailEnd type="triangle" w="med" len="med"/>
          </a:ln>
        </p:spPr>
        <p:txBody>
          <a:bodyPr/>
          <a:lstStyle/>
          <a:p>
            <a:endParaRPr lang="en-US"/>
          </a:p>
        </p:txBody>
      </p:sp>
      <p:sp>
        <p:nvSpPr>
          <p:cNvPr id="1000452" name="Line 4"/>
          <p:cNvSpPr>
            <a:spLocks noChangeShapeType="1"/>
          </p:cNvSpPr>
          <p:nvPr/>
        </p:nvSpPr>
        <p:spPr bwMode="auto">
          <a:xfrm flipV="1">
            <a:off x="4724400" y="2852738"/>
            <a:ext cx="0" cy="457200"/>
          </a:xfrm>
          <a:prstGeom prst="line">
            <a:avLst/>
          </a:prstGeom>
          <a:noFill/>
          <a:ln w="76200">
            <a:solidFill>
              <a:srgbClr val="FF00FF"/>
            </a:solidFill>
            <a:round/>
            <a:headEnd/>
            <a:tailEnd type="triangle" w="med" len="med"/>
          </a:ln>
        </p:spPr>
        <p:txBody>
          <a:bodyPr/>
          <a:lstStyle/>
          <a:p>
            <a:endParaRPr lang="en-US"/>
          </a:p>
        </p:txBody>
      </p:sp>
      <p:sp>
        <p:nvSpPr>
          <p:cNvPr id="1000453" name="Line 5"/>
          <p:cNvSpPr>
            <a:spLocks noChangeShapeType="1"/>
          </p:cNvSpPr>
          <p:nvPr/>
        </p:nvSpPr>
        <p:spPr bwMode="auto">
          <a:xfrm flipV="1">
            <a:off x="6019800" y="2862263"/>
            <a:ext cx="0" cy="457200"/>
          </a:xfrm>
          <a:prstGeom prst="line">
            <a:avLst/>
          </a:prstGeom>
          <a:noFill/>
          <a:ln w="76200">
            <a:solidFill>
              <a:srgbClr val="FF00FF"/>
            </a:solidFill>
            <a:round/>
            <a:headEnd/>
            <a:tailEnd type="triangle" w="med" len="med"/>
          </a:ln>
        </p:spPr>
        <p:txBody>
          <a:bodyPr/>
          <a:lstStyle/>
          <a:p>
            <a:endParaRPr lang="en-US"/>
          </a:p>
        </p:txBody>
      </p:sp>
      <p:sp>
        <p:nvSpPr>
          <p:cNvPr id="1000454" name="Line 6"/>
          <p:cNvSpPr>
            <a:spLocks noChangeShapeType="1"/>
          </p:cNvSpPr>
          <p:nvPr/>
        </p:nvSpPr>
        <p:spPr bwMode="auto">
          <a:xfrm flipV="1">
            <a:off x="7010400" y="2876550"/>
            <a:ext cx="0" cy="457200"/>
          </a:xfrm>
          <a:prstGeom prst="line">
            <a:avLst/>
          </a:prstGeom>
          <a:noFill/>
          <a:ln w="76200">
            <a:solidFill>
              <a:srgbClr val="FF00FF"/>
            </a:solidFill>
            <a:round/>
            <a:headEnd/>
            <a:tailEnd type="triangle" w="med" len="med"/>
          </a:ln>
        </p:spPr>
        <p:txBody>
          <a:bodyPr/>
          <a:lstStyle/>
          <a:p>
            <a:endParaRPr lang="en-US"/>
          </a:p>
        </p:txBody>
      </p:sp>
      <p:sp>
        <p:nvSpPr>
          <p:cNvPr id="1000455" name="Line 7"/>
          <p:cNvSpPr>
            <a:spLocks noChangeShapeType="1"/>
          </p:cNvSpPr>
          <p:nvPr/>
        </p:nvSpPr>
        <p:spPr bwMode="auto">
          <a:xfrm flipV="1">
            <a:off x="8001000" y="2890838"/>
            <a:ext cx="0" cy="457200"/>
          </a:xfrm>
          <a:prstGeom prst="line">
            <a:avLst/>
          </a:prstGeom>
          <a:noFill/>
          <a:ln w="76200">
            <a:solidFill>
              <a:srgbClr val="FF00FF"/>
            </a:solidFill>
            <a:round/>
            <a:headEnd/>
            <a:tailEnd type="triangle" w="med" len="med"/>
          </a:ln>
        </p:spPr>
        <p:txBody>
          <a:bodyPr/>
          <a:lstStyle/>
          <a:p>
            <a:endParaRPr lang="en-US"/>
          </a:p>
        </p:txBody>
      </p:sp>
      <p:pic>
        <p:nvPicPr>
          <p:cNvPr id="1000456" name="slide_41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8763000" y="6477000"/>
            <a:ext cx="304800" cy="304800"/>
          </a:xfrm>
          <a:prstGeom prst="rect">
            <a:avLst/>
          </a:prstGeom>
          <a:noFill/>
          <a:ln w="9525">
            <a:noFill/>
            <a:miter lim="800000"/>
            <a:headEnd/>
            <a:tailEnd/>
          </a:ln>
        </p:spPr>
      </p:pic>
      <p:sp>
        <p:nvSpPr>
          <p:cNvPr id="422921" name="Text Box 9"/>
          <p:cNvSpPr txBox="1">
            <a:spLocks noChangeArrowheads="1"/>
          </p:cNvSpPr>
          <p:nvPr/>
        </p:nvSpPr>
        <p:spPr bwMode="auto">
          <a:xfrm>
            <a:off x="74676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3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015" fill="hold"/>
                                        <p:tgtEl>
                                          <p:spTgt spid="1000456"/>
                                        </p:tgtEl>
                                      </p:cBhvr>
                                    </p:cmd>
                                  </p:childTnLst>
                                </p:cTn>
                              </p:par>
                              <p:par>
                                <p:cTn id="7" presetID="2" presetClass="entr" presetSubtype="8" fill="hold" grpId="0" nodeType="withEffect">
                                  <p:stCondLst>
                                    <p:cond delay="2000"/>
                                  </p:stCondLst>
                                  <p:childTnLst>
                                    <p:set>
                                      <p:cBhvr>
                                        <p:cTn id="8" dur="1" fill="hold">
                                          <p:stCondLst>
                                            <p:cond delay="0"/>
                                          </p:stCondLst>
                                        </p:cTn>
                                        <p:tgtEl>
                                          <p:spTgt spid="1000451"/>
                                        </p:tgtEl>
                                        <p:attrNameLst>
                                          <p:attrName>style.visibility</p:attrName>
                                        </p:attrNameLst>
                                      </p:cBhvr>
                                      <p:to>
                                        <p:strVal val="visible"/>
                                      </p:to>
                                    </p:set>
                                    <p:anim calcmode="lin" valueType="num">
                                      <p:cBhvr additive="base">
                                        <p:cTn id="9" dur="500" fill="hold"/>
                                        <p:tgtEl>
                                          <p:spTgt spid="1000451"/>
                                        </p:tgtEl>
                                        <p:attrNameLst>
                                          <p:attrName>ppt_x</p:attrName>
                                        </p:attrNameLst>
                                      </p:cBhvr>
                                      <p:tavLst>
                                        <p:tav tm="0">
                                          <p:val>
                                            <p:strVal val="0-#ppt_w/2"/>
                                          </p:val>
                                        </p:tav>
                                        <p:tav tm="100000">
                                          <p:val>
                                            <p:strVal val="#ppt_x"/>
                                          </p:val>
                                        </p:tav>
                                      </p:tavLst>
                                    </p:anim>
                                    <p:anim calcmode="lin" valueType="num">
                                      <p:cBhvr additive="base">
                                        <p:cTn id="10" dur="500" fill="hold"/>
                                        <p:tgtEl>
                                          <p:spTgt spid="100045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500"/>
                                  </p:stCondLst>
                                  <p:childTnLst>
                                    <p:set>
                                      <p:cBhvr>
                                        <p:cTn id="12" dur="1" fill="hold">
                                          <p:stCondLst>
                                            <p:cond delay="0"/>
                                          </p:stCondLst>
                                        </p:cTn>
                                        <p:tgtEl>
                                          <p:spTgt spid="1000452"/>
                                        </p:tgtEl>
                                        <p:attrNameLst>
                                          <p:attrName>style.visibility</p:attrName>
                                        </p:attrNameLst>
                                      </p:cBhvr>
                                      <p:to>
                                        <p:strVal val="visible"/>
                                      </p:to>
                                    </p:set>
                                    <p:anim calcmode="lin" valueType="num">
                                      <p:cBhvr additive="base">
                                        <p:cTn id="13" dur="500" fill="hold"/>
                                        <p:tgtEl>
                                          <p:spTgt spid="1000452"/>
                                        </p:tgtEl>
                                        <p:attrNameLst>
                                          <p:attrName>ppt_x</p:attrName>
                                        </p:attrNameLst>
                                      </p:cBhvr>
                                      <p:tavLst>
                                        <p:tav tm="0">
                                          <p:val>
                                            <p:strVal val="0-#ppt_w/2"/>
                                          </p:val>
                                        </p:tav>
                                        <p:tav tm="100000">
                                          <p:val>
                                            <p:strVal val="#ppt_x"/>
                                          </p:val>
                                        </p:tav>
                                      </p:tavLst>
                                    </p:anim>
                                    <p:anim calcmode="lin" valueType="num">
                                      <p:cBhvr additive="base">
                                        <p:cTn id="14" dur="500" fill="hold"/>
                                        <p:tgtEl>
                                          <p:spTgt spid="100045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1000453"/>
                                        </p:tgtEl>
                                        <p:attrNameLst>
                                          <p:attrName>style.visibility</p:attrName>
                                        </p:attrNameLst>
                                      </p:cBhvr>
                                      <p:to>
                                        <p:strVal val="visible"/>
                                      </p:to>
                                    </p:set>
                                    <p:anim calcmode="lin" valueType="num">
                                      <p:cBhvr additive="base">
                                        <p:cTn id="17" dur="500" fill="hold"/>
                                        <p:tgtEl>
                                          <p:spTgt spid="1000453"/>
                                        </p:tgtEl>
                                        <p:attrNameLst>
                                          <p:attrName>ppt_x</p:attrName>
                                        </p:attrNameLst>
                                      </p:cBhvr>
                                      <p:tavLst>
                                        <p:tav tm="0">
                                          <p:val>
                                            <p:strVal val="0-#ppt_w/2"/>
                                          </p:val>
                                        </p:tav>
                                        <p:tav tm="100000">
                                          <p:val>
                                            <p:strVal val="#ppt_x"/>
                                          </p:val>
                                        </p:tav>
                                      </p:tavLst>
                                    </p:anim>
                                    <p:anim calcmode="lin" valueType="num">
                                      <p:cBhvr additive="base">
                                        <p:cTn id="18" dur="500" fill="hold"/>
                                        <p:tgtEl>
                                          <p:spTgt spid="100045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500"/>
                                  </p:stCondLst>
                                  <p:childTnLst>
                                    <p:set>
                                      <p:cBhvr>
                                        <p:cTn id="20" dur="1" fill="hold">
                                          <p:stCondLst>
                                            <p:cond delay="0"/>
                                          </p:stCondLst>
                                        </p:cTn>
                                        <p:tgtEl>
                                          <p:spTgt spid="1000454"/>
                                        </p:tgtEl>
                                        <p:attrNameLst>
                                          <p:attrName>style.visibility</p:attrName>
                                        </p:attrNameLst>
                                      </p:cBhvr>
                                      <p:to>
                                        <p:strVal val="visible"/>
                                      </p:to>
                                    </p:set>
                                    <p:anim calcmode="lin" valueType="num">
                                      <p:cBhvr additive="base">
                                        <p:cTn id="21" dur="500" fill="hold"/>
                                        <p:tgtEl>
                                          <p:spTgt spid="1000454"/>
                                        </p:tgtEl>
                                        <p:attrNameLst>
                                          <p:attrName>ppt_x</p:attrName>
                                        </p:attrNameLst>
                                      </p:cBhvr>
                                      <p:tavLst>
                                        <p:tav tm="0">
                                          <p:val>
                                            <p:strVal val="0-#ppt_w/2"/>
                                          </p:val>
                                        </p:tav>
                                        <p:tav tm="100000">
                                          <p:val>
                                            <p:strVal val="#ppt_x"/>
                                          </p:val>
                                        </p:tav>
                                      </p:tavLst>
                                    </p:anim>
                                    <p:anim calcmode="lin" valueType="num">
                                      <p:cBhvr additive="base">
                                        <p:cTn id="22" dur="500" fill="hold"/>
                                        <p:tgtEl>
                                          <p:spTgt spid="100045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0"/>
                                  </p:stCondLst>
                                  <p:childTnLst>
                                    <p:set>
                                      <p:cBhvr>
                                        <p:cTn id="24" dur="1" fill="hold">
                                          <p:stCondLst>
                                            <p:cond delay="0"/>
                                          </p:stCondLst>
                                        </p:cTn>
                                        <p:tgtEl>
                                          <p:spTgt spid="1000455"/>
                                        </p:tgtEl>
                                        <p:attrNameLst>
                                          <p:attrName>style.visibility</p:attrName>
                                        </p:attrNameLst>
                                      </p:cBhvr>
                                      <p:to>
                                        <p:strVal val="visible"/>
                                      </p:to>
                                    </p:set>
                                    <p:anim calcmode="lin" valueType="num">
                                      <p:cBhvr additive="base">
                                        <p:cTn id="25" dur="500" fill="hold"/>
                                        <p:tgtEl>
                                          <p:spTgt spid="1000455"/>
                                        </p:tgtEl>
                                        <p:attrNameLst>
                                          <p:attrName>ppt_x</p:attrName>
                                        </p:attrNameLst>
                                      </p:cBhvr>
                                      <p:tavLst>
                                        <p:tav tm="0">
                                          <p:val>
                                            <p:strVal val="0-#ppt_w/2"/>
                                          </p:val>
                                        </p:tav>
                                        <p:tav tm="100000">
                                          <p:val>
                                            <p:strVal val="#ppt_x"/>
                                          </p:val>
                                        </p:tav>
                                      </p:tavLst>
                                    </p:anim>
                                    <p:anim calcmode="lin" valueType="num">
                                      <p:cBhvr additive="base">
                                        <p:cTn id="26" dur="500" fill="hold"/>
                                        <p:tgtEl>
                                          <p:spTgt spid="10004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27" fill="hold" display="0">
                  <p:stCondLst>
                    <p:cond delay="indefinite"/>
                  </p:stCondLst>
                  <p:endCondLst>
                    <p:cond evt="onPrev" delay="0">
                      <p:tgtEl>
                        <p:sldTgt/>
                      </p:tgtEl>
                    </p:cond>
                    <p:cond evt="onStopAudio" delay="0">
                      <p:tgtEl>
                        <p:sldTgt/>
                      </p:tgtEl>
                    </p:cond>
                  </p:endCondLst>
                </p:cTn>
                <p:tgtEl>
                  <p:spTgt spid="1000456"/>
                </p:tgtEl>
              </p:cMediaNode>
            </p:audio>
          </p:childTnLst>
        </p:cTn>
      </p:par>
    </p:tnLst>
    <p:bldLst>
      <p:bldP spid="1000451" grpId="0" animBg="1"/>
      <p:bldP spid="1000452" grpId="0" animBg="1"/>
      <p:bldP spid="1000453" grpId="0" animBg="1"/>
      <p:bldP spid="1000454" grpId="0" animBg="1"/>
      <p:bldP spid="1000455" grpId="0" animBg="1"/>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938" name="Picture 2" descr="C:\Program Files\Amira-3.1.1\data\nucleosome files\AAA FINAL STRUCTURE\Animations_notahelix\Picture Files\chambers1.jpg"/>
          <p:cNvPicPr>
            <a:picLocks noChangeAspect="1" noChangeArrowheads="1"/>
          </p:cNvPicPr>
          <p:nvPr/>
        </p:nvPicPr>
        <p:blipFill>
          <a:blip r:embed="rId5" cstate="print"/>
          <a:srcRect/>
          <a:stretch>
            <a:fillRect/>
          </a:stretch>
        </p:blipFill>
        <p:spPr bwMode="auto">
          <a:xfrm>
            <a:off x="1371600" y="1560513"/>
            <a:ext cx="6096000" cy="1639887"/>
          </a:xfrm>
          <a:prstGeom prst="rect">
            <a:avLst/>
          </a:prstGeom>
          <a:noFill/>
          <a:ln w="9525">
            <a:noFill/>
            <a:miter lim="800000"/>
            <a:headEnd/>
            <a:tailEnd/>
          </a:ln>
        </p:spPr>
      </p:pic>
      <p:pic>
        <p:nvPicPr>
          <p:cNvPr id="423939" name="Picture 3" descr="C:\Program Files\Amira-3.1.1\data\nucleosome files\AAA FINAL STRUCTURE\Animations_notahelix\Picture Files\chambers2.jpg"/>
          <p:cNvPicPr>
            <a:picLocks noChangeAspect="1" noChangeArrowheads="1"/>
          </p:cNvPicPr>
          <p:nvPr/>
        </p:nvPicPr>
        <p:blipFill>
          <a:blip r:embed="rId6" cstate="print"/>
          <a:srcRect/>
          <a:stretch>
            <a:fillRect/>
          </a:stretch>
        </p:blipFill>
        <p:spPr bwMode="auto">
          <a:xfrm>
            <a:off x="1828800" y="4054475"/>
            <a:ext cx="5575300" cy="2041525"/>
          </a:xfrm>
          <a:prstGeom prst="rect">
            <a:avLst/>
          </a:prstGeom>
          <a:noFill/>
          <a:ln w="9525">
            <a:noFill/>
            <a:miter lim="800000"/>
            <a:headEnd/>
            <a:tailEnd/>
          </a:ln>
        </p:spPr>
      </p:pic>
      <p:sp>
        <p:nvSpPr>
          <p:cNvPr id="423940" name="Text Box 4"/>
          <p:cNvSpPr txBox="1">
            <a:spLocks noChangeArrowheads="1"/>
          </p:cNvSpPr>
          <p:nvPr/>
        </p:nvSpPr>
        <p:spPr bwMode="auto">
          <a:xfrm>
            <a:off x="457200" y="304800"/>
            <a:ext cx="8229600" cy="579438"/>
          </a:xfrm>
          <a:prstGeom prst="rect">
            <a:avLst/>
          </a:prstGeom>
          <a:noFill/>
          <a:ln w="9525">
            <a:noFill/>
            <a:miter lim="800000"/>
            <a:headEnd/>
            <a:tailEnd/>
          </a:ln>
        </p:spPr>
        <p:txBody>
          <a:bodyPr>
            <a:spAutoFit/>
          </a:bodyPr>
          <a:lstStyle/>
          <a:p>
            <a:pPr algn="ctr">
              <a:spcBef>
                <a:spcPct val="50000"/>
              </a:spcBef>
            </a:pPr>
            <a:r>
              <a:rPr lang="en-US" sz="3200" u="sng"/>
              <a:t>Chambers’ Experiment (unpublished)</a:t>
            </a:r>
          </a:p>
        </p:txBody>
      </p:sp>
      <p:pic>
        <p:nvPicPr>
          <p:cNvPr id="1001477" name="slide_41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423942" name="Text Box 6"/>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4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214" fill="hold"/>
                                        <p:tgtEl>
                                          <p:spTgt spid="100147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1001477"/>
                </p:tgtEl>
              </p:cMediaNode>
            </p:audio>
          </p:childTnLst>
        </p:cTn>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962" name="Gel 12H" descr="C:\Program Files\Amira-3.1.1\data\nucleosome files\AAA FINAL STRUCTURE\Animations_notahelix\Picture Files\wu-form_i_12hours.jpg"/>
          <p:cNvPicPr>
            <a:picLocks noChangeAspect="1" noChangeArrowheads="1"/>
          </p:cNvPicPr>
          <p:nvPr/>
        </p:nvPicPr>
        <p:blipFill>
          <a:blip r:embed="rId5" cstate="print"/>
          <a:srcRect/>
          <a:stretch>
            <a:fillRect/>
          </a:stretch>
        </p:blipFill>
        <p:spPr bwMode="auto">
          <a:xfrm>
            <a:off x="5191125" y="227013"/>
            <a:ext cx="1362075" cy="6421437"/>
          </a:xfrm>
          <a:prstGeom prst="rect">
            <a:avLst/>
          </a:prstGeom>
          <a:noFill/>
          <a:ln w="9525">
            <a:noFill/>
            <a:miter lim="800000"/>
            <a:headEnd/>
            <a:tailEnd/>
          </a:ln>
        </p:spPr>
      </p:pic>
      <p:pic>
        <p:nvPicPr>
          <p:cNvPr id="1003523" name="Gel 24H" descr="C:\Program Files\Amira-3.1.1\data\nucleosome files\AAA FINAL STRUCTURE\Animations_notahelix\Picture Files\wu-form_i_24hours.jpg"/>
          <p:cNvPicPr>
            <a:picLocks noChangeAspect="1" noChangeArrowheads="1"/>
          </p:cNvPicPr>
          <p:nvPr/>
        </p:nvPicPr>
        <p:blipFill>
          <a:blip r:embed="rId6" cstate="print"/>
          <a:srcRect/>
          <a:stretch>
            <a:fillRect/>
          </a:stretch>
        </p:blipFill>
        <p:spPr bwMode="auto">
          <a:xfrm>
            <a:off x="5191125" y="227013"/>
            <a:ext cx="1362075" cy="6421437"/>
          </a:xfrm>
          <a:prstGeom prst="rect">
            <a:avLst/>
          </a:prstGeom>
          <a:noFill/>
          <a:ln w="9525">
            <a:noFill/>
            <a:miter lim="800000"/>
            <a:headEnd/>
            <a:tailEnd/>
          </a:ln>
        </p:spPr>
      </p:pic>
      <p:pic>
        <p:nvPicPr>
          <p:cNvPr id="1003524" name="Gel 36H" descr="C:\Program Files\Amira-3.1.1\data\nucleosome files\AAA FINAL STRUCTURE\Animations_notahelix\Picture Files\wu-form_i_36hours.jpg"/>
          <p:cNvPicPr>
            <a:picLocks noChangeAspect="1" noChangeArrowheads="1"/>
          </p:cNvPicPr>
          <p:nvPr/>
        </p:nvPicPr>
        <p:blipFill>
          <a:blip r:embed="rId7" cstate="print"/>
          <a:srcRect/>
          <a:stretch>
            <a:fillRect/>
          </a:stretch>
        </p:blipFill>
        <p:spPr bwMode="auto">
          <a:xfrm>
            <a:off x="5191125" y="228600"/>
            <a:ext cx="1362075" cy="6421438"/>
          </a:xfrm>
          <a:prstGeom prst="rect">
            <a:avLst/>
          </a:prstGeom>
          <a:noFill/>
          <a:ln w="9525">
            <a:noFill/>
            <a:miter lim="800000"/>
            <a:headEnd/>
            <a:tailEnd/>
          </a:ln>
        </p:spPr>
      </p:pic>
      <p:pic>
        <p:nvPicPr>
          <p:cNvPr id="424965" name="Tai Te Wu" descr="C:\Program Files\Amira-3.1.1\data\nucleosome files\AAA FINAL STRUCTURE\Animations_notahelix\Picture Files\wu.jpg"/>
          <p:cNvPicPr>
            <a:picLocks noChangeAspect="1" noChangeArrowheads="1"/>
          </p:cNvPicPr>
          <p:nvPr/>
        </p:nvPicPr>
        <p:blipFill>
          <a:blip r:embed="rId8" cstate="print"/>
          <a:srcRect/>
          <a:stretch>
            <a:fillRect/>
          </a:stretch>
        </p:blipFill>
        <p:spPr bwMode="auto">
          <a:xfrm>
            <a:off x="990600" y="1741488"/>
            <a:ext cx="3048000" cy="2525712"/>
          </a:xfrm>
          <a:prstGeom prst="rect">
            <a:avLst/>
          </a:prstGeom>
          <a:noFill/>
          <a:ln w="9525">
            <a:noFill/>
            <a:miter lim="800000"/>
            <a:headEnd/>
            <a:tailEnd/>
          </a:ln>
        </p:spPr>
      </p:pic>
      <p:pic>
        <p:nvPicPr>
          <p:cNvPr id="1003526" name="slide_41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424967" name="Wu caption"/>
          <p:cNvSpPr txBox="1">
            <a:spLocks noChangeArrowheads="1"/>
          </p:cNvSpPr>
          <p:nvPr/>
        </p:nvSpPr>
        <p:spPr bwMode="auto">
          <a:xfrm>
            <a:off x="1295400" y="4419600"/>
            <a:ext cx="2514600" cy="457200"/>
          </a:xfrm>
          <a:prstGeom prst="rect">
            <a:avLst/>
          </a:prstGeom>
          <a:noFill/>
          <a:ln w="9525">
            <a:noFill/>
            <a:miter lim="800000"/>
            <a:headEnd/>
            <a:tailEnd/>
          </a:ln>
        </p:spPr>
        <p:txBody>
          <a:bodyPr>
            <a:spAutoFit/>
          </a:bodyPr>
          <a:lstStyle/>
          <a:p>
            <a:pPr algn="ctr">
              <a:spcBef>
                <a:spcPct val="50000"/>
              </a:spcBef>
            </a:pPr>
            <a:r>
              <a:rPr lang="en-US"/>
              <a:t>Tai Te Wu</a:t>
            </a:r>
          </a:p>
        </p:txBody>
      </p:sp>
      <p:sp>
        <p:nvSpPr>
          <p:cNvPr id="424968" name="Transit"/>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716" fill="hold"/>
                                        <p:tgtEl>
                                          <p:spTgt spid="1003526"/>
                                        </p:tgtEl>
                                      </p:cBhvr>
                                    </p:cmd>
                                  </p:childTnLst>
                                </p:cTn>
                              </p:par>
                              <p:par>
                                <p:cTn id="7" presetID="1" presetClass="entr" presetSubtype="0" fill="hold" nodeType="withEffect">
                                  <p:stCondLst>
                                    <p:cond delay="5000"/>
                                  </p:stCondLst>
                                  <p:childTnLst>
                                    <p:set>
                                      <p:cBhvr>
                                        <p:cTn id="8" dur="1" fill="hold">
                                          <p:stCondLst>
                                            <p:cond delay="499"/>
                                          </p:stCondLst>
                                        </p:cTn>
                                        <p:tgtEl>
                                          <p:spTgt spid="1003523"/>
                                        </p:tgtEl>
                                        <p:attrNameLst>
                                          <p:attrName>style.visibility</p:attrName>
                                        </p:attrNameLst>
                                      </p:cBhvr>
                                      <p:to>
                                        <p:strVal val="visible"/>
                                      </p:to>
                                    </p:set>
                                  </p:childTnLst>
                                </p:cTn>
                              </p:par>
                              <p:par>
                                <p:cTn id="9" presetID="1" presetClass="entr" presetSubtype="0" fill="hold" nodeType="withEffect">
                                  <p:stCondLst>
                                    <p:cond delay="8000"/>
                                  </p:stCondLst>
                                  <p:childTnLst>
                                    <p:set>
                                      <p:cBhvr>
                                        <p:cTn id="10" dur="1" fill="hold">
                                          <p:stCondLst>
                                            <p:cond delay="499"/>
                                          </p:stCondLst>
                                        </p:cTn>
                                        <p:tgtEl>
                                          <p:spTgt spid="10035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5610">
                <p:cTn id="11" fill="hold" display="0">
                  <p:stCondLst>
                    <p:cond delay="indefinite"/>
                  </p:stCondLst>
                  <p:endCondLst>
                    <p:cond evt="onPrev" delay="0">
                      <p:tgtEl>
                        <p:sldTgt/>
                      </p:tgtEl>
                    </p:cond>
                    <p:cond evt="onStopAudio" delay="0">
                      <p:tgtEl>
                        <p:sldTgt/>
                      </p:tgtEl>
                    </p:cond>
                  </p:endCondLst>
                </p:cTn>
                <p:tgtEl>
                  <p:spTgt spid="1003526"/>
                </p:tgtEl>
              </p:cMediaNode>
            </p:audio>
          </p:childTnLst>
        </p:cTn>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0692" name="complete-FOR-MOVE.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pic>
        <p:nvPicPr>
          <p:cNvPr id="1010693" name="slide_415.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425988" name="Text Box 1030"/>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10693"/>
                                        </p:tgtEl>
                                      </p:cBhvr>
                                    </p:cmd>
                                  </p:childTnLst>
                                </p:cTn>
                              </p:par>
                              <p:par>
                                <p:cTn id="7" presetID="1" presetClass="mediacall" presetSubtype="0" fill="hold" nodeType="withEffect">
                                  <p:stCondLst>
                                    <p:cond delay="0"/>
                                  </p:stCondLst>
                                  <p:childTnLst>
                                    <p:cmd type="call" cmd="playFrom(0.0)">
                                      <p:cBhvr>
                                        <p:cTn id="8" dur="3400" fill="hold"/>
                                        <p:tgtEl>
                                          <p:spTgt spid="10106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9" fill="hold" display="0">
                  <p:stCondLst>
                    <p:cond delay="indefinite"/>
                  </p:stCondLst>
                  <p:endCondLst>
                    <p:cond evt="onPrev" delay="0">
                      <p:tgtEl>
                        <p:sldTgt/>
                      </p:tgtEl>
                    </p:cond>
                    <p:cond evt="onStopAudio" delay="0">
                      <p:tgtEl>
                        <p:sldTgt/>
                      </p:tgtEl>
                    </p:cond>
                  </p:endCondLst>
                </p:cTn>
                <p:tgtEl>
                  <p:spTgt spid="1010693"/>
                </p:tgtEl>
              </p:cMediaNode>
            </p:audio>
            <p:video>
              <p:cMediaNode>
                <p:cTn id="10" fill="hold" display="0">
                  <p:stCondLst>
                    <p:cond delay="indefinite"/>
                  </p:stCondLst>
                  <p:endCondLst>
                    <p:cond evt="onPrev" delay="0">
                      <p:tgtEl>
                        <p:sldTgt/>
                      </p:tgtEl>
                    </p:cond>
                  </p:endCondLst>
                </p:cTn>
                <p:tgtEl>
                  <p:spTgt spid="1010692"/>
                </p:tgtEl>
              </p:cMediaNode>
            </p:video>
            <p:seq concurrent="1" nextAc="seek">
              <p:cTn id="11" restart="whenNotActive" fill="hold" evtFilter="cancelBubble" nodeType="interactiveSeq">
                <p:stCondLst>
                  <p:cond evt="onClick" delay="0">
                    <p:tgtEl>
                      <p:spTgt spid="101069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010692"/>
                                        </p:tgtEl>
                                      </p:cBhvr>
                                    </p:cmd>
                                  </p:childTnLst>
                                </p:cTn>
                              </p:par>
                            </p:childTnLst>
                          </p:cTn>
                        </p:par>
                      </p:childTnLst>
                    </p:cTn>
                  </p:par>
                </p:childTnLst>
              </p:cTn>
              <p:nextCondLst>
                <p:cond evt="onClick" delay="0">
                  <p:tgtEl>
                    <p:spTgt spid="1010692"/>
                  </p:tgtEl>
                </p:cond>
              </p:nextCondLst>
            </p:seq>
          </p:childTnLst>
        </p:cTn>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a:xfrm>
            <a:off x="685800" y="2667000"/>
            <a:ext cx="7772400" cy="1143000"/>
          </a:xfrm>
        </p:spPr>
        <p:txBody>
          <a:bodyPr/>
          <a:lstStyle/>
          <a:p>
            <a:pPr eaLnBrk="1" hangingPunct="1"/>
            <a:r>
              <a:rPr lang="en-US"/>
              <a:t>The End</a:t>
            </a:r>
          </a:p>
        </p:txBody>
      </p:sp>
      <p:sp>
        <p:nvSpPr>
          <p:cNvPr id="427011" name="Text Box 3"/>
          <p:cNvSpPr txBox="1">
            <a:spLocks noChangeArrowheads="1"/>
          </p:cNvSpPr>
          <p:nvPr/>
        </p:nvSpPr>
        <p:spPr bwMode="auto">
          <a:xfrm>
            <a:off x="3810000" y="4419600"/>
            <a:ext cx="1981200" cy="1192213"/>
          </a:xfrm>
          <a:prstGeom prst="rect">
            <a:avLst/>
          </a:prstGeom>
          <a:noFill/>
          <a:ln w="9525">
            <a:noFill/>
            <a:miter lim="800000"/>
            <a:headEnd/>
            <a:tailEnd/>
          </a:ln>
        </p:spPr>
        <p:txBody>
          <a:bodyPr>
            <a:spAutoFit/>
          </a:bodyPr>
          <a:lstStyle/>
          <a:p>
            <a:pPr>
              <a:spcBef>
                <a:spcPct val="50000"/>
              </a:spcBef>
            </a:pPr>
            <a:r>
              <a:rPr lang="en-US" sz="1800">
                <a:hlinkClick r:id="" action="ppaction://hlinkshowjump?jump=previousslide"/>
              </a:rPr>
              <a:t>Previous slide</a:t>
            </a:r>
            <a:endParaRPr lang="en-US" sz="1800"/>
          </a:p>
          <a:p>
            <a:pPr>
              <a:spcBef>
                <a:spcPct val="50000"/>
              </a:spcBef>
            </a:pPr>
            <a:r>
              <a:rPr lang="en-US" sz="1800">
                <a:hlinkClick r:id="rId3" action="ppaction://hlinksldjump"/>
              </a:rPr>
              <a:t>References</a:t>
            </a:r>
            <a:endParaRPr lang="en-US" sz="1800"/>
          </a:p>
          <a:p>
            <a:pPr>
              <a:spcBef>
                <a:spcPct val="50000"/>
              </a:spcBef>
            </a:pPr>
            <a:r>
              <a:rPr lang="en-US" sz="1800">
                <a:hlinkClick r:id="rId4" action="ppaction://hlinksldjump"/>
              </a:rPr>
              <a:t>Table Of Contents</a:t>
            </a:r>
            <a:endParaRPr lang="en-US" sz="1800"/>
          </a:p>
        </p:txBody>
      </p:sp>
    </p:spTree>
  </p:cSld>
  <p:clrMapOvr>
    <a:masterClrMapping/>
  </p:clrMapOvr>
  <p:transition advClick="0" advTm="4000"/>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3"/>
          <p:cNvSpPr>
            <a:spLocks noGrp="1" noChangeArrowheads="1"/>
          </p:cNvSpPr>
          <p:nvPr>
            <p:ph type="title" idx="4294967295"/>
          </p:nvPr>
        </p:nvSpPr>
        <p:spPr>
          <a:xfrm>
            <a:off x="685800" y="2743200"/>
            <a:ext cx="7772400" cy="1143000"/>
          </a:xfrm>
        </p:spPr>
        <p:txBody>
          <a:bodyPr/>
          <a:lstStyle/>
          <a:p>
            <a:pPr eaLnBrk="1" hangingPunct="1"/>
            <a:r>
              <a:rPr lang="en-US" dirty="0"/>
              <a:t>References</a:t>
            </a:r>
          </a:p>
        </p:txBody>
      </p:sp>
      <p:sp>
        <p:nvSpPr>
          <p:cNvPr id="428035" name="Text Box 4"/>
          <p:cNvSpPr txBox="1">
            <a:spLocks noChangeArrowheads="1"/>
          </p:cNvSpPr>
          <p:nvPr/>
        </p:nvSpPr>
        <p:spPr bwMode="auto">
          <a:xfrm>
            <a:off x="7605713" y="6110288"/>
            <a:ext cx="1447800" cy="639762"/>
          </a:xfrm>
          <a:prstGeom prst="rect">
            <a:avLst/>
          </a:prstGeom>
          <a:noFill/>
          <a:ln w="9525">
            <a:noFill/>
            <a:miter lim="800000"/>
            <a:headEnd/>
            <a:tailEnd/>
          </a:ln>
        </p:spPr>
        <p:txBody>
          <a:bodyPr>
            <a:spAutoFit/>
          </a:bodyPr>
          <a:lstStyle/>
          <a:p>
            <a:pPr>
              <a:spcBef>
                <a:spcPct val="50000"/>
              </a:spcBef>
            </a:pPr>
            <a:r>
              <a:rPr lang="en-US" sz="1200" dirty="0">
                <a:hlinkClick r:id="" action="ppaction://hlinkshowjump?jump=previousslide"/>
              </a:rPr>
              <a:t>Previous slide</a:t>
            </a:r>
            <a:br>
              <a:rPr lang="en-US" sz="1200" dirty="0"/>
            </a:br>
            <a:r>
              <a:rPr lang="en-US" sz="1200" dirty="0">
                <a:hlinkClick r:id="" action="ppaction://hlinkshowjump?jump=nextslide"/>
              </a:rPr>
              <a:t>Next slide</a:t>
            </a:r>
            <a:br>
              <a:rPr lang="en-US" sz="1200" dirty="0"/>
            </a:br>
            <a:r>
              <a:rPr lang="en-US" sz="1200" dirty="0">
                <a:hlinkClick r:id="rId3" action="ppaction://hlinksldjump"/>
              </a:rPr>
              <a:t>Table Of Contents</a:t>
            </a:r>
            <a:endParaRPr lang="en-US" sz="1200" dirty="0"/>
          </a:p>
        </p:txBody>
      </p:sp>
    </p:spTree>
  </p:cSld>
  <p:clrMapOvr>
    <a:masterClrMapping/>
  </p:clrMapOvr>
  <p:transition advClick="0" advTm="4000"/>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Text Box 2"/>
          <p:cNvSpPr txBox="1">
            <a:spLocks noChangeArrowheads="1"/>
          </p:cNvSpPr>
          <p:nvPr/>
        </p:nvSpPr>
        <p:spPr bwMode="auto">
          <a:xfrm>
            <a:off x="76200" y="152400"/>
            <a:ext cx="8915400" cy="5576888"/>
          </a:xfrm>
          <a:prstGeom prst="rect">
            <a:avLst/>
          </a:prstGeom>
          <a:noFill/>
          <a:ln w="9525">
            <a:noFill/>
            <a:miter lim="800000"/>
            <a:headEnd/>
            <a:tailEnd/>
          </a:ln>
        </p:spPr>
        <p:txBody>
          <a:bodyPr>
            <a:spAutoFit/>
          </a:bodyPr>
          <a:lstStyle/>
          <a:p>
            <a:pPr algn="ctr">
              <a:spcBef>
                <a:spcPct val="50000"/>
              </a:spcBef>
            </a:pPr>
            <a:endParaRPr lang="en-US" b="1" u="sng" dirty="0"/>
          </a:p>
          <a:p>
            <a:pPr algn="ctr">
              <a:spcBef>
                <a:spcPct val="50000"/>
              </a:spcBef>
            </a:pPr>
            <a:r>
              <a:rPr lang="en-US" b="1" u="sng" dirty="0"/>
              <a:t>Early studies on circular bacterial/viral chromosomes</a:t>
            </a:r>
          </a:p>
          <a:p>
            <a:pPr>
              <a:spcBef>
                <a:spcPct val="50000"/>
              </a:spcBef>
            </a:pPr>
            <a:endParaRPr lang="en-US" sz="2000" dirty="0"/>
          </a:p>
          <a:p>
            <a:pPr>
              <a:spcBef>
                <a:spcPct val="50000"/>
              </a:spcBef>
            </a:pPr>
            <a:r>
              <a:rPr lang="en-US" sz="2000" dirty="0"/>
              <a:t>Cairns, J. (1963a)  The bacterial chromosome and its manner of replication as seen by autoradiography.  J. Mol. Biol. 6, 208-213.</a:t>
            </a:r>
          </a:p>
          <a:p>
            <a:pPr>
              <a:spcBef>
                <a:spcPct val="50000"/>
              </a:spcBef>
            </a:pPr>
            <a:r>
              <a:rPr lang="en-US" sz="2000" dirty="0"/>
              <a:t>Cairns, J.  (1963b).  The chromosome of Escherichia coli.  Cold Spring Harbor </a:t>
            </a:r>
            <a:r>
              <a:rPr lang="en-US" sz="2000" dirty="0" err="1"/>
              <a:t>Symp</a:t>
            </a:r>
            <a:r>
              <a:rPr lang="en-US" sz="2000" dirty="0"/>
              <a:t>. Quant. Biol.  28, 43-46.</a:t>
            </a:r>
          </a:p>
          <a:p>
            <a:pPr>
              <a:spcBef>
                <a:spcPct val="50000"/>
              </a:spcBef>
            </a:pPr>
            <a:r>
              <a:rPr lang="en-US" sz="2000" dirty="0" err="1"/>
              <a:t>Vinograd</a:t>
            </a:r>
            <a:r>
              <a:rPr lang="en-US" sz="2000" dirty="0"/>
              <a:t>, J., J. </a:t>
            </a:r>
            <a:r>
              <a:rPr lang="en-US" sz="2000" dirty="0" err="1"/>
              <a:t>Lebowitz</a:t>
            </a:r>
            <a:r>
              <a:rPr lang="en-US" sz="2000" dirty="0"/>
              <a:t>, R. </a:t>
            </a:r>
            <a:r>
              <a:rPr lang="en-US" sz="2000" dirty="0" err="1"/>
              <a:t>Radloff</a:t>
            </a:r>
            <a:r>
              <a:rPr lang="en-US" sz="2000" dirty="0"/>
              <a:t>, R. Watson and P. </a:t>
            </a:r>
            <a:r>
              <a:rPr lang="en-US" sz="2000" dirty="0" err="1"/>
              <a:t>Laipis</a:t>
            </a:r>
            <a:r>
              <a:rPr lang="en-US" sz="2000" dirty="0"/>
              <a:t> (1965).  The twisted circular form of </a:t>
            </a:r>
            <a:r>
              <a:rPr lang="en-US" sz="2000" dirty="0" err="1"/>
              <a:t>polyoma</a:t>
            </a:r>
            <a:r>
              <a:rPr lang="en-US" sz="2000" dirty="0"/>
              <a:t> viral DNA.  Proc. Natl. Acad. Sci. USA. 53, 1104-1111.</a:t>
            </a:r>
          </a:p>
          <a:p>
            <a:pPr>
              <a:spcBef>
                <a:spcPct val="50000"/>
              </a:spcBef>
            </a:pPr>
            <a:r>
              <a:rPr lang="en-US" sz="2000" dirty="0" err="1"/>
              <a:t>Vinograd</a:t>
            </a:r>
            <a:r>
              <a:rPr lang="en-US" sz="2000" dirty="0"/>
              <a:t>, J., J. </a:t>
            </a:r>
            <a:r>
              <a:rPr lang="en-US" sz="2000" dirty="0" err="1"/>
              <a:t>Lebowitz</a:t>
            </a:r>
            <a:r>
              <a:rPr lang="en-US" sz="2000" dirty="0"/>
              <a:t> and R. Watson (1968).  Early and late helix-coil transitions in closed circular DNA.  The number of superhelical turns in </a:t>
            </a:r>
            <a:r>
              <a:rPr lang="en-US" sz="2000" dirty="0" err="1"/>
              <a:t>Polyoma</a:t>
            </a:r>
            <a:r>
              <a:rPr lang="en-US" sz="2000" dirty="0"/>
              <a:t> DNA.  J. Mol. Biol. 33, 173-197.</a:t>
            </a:r>
          </a:p>
          <a:p>
            <a:pPr>
              <a:spcBef>
                <a:spcPct val="50000"/>
              </a:spcBef>
            </a:pPr>
            <a:r>
              <a:rPr lang="en-US" sz="2000" dirty="0"/>
              <a:t>Rush, M.G. and R.C. Warner (1970).  Alkali denaturation of covalently closed circular duplex deoxyribonucleic acid.  J. Biol. Chem. 245, 2704-2708.</a:t>
            </a:r>
          </a:p>
        </p:txBody>
      </p:sp>
      <p:sp>
        <p:nvSpPr>
          <p:cNvPr id="4" name="Text Box 4"/>
          <p:cNvSpPr txBox="1">
            <a:spLocks noChangeArrowheads="1"/>
          </p:cNvSpPr>
          <p:nvPr/>
        </p:nvSpPr>
        <p:spPr bwMode="auto">
          <a:xfrm>
            <a:off x="3505200" y="5704582"/>
            <a:ext cx="2209800" cy="1077218"/>
          </a:xfrm>
          <a:prstGeom prst="rect">
            <a:avLst/>
          </a:prstGeom>
          <a:noFill/>
          <a:ln w="9525">
            <a:noFill/>
            <a:miter lim="800000"/>
            <a:headEnd/>
            <a:tailEnd/>
          </a:ln>
        </p:spPr>
        <p:txBody>
          <a:bodyPr wrap="square">
            <a:spAutoFit/>
          </a:bodyPr>
          <a:lstStyle/>
          <a:p>
            <a:pPr>
              <a:spcBef>
                <a:spcPct val="50000"/>
              </a:spcBef>
            </a:pPr>
            <a:r>
              <a:rPr lang="en-US" sz="2600" dirty="0">
                <a:hlinkClick r:id="" action="ppaction://hlinkshowjump?jump=nextslide"/>
              </a:rPr>
              <a:t>Next page</a:t>
            </a:r>
            <a:br>
              <a:rPr lang="en-US" sz="2600" dirty="0"/>
            </a:br>
            <a:r>
              <a:rPr lang="en-US" sz="2600" dirty="0">
                <a:hlinkClick r:id="" action="ppaction://hlinkshowjump?jump=previousslide"/>
              </a:rPr>
              <a:t>Previous page</a:t>
            </a:r>
            <a:br>
              <a:rPr lang="en-US" sz="2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Text Box 1026"/>
          <p:cNvSpPr txBox="1">
            <a:spLocks noChangeArrowheads="1"/>
          </p:cNvSpPr>
          <p:nvPr/>
        </p:nvSpPr>
        <p:spPr bwMode="auto">
          <a:xfrm>
            <a:off x="76200" y="152400"/>
            <a:ext cx="8915400" cy="4967288"/>
          </a:xfrm>
          <a:prstGeom prst="rect">
            <a:avLst/>
          </a:prstGeom>
          <a:noFill/>
          <a:ln w="9525">
            <a:noFill/>
            <a:miter lim="800000"/>
            <a:headEnd/>
            <a:tailEnd/>
          </a:ln>
        </p:spPr>
        <p:txBody>
          <a:bodyPr>
            <a:spAutoFit/>
          </a:bodyPr>
          <a:lstStyle/>
          <a:p>
            <a:pPr algn="ctr">
              <a:spcBef>
                <a:spcPct val="50000"/>
              </a:spcBef>
            </a:pPr>
            <a:endParaRPr lang="en-US" u="sng"/>
          </a:p>
          <a:p>
            <a:pPr algn="ctr">
              <a:spcBef>
                <a:spcPct val="50000"/>
              </a:spcBef>
            </a:pPr>
            <a:r>
              <a:rPr lang="en-US" b="1" u="sng"/>
              <a:t>Basic topology</a:t>
            </a:r>
          </a:p>
          <a:p>
            <a:pPr algn="ctr">
              <a:spcBef>
                <a:spcPct val="50000"/>
              </a:spcBef>
            </a:pPr>
            <a:r>
              <a:rPr lang="en-US" sz="2000"/>
              <a:t> </a:t>
            </a:r>
          </a:p>
          <a:p>
            <a:pPr>
              <a:spcBef>
                <a:spcPct val="50000"/>
              </a:spcBef>
            </a:pPr>
            <a:r>
              <a:rPr lang="en-US" sz="2000"/>
              <a:t>Glaubiger, D. and J.E. Hearst (1967).  Effect of superhelical structure on the secondary structure of DNA rings.  Biopolymers 5, 691-696.</a:t>
            </a:r>
          </a:p>
          <a:p>
            <a:pPr>
              <a:spcBef>
                <a:spcPct val="50000"/>
              </a:spcBef>
            </a:pPr>
            <a:r>
              <a:rPr lang="en-US" sz="2000"/>
              <a:t> </a:t>
            </a:r>
          </a:p>
          <a:p>
            <a:pPr>
              <a:spcBef>
                <a:spcPct val="50000"/>
              </a:spcBef>
            </a:pPr>
            <a:r>
              <a:rPr lang="en-US" sz="2000"/>
              <a:t>Shure, M. and J. Vinograd (1976).  The number of superhelical turns in native virion SV40 DNA and Minicol DNA determined by the band counting method.  Cell 8, 215-226.</a:t>
            </a:r>
          </a:p>
          <a:p>
            <a:pPr>
              <a:spcBef>
                <a:spcPct val="50000"/>
              </a:spcBef>
            </a:pPr>
            <a:r>
              <a:rPr lang="en-US" sz="2000"/>
              <a:t> </a:t>
            </a:r>
          </a:p>
          <a:p>
            <a:pPr>
              <a:spcBef>
                <a:spcPct val="50000"/>
              </a:spcBef>
            </a:pPr>
            <a:r>
              <a:rPr lang="en-US" sz="2000"/>
              <a:t>Pohl, W.F. and G.W. Roberts (1978).  Topological Considerations in the Theory of Replication of DNA.  </a:t>
            </a:r>
            <a:r>
              <a:rPr lang="en-US" sz="2000" i="1"/>
              <a:t>J. Math. Biol. 6, </a:t>
            </a:r>
            <a:r>
              <a:rPr lang="en-US" sz="2000"/>
              <a:t> 383-402.</a:t>
            </a:r>
          </a:p>
        </p:txBody>
      </p:sp>
      <p:sp>
        <p:nvSpPr>
          <p:cNvPr id="4" name="Text Box 4"/>
          <p:cNvSpPr txBox="1">
            <a:spLocks noChangeArrowheads="1"/>
          </p:cNvSpPr>
          <p:nvPr/>
        </p:nvSpPr>
        <p:spPr bwMode="auto">
          <a:xfrm>
            <a:off x="3505200" y="5704582"/>
            <a:ext cx="2209800" cy="1077218"/>
          </a:xfrm>
          <a:prstGeom prst="rect">
            <a:avLst/>
          </a:prstGeom>
          <a:noFill/>
          <a:ln w="9525">
            <a:noFill/>
            <a:miter lim="800000"/>
            <a:headEnd/>
            <a:tailEnd/>
          </a:ln>
        </p:spPr>
        <p:txBody>
          <a:bodyPr wrap="square">
            <a:spAutoFit/>
          </a:bodyPr>
          <a:lstStyle/>
          <a:p>
            <a:pPr>
              <a:spcBef>
                <a:spcPct val="50000"/>
              </a:spcBef>
            </a:pPr>
            <a:r>
              <a:rPr lang="en-US" sz="2600" dirty="0">
                <a:hlinkClick r:id="" action="ppaction://hlinkshowjump?jump=nextslide"/>
              </a:rPr>
              <a:t>Next page</a:t>
            </a:r>
            <a:br>
              <a:rPr lang="en-US" sz="2600" dirty="0"/>
            </a:br>
            <a:r>
              <a:rPr lang="en-US" sz="2600" dirty="0">
                <a:hlinkClick r:id="" action="ppaction://hlinkshowjump?jump=previousslide"/>
              </a:rPr>
              <a:t>Previous page</a:t>
            </a:r>
            <a:br>
              <a:rPr lang="en-US" sz="2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Program Files\Amira-3.1.1\data\nucleosome files\AAA FINAL STRUCTURE\Animations_notahelix\Picture Files\cairns-swivel2.jpg"/>
          <p:cNvPicPr>
            <a:picLocks noChangeAspect="1" noChangeArrowheads="1"/>
          </p:cNvPicPr>
          <p:nvPr/>
        </p:nvPicPr>
        <p:blipFill>
          <a:blip r:embed="rId6" cstate="print"/>
          <a:srcRect/>
          <a:stretch>
            <a:fillRect/>
          </a:stretch>
        </p:blipFill>
        <p:spPr bwMode="auto">
          <a:xfrm>
            <a:off x="3200400" y="1262063"/>
            <a:ext cx="2743200" cy="4333875"/>
          </a:xfrm>
          <a:prstGeom prst="rect">
            <a:avLst/>
          </a:prstGeom>
          <a:noFill/>
          <a:ln w="9525">
            <a:solidFill>
              <a:schemeClr val="tx1"/>
            </a:solidFill>
            <a:miter lim="800000"/>
            <a:headEnd/>
            <a:tailEnd/>
          </a:ln>
        </p:spPr>
      </p:pic>
      <p:pic>
        <p:nvPicPr>
          <p:cNvPr id="59395" name="slide_4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228600" y="6324600"/>
            <a:ext cx="304800" cy="304800"/>
          </a:xfrm>
          <a:prstGeom prst="rect">
            <a:avLst/>
          </a:prstGeom>
          <a:noFill/>
          <a:ln w="9525">
            <a:noFill/>
            <a:miter lim="800000"/>
            <a:headEnd/>
            <a:tailEnd/>
          </a:ln>
        </p:spPr>
      </p:pic>
      <p:sp>
        <p:nvSpPr>
          <p:cNvPr id="44036" name="Text Box 4"/>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66" fill="hold"/>
                                        <p:tgtEl>
                                          <p:spTgt spid="593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59395"/>
                </p:tgtEl>
              </p:cMediaNode>
            </p:audio>
          </p:childTnLst>
        </p:cTn>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Text Box 2"/>
          <p:cNvSpPr txBox="1">
            <a:spLocks noChangeArrowheads="1"/>
          </p:cNvSpPr>
          <p:nvPr/>
        </p:nvSpPr>
        <p:spPr bwMode="auto">
          <a:xfrm>
            <a:off x="0" y="76200"/>
            <a:ext cx="8763000" cy="6491288"/>
          </a:xfrm>
          <a:prstGeom prst="rect">
            <a:avLst/>
          </a:prstGeom>
          <a:noFill/>
          <a:ln w="9525">
            <a:noFill/>
            <a:miter lim="800000"/>
            <a:headEnd/>
            <a:tailEnd/>
          </a:ln>
        </p:spPr>
        <p:txBody>
          <a:bodyPr>
            <a:spAutoFit/>
          </a:bodyPr>
          <a:lstStyle/>
          <a:p>
            <a:pPr algn="ctr">
              <a:spcBef>
                <a:spcPct val="50000"/>
              </a:spcBef>
            </a:pPr>
            <a:r>
              <a:rPr lang="en-US" b="1" u="sng" dirty="0"/>
              <a:t>R</a:t>
            </a:r>
            <a:r>
              <a:rPr lang="en-US" b="1" u="sng" dirty="0">
                <a:sym typeface="Wingdings" pitchFamily="2" charset="2"/>
              </a:rPr>
              <a:t></a:t>
            </a:r>
            <a:r>
              <a:rPr lang="en-US" b="1" u="sng" dirty="0"/>
              <a:t>L transition; left-handed DNA</a:t>
            </a:r>
          </a:p>
          <a:p>
            <a:pPr algn="ctr">
              <a:spcBef>
                <a:spcPct val="50000"/>
              </a:spcBef>
            </a:pPr>
            <a:r>
              <a:rPr lang="en-US" dirty="0"/>
              <a:t> </a:t>
            </a:r>
            <a:r>
              <a:rPr lang="en-US" sz="2000" dirty="0"/>
              <a:t>(Page 1)</a:t>
            </a:r>
          </a:p>
          <a:p>
            <a:pPr>
              <a:spcBef>
                <a:spcPct val="50000"/>
              </a:spcBef>
            </a:pPr>
            <a:r>
              <a:rPr lang="en-US" sz="2000" dirty="0"/>
              <a:t>Travers, F., A.M. Michelson and P. </a:t>
            </a:r>
            <a:r>
              <a:rPr lang="en-US" sz="2000" dirty="0" err="1"/>
              <a:t>Douzou</a:t>
            </a:r>
            <a:r>
              <a:rPr lang="en-US" sz="2000" dirty="0"/>
              <a:t> (1970).  Conformational changes of nucleic acids in methanol-water solutions at low temperature.  </a:t>
            </a:r>
            <a:r>
              <a:rPr lang="en-US" sz="2000" dirty="0" err="1"/>
              <a:t>Biochim</a:t>
            </a:r>
            <a:r>
              <a:rPr lang="en-US" sz="2000" dirty="0"/>
              <a:t>. </a:t>
            </a:r>
            <a:r>
              <a:rPr lang="en-US" sz="2000" dirty="0" err="1"/>
              <a:t>Biophys</a:t>
            </a:r>
            <a:r>
              <a:rPr lang="en-US" sz="2000" dirty="0"/>
              <a:t>. </a:t>
            </a:r>
            <a:r>
              <a:rPr lang="en-US" sz="2000" dirty="0" err="1"/>
              <a:t>Acta</a:t>
            </a:r>
            <a:r>
              <a:rPr lang="en-US" sz="2000" dirty="0"/>
              <a:t> 217, 1-6. </a:t>
            </a:r>
          </a:p>
          <a:p>
            <a:pPr>
              <a:spcBef>
                <a:spcPct val="50000"/>
              </a:spcBef>
            </a:pPr>
            <a:r>
              <a:rPr lang="en-US" sz="2000" dirty="0"/>
              <a:t>Mitsui, Y., R. </a:t>
            </a:r>
            <a:r>
              <a:rPr lang="en-US" sz="2000" dirty="0" err="1"/>
              <a:t>Langridge</a:t>
            </a:r>
            <a:r>
              <a:rPr lang="en-US" sz="2000" dirty="0"/>
              <a:t>, B.E. </a:t>
            </a:r>
            <a:r>
              <a:rPr lang="en-US" sz="2000" dirty="0" err="1"/>
              <a:t>Shortle</a:t>
            </a:r>
            <a:r>
              <a:rPr lang="en-US" sz="2000" dirty="0"/>
              <a:t>, C.R. Cantor, R.C. Grant, M. Kodama, and R.D. Wells (1970).  Physical and enzymatic studies on poly d(I-C)</a:t>
            </a:r>
            <a:r>
              <a:rPr lang="en-US" sz="2000" baseline="30000" dirty="0"/>
              <a:t>.</a:t>
            </a:r>
            <a:r>
              <a:rPr lang="en-US" sz="2000" dirty="0"/>
              <a:t>poly d(I-C), an unusual double-helical DNA.  Nature 228, 1166-1169.</a:t>
            </a:r>
          </a:p>
          <a:p>
            <a:pPr>
              <a:spcBef>
                <a:spcPct val="50000"/>
              </a:spcBef>
            </a:pPr>
            <a:r>
              <a:rPr lang="en-US" sz="2000" dirty="0"/>
              <a:t>Pohl, F.M. and T.M. </a:t>
            </a:r>
            <a:r>
              <a:rPr lang="en-US" sz="2000" dirty="0" err="1"/>
              <a:t>Jovin</a:t>
            </a:r>
            <a:r>
              <a:rPr lang="en-US" sz="2000" dirty="0"/>
              <a:t> (1972).  Salt-induced co-operative conformational change of a synthetic DNA:  equilibrium and kinetic studies with poly(</a:t>
            </a:r>
            <a:r>
              <a:rPr lang="en-US" sz="2000" dirty="0" err="1"/>
              <a:t>dG-dC</a:t>
            </a:r>
            <a:r>
              <a:rPr lang="en-US" sz="2000" dirty="0"/>
              <a:t>).  J. Mol. Biol. 67, 375-396.</a:t>
            </a:r>
          </a:p>
          <a:p>
            <a:pPr>
              <a:spcBef>
                <a:spcPct val="50000"/>
              </a:spcBef>
            </a:pPr>
            <a:r>
              <a:rPr lang="en-US" sz="2000" dirty="0" err="1"/>
              <a:t>Ikehara</a:t>
            </a:r>
            <a:r>
              <a:rPr lang="en-US" sz="2000" dirty="0"/>
              <a:t>, M., S. </a:t>
            </a:r>
            <a:r>
              <a:rPr lang="en-US" sz="2000" dirty="0" err="1"/>
              <a:t>Uesugi</a:t>
            </a:r>
            <a:r>
              <a:rPr lang="en-US" sz="2000" dirty="0"/>
              <a:t> and J. Yano (1972).  Left-handed helical </a:t>
            </a:r>
            <a:r>
              <a:rPr lang="en-US" sz="2000" dirty="0" err="1"/>
              <a:t>polynucleotides</a:t>
            </a:r>
            <a:r>
              <a:rPr lang="en-US" sz="2000" dirty="0"/>
              <a:t> with d-sugar </a:t>
            </a:r>
            <a:r>
              <a:rPr lang="en-US" sz="2000" dirty="0" err="1"/>
              <a:t>phosphodiester</a:t>
            </a:r>
            <a:r>
              <a:rPr lang="en-US" sz="2000" dirty="0"/>
              <a:t> backbones.  Nature New Biol., 240, 16-17.</a:t>
            </a:r>
          </a:p>
          <a:p>
            <a:pPr>
              <a:spcBef>
                <a:spcPct val="50000"/>
              </a:spcBef>
            </a:pPr>
            <a:r>
              <a:rPr lang="en-US" sz="2000" dirty="0"/>
              <a:t> Zimmer, C. and G. Luck (1974).  Conformation and reactivity of DNA.  IV.  Circular </a:t>
            </a:r>
            <a:r>
              <a:rPr lang="en-US" sz="2000" dirty="0" err="1"/>
              <a:t>dichroism</a:t>
            </a:r>
            <a:r>
              <a:rPr lang="en-US" sz="2000" dirty="0"/>
              <a:t> studies of salt-induced conformational changes of DNAs of different base composition.  </a:t>
            </a:r>
            <a:r>
              <a:rPr lang="en-US" sz="2000" dirty="0" err="1"/>
              <a:t>Biochim</a:t>
            </a:r>
            <a:r>
              <a:rPr lang="en-US" sz="2000" dirty="0"/>
              <a:t>. </a:t>
            </a:r>
            <a:r>
              <a:rPr lang="en-US" sz="2000" dirty="0" err="1"/>
              <a:t>Biophys</a:t>
            </a:r>
            <a:r>
              <a:rPr lang="en-US" sz="2000" dirty="0"/>
              <a:t>. </a:t>
            </a:r>
            <a:r>
              <a:rPr lang="en-US" sz="2000" dirty="0" err="1"/>
              <a:t>Acta</a:t>
            </a:r>
            <a:r>
              <a:rPr lang="en-US" sz="2000" dirty="0"/>
              <a:t> 361, 11-32. </a:t>
            </a:r>
          </a:p>
          <a:p>
            <a:pPr>
              <a:spcBef>
                <a:spcPct val="50000"/>
              </a:spcBef>
            </a:pPr>
            <a:endParaRPr lang="en-US" sz="2000" dirty="0"/>
          </a:p>
        </p:txBody>
      </p:sp>
      <p:sp>
        <p:nvSpPr>
          <p:cNvPr id="4" name="Text Box 4"/>
          <p:cNvSpPr txBox="1">
            <a:spLocks noChangeArrowheads="1"/>
          </p:cNvSpPr>
          <p:nvPr/>
        </p:nvSpPr>
        <p:spPr bwMode="auto">
          <a:xfrm>
            <a:off x="3810000" y="6042392"/>
            <a:ext cx="1676400" cy="815608"/>
          </a:xfrm>
          <a:prstGeom prst="rect">
            <a:avLst/>
          </a:prstGeom>
          <a:noFill/>
          <a:ln w="9525">
            <a:noFill/>
            <a:miter lim="800000"/>
            <a:headEnd/>
            <a:tailEnd/>
          </a:ln>
        </p:spPr>
        <p:txBody>
          <a:bodyPr wrap="square">
            <a:spAutoFit/>
          </a:bodyPr>
          <a:lstStyle/>
          <a:p>
            <a:pPr>
              <a:spcBef>
                <a:spcPct val="50000"/>
              </a:spcBef>
            </a:pPr>
            <a:r>
              <a:rPr lang="en-US" sz="1800" dirty="0">
                <a:hlinkClick r:id="" action="ppaction://hlinkshowjump?jump=nextslide"/>
              </a:rPr>
              <a:t>Next page</a:t>
            </a:r>
            <a:br>
              <a:rPr lang="en-US" sz="1800" dirty="0"/>
            </a:br>
            <a:r>
              <a:rPr lang="en-US" sz="1800" dirty="0">
                <a:hlinkClick r:id="" action="ppaction://hlinkshowjump?jump=previousslide"/>
              </a:rPr>
              <a:t>Previous page</a:t>
            </a:r>
            <a:br>
              <a:rPr lang="en-US" sz="1800" dirty="0"/>
            </a:br>
            <a:r>
              <a:rPr lang="en-US" sz="1050" dirty="0">
                <a:hlinkClick r:id="rId3" action="ppaction://hlinksldjump"/>
              </a:rPr>
              <a:t>Table Of Contents</a:t>
            </a:r>
            <a:endParaRPr lang="en-US" sz="105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Text Box 2"/>
          <p:cNvSpPr txBox="1">
            <a:spLocks noChangeArrowheads="1"/>
          </p:cNvSpPr>
          <p:nvPr/>
        </p:nvSpPr>
        <p:spPr bwMode="auto">
          <a:xfrm>
            <a:off x="0" y="76200"/>
            <a:ext cx="8763000" cy="6338888"/>
          </a:xfrm>
          <a:prstGeom prst="rect">
            <a:avLst/>
          </a:prstGeom>
          <a:noFill/>
          <a:ln w="9525">
            <a:noFill/>
            <a:miter lim="800000"/>
            <a:headEnd/>
            <a:tailEnd/>
          </a:ln>
        </p:spPr>
        <p:txBody>
          <a:bodyPr>
            <a:spAutoFit/>
          </a:bodyPr>
          <a:lstStyle/>
          <a:p>
            <a:pPr algn="ctr">
              <a:spcBef>
                <a:spcPct val="50000"/>
              </a:spcBef>
            </a:pPr>
            <a:r>
              <a:rPr lang="en-US" b="1" u="sng"/>
              <a:t>R</a:t>
            </a:r>
            <a:r>
              <a:rPr lang="en-US" b="1" u="sng">
                <a:sym typeface="Wingdings" pitchFamily="2" charset="2"/>
              </a:rPr>
              <a:t></a:t>
            </a:r>
            <a:r>
              <a:rPr lang="en-US" b="1" u="sng"/>
              <a:t>L transition; left-handed DNA</a:t>
            </a:r>
          </a:p>
          <a:p>
            <a:pPr algn="ctr">
              <a:spcBef>
                <a:spcPct val="50000"/>
              </a:spcBef>
            </a:pPr>
            <a:r>
              <a:rPr lang="en-US"/>
              <a:t> </a:t>
            </a:r>
            <a:r>
              <a:rPr lang="en-US" sz="2000"/>
              <a:t>(Page 2)</a:t>
            </a:r>
          </a:p>
          <a:p>
            <a:pPr>
              <a:spcBef>
                <a:spcPct val="50000"/>
              </a:spcBef>
            </a:pPr>
            <a:endParaRPr lang="en-US" sz="2000"/>
          </a:p>
          <a:p>
            <a:pPr>
              <a:spcBef>
                <a:spcPct val="50000"/>
              </a:spcBef>
            </a:pPr>
            <a:r>
              <a:rPr lang="en-US" sz="2000"/>
              <a:t>Pohl, F.M. (1976).  Polymorphism of a synthetic DNA in solution.  Nature 260, 365-366.</a:t>
            </a:r>
          </a:p>
          <a:p>
            <a:pPr>
              <a:spcBef>
                <a:spcPct val="50000"/>
              </a:spcBef>
            </a:pPr>
            <a:r>
              <a:rPr lang="en-US" sz="2000"/>
              <a:t>Mercado, C.M. and M. Tomasz (1977).  Circular dichroism of mitomycin-DNA complexes.  Evidence for a conformational change in DNA.  Biochemistry 16, 2040-2046.</a:t>
            </a:r>
          </a:p>
          <a:p>
            <a:pPr>
              <a:spcBef>
                <a:spcPct val="50000"/>
              </a:spcBef>
            </a:pPr>
            <a:r>
              <a:rPr lang="en-US" sz="2000"/>
              <a:t>Wang, A.H.J., G.J. Quigley, F.J. Kolpak, J.L. Crawford, J.H. Van Boom, G. Van Der Marel and A. Rich (1979).  Molecular structure of a left-handed double helical DNA fragment at atomic resolution.  Nature 282, 680-686.</a:t>
            </a:r>
          </a:p>
          <a:p>
            <a:pPr>
              <a:spcBef>
                <a:spcPct val="50000"/>
              </a:spcBef>
            </a:pPr>
            <a:r>
              <a:rPr lang="en-US" sz="2000"/>
              <a:t>Nordheim, A., M.L. Pardue, E.M. Lafer, A. Möller, B.D. Stollar and A. Rich (1981).  Antibodies to left-handed Z-DNA bind to interband regions of Drosophila polytene chromosomes.  Nature 294, 417-422.</a:t>
            </a:r>
          </a:p>
          <a:p>
            <a:pPr>
              <a:spcBef>
                <a:spcPct val="50000"/>
              </a:spcBef>
            </a:pPr>
            <a:endParaRPr lang="en-US" sz="2000"/>
          </a:p>
          <a:p>
            <a:pPr>
              <a:spcBef>
                <a:spcPct val="50000"/>
              </a:spcBef>
            </a:pPr>
            <a:endParaRPr lang="en-US" sz="2000"/>
          </a:p>
        </p:txBody>
      </p:sp>
      <p:sp>
        <p:nvSpPr>
          <p:cNvPr id="4" name="Text Box 4"/>
          <p:cNvSpPr txBox="1">
            <a:spLocks noChangeArrowheads="1"/>
          </p:cNvSpPr>
          <p:nvPr/>
        </p:nvSpPr>
        <p:spPr bwMode="auto">
          <a:xfrm>
            <a:off x="3505200" y="5704582"/>
            <a:ext cx="2209800" cy="1077218"/>
          </a:xfrm>
          <a:prstGeom prst="rect">
            <a:avLst/>
          </a:prstGeom>
          <a:noFill/>
          <a:ln w="9525">
            <a:noFill/>
            <a:miter lim="800000"/>
            <a:headEnd/>
            <a:tailEnd/>
          </a:ln>
        </p:spPr>
        <p:txBody>
          <a:bodyPr wrap="square">
            <a:spAutoFit/>
          </a:bodyPr>
          <a:lstStyle/>
          <a:p>
            <a:pPr>
              <a:spcBef>
                <a:spcPct val="50000"/>
              </a:spcBef>
            </a:pPr>
            <a:r>
              <a:rPr lang="en-US" sz="2600" dirty="0">
                <a:hlinkClick r:id="" action="ppaction://hlinkshowjump?jump=nextslide"/>
              </a:rPr>
              <a:t>Next page</a:t>
            </a:r>
            <a:br>
              <a:rPr lang="en-US" sz="2600" dirty="0"/>
            </a:br>
            <a:r>
              <a:rPr lang="en-US" sz="2600" dirty="0">
                <a:hlinkClick r:id="" action="ppaction://hlinkshowjump?jump=previousslide"/>
              </a:rPr>
              <a:t>Previous page</a:t>
            </a:r>
            <a:br>
              <a:rPr lang="en-US" sz="2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Text Box 2"/>
          <p:cNvSpPr txBox="1">
            <a:spLocks noChangeArrowheads="1"/>
          </p:cNvSpPr>
          <p:nvPr/>
        </p:nvSpPr>
        <p:spPr bwMode="auto">
          <a:xfrm>
            <a:off x="228600" y="1295400"/>
            <a:ext cx="8534400" cy="3748088"/>
          </a:xfrm>
          <a:prstGeom prst="rect">
            <a:avLst/>
          </a:prstGeom>
          <a:noFill/>
          <a:ln w="9525">
            <a:noFill/>
            <a:miter lim="800000"/>
            <a:headEnd/>
            <a:tailEnd/>
          </a:ln>
        </p:spPr>
        <p:txBody>
          <a:bodyPr>
            <a:spAutoFit/>
          </a:bodyPr>
          <a:lstStyle/>
          <a:p>
            <a:pPr algn="ctr">
              <a:spcBef>
                <a:spcPct val="50000"/>
              </a:spcBef>
            </a:pPr>
            <a:r>
              <a:rPr lang="en-US" b="1" u="sng"/>
              <a:t>Viruses with helical DNA whose phosphate groups are inside</a:t>
            </a:r>
          </a:p>
          <a:p>
            <a:pPr>
              <a:spcBef>
                <a:spcPct val="50000"/>
              </a:spcBef>
            </a:pPr>
            <a:r>
              <a:rPr lang="en-US"/>
              <a:t> </a:t>
            </a:r>
          </a:p>
          <a:p>
            <a:pPr>
              <a:spcBef>
                <a:spcPct val="50000"/>
              </a:spcBef>
            </a:pPr>
            <a:r>
              <a:rPr lang="en-US" sz="2000"/>
              <a:t>Day, L.A., R.L. Wiseman and C.J. Marzec (1979).  Structure models for DNA in filamentous viruses with phosphates near the center.  Nuc Acids Res 7(6), 1393-1403.</a:t>
            </a:r>
          </a:p>
          <a:p>
            <a:pPr>
              <a:spcBef>
                <a:spcPct val="50000"/>
              </a:spcBef>
            </a:pPr>
            <a:r>
              <a:rPr lang="en-US" sz="2000"/>
              <a:t> </a:t>
            </a:r>
          </a:p>
          <a:p>
            <a:pPr>
              <a:spcBef>
                <a:spcPct val="50000"/>
              </a:spcBef>
            </a:pPr>
            <a:r>
              <a:rPr lang="en-US" sz="2000"/>
              <a:t>Liu, D.J. and L.A. Day (1994).  Pf1 virus structure:  helical coat protein and DNA with paraxial phosphates.  Science 265, 671-674.</a:t>
            </a:r>
          </a:p>
          <a:p>
            <a:pPr>
              <a:spcBef>
                <a:spcPct val="50000"/>
              </a:spcBef>
            </a:pPr>
            <a:endParaRPr lang="en-US" sz="2000"/>
          </a:p>
        </p:txBody>
      </p:sp>
      <p:sp>
        <p:nvSpPr>
          <p:cNvPr id="4" name="Text Box 4"/>
          <p:cNvSpPr txBox="1">
            <a:spLocks noChangeArrowheads="1"/>
          </p:cNvSpPr>
          <p:nvPr/>
        </p:nvSpPr>
        <p:spPr bwMode="auto">
          <a:xfrm>
            <a:off x="3505200" y="5704582"/>
            <a:ext cx="2209800" cy="1077218"/>
          </a:xfrm>
          <a:prstGeom prst="rect">
            <a:avLst/>
          </a:prstGeom>
          <a:noFill/>
          <a:ln w="9525">
            <a:noFill/>
            <a:miter lim="800000"/>
            <a:headEnd/>
            <a:tailEnd/>
          </a:ln>
        </p:spPr>
        <p:txBody>
          <a:bodyPr wrap="square">
            <a:spAutoFit/>
          </a:bodyPr>
          <a:lstStyle/>
          <a:p>
            <a:pPr>
              <a:spcBef>
                <a:spcPct val="50000"/>
              </a:spcBef>
            </a:pPr>
            <a:r>
              <a:rPr lang="en-US" sz="2600" dirty="0">
                <a:hlinkClick r:id="" action="ppaction://hlinkshowjump?jump=nextslide"/>
              </a:rPr>
              <a:t>Next page</a:t>
            </a:r>
            <a:br>
              <a:rPr lang="en-US" sz="2600" dirty="0"/>
            </a:br>
            <a:r>
              <a:rPr lang="en-US" sz="2600" dirty="0">
                <a:hlinkClick r:id="" action="ppaction://hlinkshowjump?jump=previousslide"/>
              </a:rPr>
              <a:t>Previous page</a:t>
            </a:r>
            <a:br>
              <a:rPr lang="en-US" sz="2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Text Box 2"/>
          <p:cNvSpPr txBox="1">
            <a:spLocks noChangeArrowheads="1"/>
          </p:cNvSpPr>
          <p:nvPr/>
        </p:nvSpPr>
        <p:spPr bwMode="auto">
          <a:xfrm>
            <a:off x="304800" y="228600"/>
            <a:ext cx="8534400" cy="6400800"/>
          </a:xfrm>
          <a:prstGeom prst="rect">
            <a:avLst/>
          </a:prstGeom>
          <a:noFill/>
          <a:ln w="9525">
            <a:noFill/>
            <a:miter lim="800000"/>
            <a:headEnd/>
            <a:tailEnd/>
          </a:ln>
        </p:spPr>
        <p:txBody>
          <a:bodyPr>
            <a:spAutoFit/>
          </a:bodyPr>
          <a:lstStyle/>
          <a:p>
            <a:pPr algn="ctr">
              <a:spcBef>
                <a:spcPct val="50000"/>
              </a:spcBef>
            </a:pPr>
            <a:r>
              <a:rPr lang="en-US" b="1" u="sng"/>
              <a:t>Papers which purport to prove the Watson-Crick Structure</a:t>
            </a:r>
          </a:p>
          <a:p>
            <a:pPr>
              <a:spcBef>
                <a:spcPct val="50000"/>
              </a:spcBef>
            </a:pPr>
            <a:r>
              <a:rPr lang="en-US" sz="2000"/>
              <a:t> </a:t>
            </a:r>
          </a:p>
          <a:p>
            <a:pPr>
              <a:spcBef>
                <a:spcPct val="50000"/>
              </a:spcBef>
            </a:pPr>
            <a:r>
              <a:rPr lang="en-US" sz="2000"/>
              <a:t>Jaenisch, R., A. Mayer and A. Levine (1971).  Replicating SV40 molecules containing closed circular template DNA strands.  Nature New Biol. 233,  72-75.</a:t>
            </a:r>
          </a:p>
          <a:p>
            <a:pPr>
              <a:spcBef>
                <a:spcPct val="50000"/>
              </a:spcBef>
            </a:pPr>
            <a:r>
              <a:rPr lang="en-US" sz="2000"/>
              <a:t> </a:t>
            </a:r>
          </a:p>
          <a:p>
            <a:pPr>
              <a:spcBef>
                <a:spcPct val="50000"/>
              </a:spcBef>
            </a:pPr>
            <a:r>
              <a:rPr lang="en-US" sz="2000"/>
              <a:t>Sebring, E.D., T.J. Kelly Jr., M.M. Thoren and N.P Salzman (1971).  Structure of replicating Simian Virus 40 deoxyribonucleic acid molecules.  J. Virol. 8, 478-490.</a:t>
            </a:r>
          </a:p>
          <a:p>
            <a:pPr>
              <a:spcBef>
                <a:spcPct val="50000"/>
              </a:spcBef>
            </a:pPr>
            <a:r>
              <a:rPr lang="en-US" sz="2000"/>
              <a:t> </a:t>
            </a:r>
          </a:p>
          <a:p>
            <a:pPr>
              <a:spcBef>
                <a:spcPct val="50000"/>
              </a:spcBef>
            </a:pPr>
            <a:r>
              <a:rPr lang="en-US" sz="2000"/>
              <a:t>Crick, F.H.C., J.C. Wang and W.R. Bauer (1979).  Is DNA really a double helix?  J. Mol. Biol. 129, 449-461.</a:t>
            </a:r>
          </a:p>
          <a:p>
            <a:pPr>
              <a:spcBef>
                <a:spcPct val="50000"/>
              </a:spcBef>
            </a:pPr>
            <a:r>
              <a:rPr lang="en-US" sz="2000"/>
              <a:t> </a:t>
            </a:r>
          </a:p>
          <a:p>
            <a:pPr>
              <a:spcBef>
                <a:spcPct val="50000"/>
              </a:spcBef>
            </a:pPr>
            <a:r>
              <a:rPr lang="en-US" sz="2000"/>
              <a:t>Stettler, U.H., H. Weber, T. Koller and Ch. Weissmann (1979). Preparation and characterization of form V DNA, the duplex DNA resulting from association of complementary, circular single-stranded DNA.  J. Mol. Biol. 131, 21-40.</a:t>
            </a:r>
          </a:p>
          <a:p>
            <a:pPr>
              <a:spcBef>
                <a:spcPct val="50000"/>
              </a:spcBef>
            </a:pPr>
            <a:endParaRPr lang="en-US" sz="2000"/>
          </a:p>
        </p:txBody>
      </p:sp>
      <p:sp>
        <p:nvSpPr>
          <p:cNvPr id="4" name="Text Box 3"/>
          <p:cNvSpPr txBox="1">
            <a:spLocks noChangeArrowheads="1"/>
          </p:cNvSpPr>
          <p:nvPr/>
        </p:nvSpPr>
        <p:spPr bwMode="auto">
          <a:xfrm>
            <a:off x="3810000" y="6101688"/>
            <a:ext cx="1447800" cy="769441"/>
          </a:xfrm>
          <a:prstGeom prst="rect">
            <a:avLst/>
          </a:prstGeom>
          <a:noFill/>
          <a:ln w="9525">
            <a:noFill/>
            <a:miter lim="800000"/>
            <a:headEnd/>
            <a:tailEnd/>
          </a:ln>
        </p:spPr>
        <p:txBody>
          <a:bodyPr>
            <a:spAutoFit/>
          </a:bodyPr>
          <a:lstStyle/>
          <a:p>
            <a:pPr>
              <a:spcBef>
                <a:spcPct val="50000"/>
              </a:spcBef>
            </a:pPr>
            <a:r>
              <a:rPr lang="en-US" sz="1600" dirty="0">
                <a:hlinkClick r:id="" action="ppaction://hlinkshowjump?jump=nextslide"/>
              </a:rPr>
              <a:t>Next page</a:t>
            </a:r>
            <a:br>
              <a:rPr lang="en-US" sz="1600" dirty="0"/>
            </a:br>
            <a:r>
              <a:rPr lang="en-US" sz="1600" dirty="0">
                <a:hlinkClick r:id="" action="ppaction://hlinkshowjump?jump=previousslide"/>
              </a:rPr>
              <a:t>Previous page</a:t>
            </a:r>
            <a:br>
              <a:rPr lang="en-US" sz="1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Text Box 2"/>
          <p:cNvSpPr txBox="1">
            <a:spLocks noChangeArrowheads="1"/>
          </p:cNvSpPr>
          <p:nvPr/>
        </p:nvSpPr>
        <p:spPr bwMode="auto">
          <a:xfrm>
            <a:off x="228600" y="457200"/>
            <a:ext cx="8610600" cy="5486400"/>
          </a:xfrm>
          <a:prstGeom prst="rect">
            <a:avLst/>
          </a:prstGeom>
          <a:noFill/>
          <a:ln w="9525">
            <a:noFill/>
            <a:miter lim="800000"/>
            <a:headEnd/>
            <a:tailEnd/>
          </a:ln>
        </p:spPr>
        <p:txBody>
          <a:bodyPr>
            <a:spAutoFit/>
          </a:bodyPr>
          <a:lstStyle/>
          <a:p>
            <a:pPr algn="ctr">
              <a:spcBef>
                <a:spcPct val="50000"/>
              </a:spcBef>
            </a:pPr>
            <a:r>
              <a:rPr lang="en-US" b="1" u="sng" dirty="0"/>
              <a:t>Form IV (alkali-denatured circular DNA)</a:t>
            </a:r>
            <a:endParaRPr lang="en-US" b="1" dirty="0"/>
          </a:p>
          <a:p>
            <a:pPr algn="ctr">
              <a:spcBef>
                <a:spcPct val="50000"/>
              </a:spcBef>
            </a:pPr>
            <a:r>
              <a:rPr lang="en-US" sz="2000" dirty="0"/>
              <a:t> (Page 1)</a:t>
            </a:r>
          </a:p>
          <a:p>
            <a:pPr>
              <a:spcBef>
                <a:spcPct val="50000"/>
              </a:spcBef>
            </a:pPr>
            <a:endParaRPr lang="en-US" sz="2000" dirty="0"/>
          </a:p>
          <a:p>
            <a:pPr>
              <a:spcBef>
                <a:spcPct val="50000"/>
              </a:spcBef>
            </a:pPr>
            <a:r>
              <a:rPr lang="en-US" sz="2000" dirty="0"/>
              <a:t>Pauling, L. and R.B. Corey (1953).  A proposed structure for the nucleic acids.  Proc. Natl. Acad. Sci. USA. 39, 84-97.</a:t>
            </a:r>
          </a:p>
          <a:p>
            <a:pPr>
              <a:spcBef>
                <a:spcPct val="50000"/>
              </a:spcBef>
            </a:pPr>
            <a:r>
              <a:rPr lang="en-GB" sz="2000" dirty="0" err="1"/>
              <a:t>Pouwels</a:t>
            </a:r>
            <a:r>
              <a:rPr lang="en-GB" sz="2000" dirty="0"/>
              <a:t>, P.H., </a:t>
            </a:r>
            <a:r>
              <a:rPr lang="en-GB" sz="2000" dirty="0" err="1"/>
              <a:t>Knijnenburg</a:t>
            </a:r>
            <a:r>
              <a:rPr lang="en-GB" sz="2000" dirty="0"/>
              <a:t>, C.M., van Rotterdam, J., Cohen, J.A. &amp; </a:t>
            </a:r>
            <a:r>
              <a:rPr lang="en-GB" sz="2000" dirty="0" err="1"/>
              <a:t>Jansz</a:t>
            </a:r>
            <a:r>
              <a:rPr lang="en-GB" sz="2000" dirty="0"/>
              <a:t>, H.S.  Structure of the </a:t>
            </a:r>
            <a:r>
              <a:rPr lang="en-GB" sz="2000" dirty="0" err="1"/>
              <a:t>replicative</a:t>
            </a:r>
            <a:r>
              <a:rPr lang="en-GB" sz="2000" dirty="0"/>
              <a:t> form of </a:t>
            </a:r>
            <a:r>
              <a:rPr lang="en-GB" sz="2000" dirty="0" err="1"/>
              <a:t>bacteriophage</a:t>
            </a:r>
            <a:r>
              <a:rPr lang="en-GB" sz="2000" dirty="0"/>
              <a:t> </a:t>
            </a:r>
            <a:r>
              <a:rPr lang="en-GB" sz="2000" dirty="0">
                <a:latin typeface="Symbol" pitchFamily="18" charset="2"/>
                <a:sym typeface="Times New Roman" pitchFamily="18" charset="0"/>
              </a:rPr>
              <a:t></a:t>
            </a:r>
            <a:r>
              <a:rPr lang="en-GB" sz="2000" dirty="0"/>
              <a:t>X174.  VI.  Studies on alkali-denatured double-stranded </a:t>
            </a:r>
            <a:r>
              <a:rPr lang="en-GB" sz="2000" dirty="0">
                <a:latin typeface="Symbol" pitchFamily="18" charset="2"/>
                <a:sym typeface="Times New Roman" pitchFamily="18" charset="0"/>
              </a:rPr>
              <a:t></a:t>
            </a:r>
            <a:r>
              <a:rPr lang="en-GB" sz="2000" dirty="0"/>
              <a:t>X DNA.  J. Mol. Biol. 32, 169-182 (1968). </a:t>
            </a:r>
          </a:p>
          <a:p>
            <a:pPr>
              <a:spcBef>
                <a:spcPct val="50000"/>
              </a:spcBef>
            </a:pPr>
            <a:r>
              <a:rPr lang="en-US" sz="2000" dirty="0" err="1"/>
              <a:t>Pouwels</a:t>
            </a:r>
            <a:r>
              <a:rPr lang="en-US" sz="2000" dirty="0"/>
              <a:t>, P.H., J. Van Rotterdam and J.A. Cohen (1969).  Structure of the </a:t>
            </a:r>
            <a:r>
              <a:rPr lang="en-US" sz="2000" dirty="0" err="1"/>
              <a:t>replicative</a:t>
            </a:r>
            <a:r>
              <a:rPr lang="en-US" sz="2000" dirty="0"/>
              <a:t> form of </a:t>
            </a:r>
            <a:r>
              <a:rPr lang="en-US" sz="2000" dirty="0" err="1"/>
              <a:t>bacteriophage</a:t>
            </a:r>
            <a:r>
              <a:rPr lang="en-US" sz="2000" dirty="0"/>
              <a:t> </a:t>
            </a:r>
            <a:r>
              <a:rPr lang="en-US" sz="2000" dirty="0">
                <a:sym typeface="Symbol" pitchFamily="18" charset="2"/>
              </a:rPr>
              <a:t></a:t>
            </a:r>
            <a:r>
              <a:rPr lang="en-US" sz="2000" dirty="0"/>
              <a:t>X174.  VII.  </a:t>
            </a:r>
            <a:r>
              <a:rPr lang="en-US" sz="2000" dirty="0" err="1"/>
              <a:t>Renaturation</a:t>
            </a:r>
            <a:r>
              <a:rPr lang="en-US" sz="2000" dirty="0"/>
              <a:t> of denatured double-stranded </a:t>
            </a:r>
            <a:r>
              <a:rPr lang="en-US" sz="2000" dirty="0">
                <a:sym typeface="Symbol" pitchFamily="18" charset="2"/>
              </a:rPr>
              <a:t></a:t>
            </a:r>
            <a:r>
              <a:rPr lang="en-US" sz="2000" dirty="0"/>
              <a:t>X DNA.  J. Mol. Biol. 40,  379-390.</a:t>
            </a:r>
          </a:p>
          <a:p>
            <a:pPr>
              <a:spcBef>
                <a:spcPct val="50000"/>
              </a:spcBef>
            </a:pPr>
            <a:r>
              <a:rPr lang="en-US" sz="2000" dirty="0"/>
              <a:t>Rush, M.G. and R.C. Warner (1970).  Alkali denaturation of covalently closed circular duplex deoxyribonucleic acid.  J. Biol. Chem. 245, 2704-2708.</a:t>
            </a:r>
          </a:p>
          <a:p>
            <a:pPr>
              <a:spcBef>
                <a:spcPct val="50000"/>
              </a:spcBef>
            </a:pPr>
            <a:endParaRPr lang="en-US" sz="2000" dirty="0"/>
          </a:p>
        </p:txBody>
      </p:sp>
      <p:sp>
        <p:nvSpPr>
          <p:cNvPr id="5" name="Text Box 4"/>
          <p:cNvSpPr txBox="1">
            <a:spLocks noChangeArrowheads="1"/>
          </p:cNvSpPr>
          <p:nvPr/>
        </p:nvSpPr>
        <p:spPr bwMode="auto">
          <a:xfrm>
            <a:off x="3505200" y="5704582"/>
            <a:ext cx="2209800" cy="1077218"/>
          </a:xfrm>
          <a:prstGeom prst="rect">
            <a:avLst/>
          </a:prstGeom>
          <a:noFill/>
          <a:ln w="9525">
            <a:noFill/>
            <a:miter lim="800000"/>
            <a:headEnd/>
            <a:tailEnd/>
          </a:ln>
        </p:spPr>
        <p:txBody>
          <a:bodyPr wrap="square">
            <a:spAutoFit/>
          </a:bodyPr>
          <a:lstStyle/>
          <a:p>
            <a:pPr>
              <a:spcBef>
                <a:spcPct val="50000"/>
              </a:spcBef>
            </a:pPr>
            <a:r>
              <a:rPr lang="en-US" sz="2600" dirty="0">
                <a:hlinkClick r:id="" action="ppaction://hlinkshowjump?jump=nextslide"/>
              </a:rPr>
              <a:t>Next page</a:t>
            </a:r>
            <a:br>
              <a:rPr lang="en-US" sz="2600" dirty="0"/>
            </a:br>
            <a:r>
              <a:rPr lang="en-US" sz="2600" dirty="0">
                <a:hlinkClick r:id="" action="ppaction://hlinkshowjump?jump=previousslide"/>
              </a:rPr>
              <a:t>Previous page</a:t>
            </a:r>
            <a:br>
              <a:rPr lang="en-US" sz="2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Text Box 2"/>
          <p:cNvSpPr txBox="1">
            <a:spLocks noChangeArrowheads="1"/>
          </p:cNvSpPr>
          <p:nvPr/>
        </p:nvSpPr>
        <p:spPr bwMode="auto">
          <a:xfrm>
            <a:off x="228600" y="457200"/>
            <a:ext cx="8610600" cy="5486400"/>
          </a:xfrm>
          <a:prstGeom prst="rect">
            <a:avLst/>
          </a:prstGeom>
          <a:noFill/>
          <a:ln w="9525">
            <a:noFill/>
            <a:miter lim="800000"/>
            <a:headEnd/>
            <a:tailEnd/>
          </a:ln>
        </p:spPr>
        <p:txBody>
          <a:bodyPr>
            <a:spAutoFit/>
          </a:bodyPr>
          <a:lstStyle/>
          <a:p>
            <a:pPr algn="ctr">
              <a:spcBef>
                <a:spcPct val="50000"/>
              </a:spcBef>
            </a:pPr>
            <a:r>
              <a:rPr lang="en-US" b="1" u="sng" dirty="0"/>
              <a:t>Form IV (alkali-denatured circular DNA)</a:t>
            </a:r>
            <a:endParaRPr lang="en-US" b="1" dirty="0"/>
          </a:p>
          <a:p>
            <a:pPr algn="ctr">
              <a:spcBef>
                <a:spcPct val="50000"/>
              </a:spcBef>
            </a:pPr>
            <a:r>
              <a:rPr lang="en-US" sz="2000" dirty="0"/>
              <a:t> (Page 2)</a:t>
            </a:r>
          </a:p>
          <a:p>
            <a:pPr>
              <a:spcBef>
                <a:spcPct val="50000"/>
              </a:spcBef>
            </a:pPr>
            <a:endParaRPr lang="en-US" sz="2000" dirty="0"/>
          </a:p>
          <a:p>
            <a:pPr>
              <a:spcBef>
                <a:spcPct val="50000"/>
              </a:spcBef>
            </a:pPr>
            <a:r>
              <a:rPr lang="en-US" sz="2000" dirty="0"/>
              <a:t>Strider, W. and R.C. Warner (1971).  Denatured </a:t>
            </a:r>
            <a:r>
              <a:rPr lang="en-US" sz="2000" dirty="0" err="1"/>
              <a:t>replicative</a:t>
            </a:r>
            <a:r>
              <a:rPr lang="en-US" sz="2000" dirty="0"/>
              <a:t> form and complex DNA of </a:t>
            </a:r>
            <a:r>
              <a:rPr lang="en-US" sz="2000" dirty="0">
                <a:sym typeface="Symbol" pitchFamily="18" charset="2"/>
              </a:rPr>
              <a:t></a:t>
            </a:r>
            <a:r>
              <a:rPr lang="en-US" sz="2000" dirty="0"/>
              <a:t>X174: isolation and </a:t>
            </a:r>
            <a:r>
              <a:rPr lang="en-US" sz="2000" dirty="0" err="1"/>
              <a:t>renaturation</a:t>
            </a:r>
            <a:r>
              <a:rPr lang="en-US" sz="2000" dirty="0"/>
              <a:t>.  Fed. Proc. Fed. Amer. Soc. Exp. Biol. 30(2),  1053.</a:t>
            </a:r>
          </a:p>
          <a:p>
            <a:pPr>
              <a:spcBef>
                <a:spcPct val="50000"/>
              </a:spcBef>
            </a:pPr>
            <a:r>
              <a:rPr lang="en-US" sz="2000" dirty="0"/>
              <a:t> </a:t>
            </a:r>
          </a:p>
          <a:p>
            <a:pPr>
              <a:spcBef>
                <a:spcPct val="50000"/>
              </a:spcBef>
            </a:pPr>
            <a:r>
              <a:rPr lang="en-US" sz="2000" dirty="0"/>
              <a:t>Strider, W. (1971).  Denatured </a:t>
            </a:r>
            <a:r>
              <a:rPr lang="en-US" sz="2000" dirty="0" err="1"/>
              <a:t>replicative</a:t>
            </a:r>
            <a:r>
              <a:rPr lang="en-US" sz="2000" dirty="0"/>
              <a:t> form and complex DNA of </a:t>
            </a:r>
            <a:r>
              <a:rPr lang="en-US" sz="2000" dirty="0">
                <a:sym typeface="Symbol" pitchFamily="18" charset="2"/>
              </a:rPr>
              <a:t></a:t>
            </a:r>
            <a:r>
              <a:rPr lang="en-US" sz="2000" dirty="0"/>
              <a:t>X174:  Isolation, </a:t>
            </a:r>
            <a:r>
              <a:rPr lang="en-US" sz="2000" dirty="0" err="1"/>
              <a:t>renaturation</a:t>
            </a:r>
            <a:r>
              <a:rPr lang="en-US" sz="2000" dirty="0"/>
              <a:t>, and sedimentation properties.  Ph.D. Thesis, Department of Biochemistry, New York University School of Medicine, 550 First Avenue, New York, N.Y. 10016, U.S.A.</a:t>
            </a:r>
          </a:p>
          <a:p>
            <a:pPr>
              <a:spcBef>
                <a:spcPct val="50000"/>
              </a:spcBef>
            </a:pPr>
            <a:r>
              <a:rPr lang="en-US" sz="2000" dirty="0"/>
              <a:t> </a:t>
            </a:r>
          </a:p>
          <a:p>
            <a:pPr>
              <a:spcBef>
                <a:spcPct val="50000"/>
              </a:spcBef>
            </a:pPr>
            <a:r>
              <a:rPr lang="en-US" sz="2000" dirty="0"/>
              <a:t>Strider, W., M.N. </a:t>
            </a:r>
            <a:r>
              <a:rPr lang="en-US" sz="2000" dirty="0" err="1"/>
              <a:t>Camien</a:t>
            </a:r>
            <a:r>
              <a:rPr lang="en-US" sz="2000" dirty="0"/>
              <a:t> and R.C. Warner (1981).  </a:t>
            </a:r>
            <a:r>
              <a:rPr lang="en-US" sz="2000" dirty="0" err="1"/>
              <a:t>Renaturation</a:t>
            </a:r>
            <a:r>
              <a:rPr lang="en-US" sz="2000" dirty="0"/>
              <a:t> of Denatured, Covalently Closed Circular DNA. J. Biol. Chem. 256, 7820-7829. </a:t>
            </a:r>
          </a:p>
        </p:txBody>
      </p:sp>
      <p:sp>
        <p:nvSpPr>
          <p:cNvPr id="4" name="Text Box 3"/>
          <p:cNvSpPr txBox="1">
            <a:spLocks noChangeArrowheads="1"/>
          </p:cNvSpPr>
          <p:nvPr/>
        </p:nvSpPr>
        <p:spPr bwMode="auto">
          <a:xfrm>
            <a:off x="3810000" y="6019800"/>
            <a:ext cx="1447800" cy="769441"/>
          </a:xfrm>
          <a:prstGeom prst="rect">
            <a:avLst/>
          </a:prstGeom>
          <a:noFill/>
          <a:ln w="9525">
            <a:noFill/>
            <a:miter lim="800000"/>
            <a:headEnd/>
            <a:tailEnd/>
          </a:ln>
        </p:spPr>
        <p:txBody>
          <a:bodyPr>
            <a:spAutoFit/>
          </a:bodyPr>
          <a:lstStyle/>
          <a:p>
            <a:pPr>
              <a:spcBef>
                <a:spcPct val="50000"/>
              </a:spcBef>
            </a:pPr>
            <a:r>
              <a:rPr lang="en-US" sz="1600" dirty="0">
                <a:hlinkClick r:id="" action="ppaction://hlinkshowjump?jump=nextslide"/>
              </a:rPr>
              <a:t>Next page</a:t>
            </a:r>
            <a:br>
              <a:rPr lang="en-US" sz="1600" dirty="0"/>
            </a:br>
            <a:r>
              <a:rPr lang="en-US" sz="1600" dirty="0">
                <a:hlinkClick r:id="" action="ppaction://hlinkshowjump?jump=previousslide"/>
              </a:rPr>
              <a:t>Previous page</a:t>
            </a:r>
            <a:br>
              <a:rPr lang="en-US" sz="1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Text Box 2"/>
          <p:cNvSpPr txBox="1">
            <a:spLocks noChangeArrowheads="1"/>
          </p:cNvSpPr>
          <p:nvPr/>
        </p:nvSpPr>
        <p:spPr bwMode="auto">
          <a:xfrm>
            <a:off x="228600" y="152400"/>
            <a:ext cx="8610600" cy="6096000"/>
          </a:xfrm>
          <a:prstGeom prst="rect">
            <a:avLst/>
          </a:prstGeom>
          <a:noFill/>
          <a:ln w="9525">
            <a:noFill/>
            <a:miter lim="800000"/>
            <a:headEnd/>
            <a:tailEnd/>
          </a:ln>
        </p:spPr>
        <p:txBody>
          <a:bodyPr>
            <a:spAutoFit/>
          </a:bodyPr>
          <a:lstStyle/>
          <a:p>
            <a:pPr algn="ctr">
              <a:spcBef>
                <a:spcPct val="50000"/>
              </a:spcBef>
            </a:pPr>
            <a:r>
              <a:rPr lang="en-US" b="1" u="sng"/>
              <a:t>Studies which support TN structures</a:t>
            </a:r>
          </a:p>
          <a:p>
            <a:pPr>
              <a:spcBef>
                <a:spcPct val="50000"/>
              </a:spcBef>
            </a:pPr>
            <a:r>
              <a:rPr lang="en-US" sz="2000"/>
              <a:t> </a:t>
            </a:r>
          </a:p>
          <a:p>
            <a:pPr>
              <a:spcBef>
                <a:spcPct val="50000"/>
              </a:spcBef>
            </a:pPr>
            <a:r>
              <a:rPr lang="en-US" sz="2000"/>
              <a:t>Rodley, G.A., R.S. Scobie, R.H.T. Bates and R.M. Lewitt (1976).  A possible conformation for double-stranded polynucleotides.  Proc. Natl. Acad. Sci., USA. 73, 2959-2963.</a:t>
            </a:r>
          </a:p>
          <a:p>
            <a:pPr>
              <a:spcBef>
                <a:spcPct val="50000"/>
              </a:spcBef>
            </a:pPr>
            <a:r>
              <a:rPr lang="en-US" sz="2000"/>
              <a:t> </a:t>
            </a:r>
          </a:p>
          <a:p>
            <a:pPr>
              <a:spcBef>
                <a:spcPct val="50000"/>
              </a:spcBef>
            </a:pPr>
            <a:r>
              <a:rPr lang="en-US" sz="2000"/>
              <a:t>Wu, TT (1969).  Secondary structures of DNA.  PNAS 63(2):400-405 (1969).</a:t>
            </a:r>
          </a:p>
          <a:p>
            <a:pPr>
              <a:spcBef>
                <a:spcPct val="50000"/>
              </a:spcBef>
            </a:pPr>
            <a:r>
              <a:rPr lang="en-US" sz="2000"/>
              <a:t> </a:t>
            </a:r>
          </a:p>
          <a:p>
            <a:pPr>
              <a:spcBef>
                <a:spcPct val="50000"/>
              </a:spcBef>
            </a:pPr>
            <a:r>
              <a:rPr lang="en-US" sz="2000"/>
              <a:t>Wu R. and T.T. Wu (1996).  A novel intact circular dsDNA supercoil.  Bull. Math. Biol, 58(6):1171-1185.</a:t>
            </a:r>
          </a:p>
          <a:p>
            <a:pPr>
              <a:spcBef>
                <a:spcPct val="50000"/>
              </a:spcBef>
            </a:pPr>
            <a:r>
              <a:rPr lang="en-US" sz="1000"/>
              <a:t> </a:t>
            </a:r>
            <a:endParaRPr lang="en-US" sz="500"/>
          </a:p>
          <a:p>
            <a:pPr algn="ctr">
              <a:spcBef>
                <a:spcPct val="50000"/>
              </a:spcBef>
            </a:pPr>
            <a:r>
              <a:rPr lang="en-US" sz="2000"/>
              <a:t>The Wu paper is based in part upon:</a:t>
            </a:r>
          </a:p>
          <a:p>
            <a:pPr>
              <a:spcBef>
                <a:spcPct val="50000"/>
              </a:spcBef>
            </a:pPr>
            <a:r>
              <a:rPr lang="en-US" sz="1000"/>
              <a:t> </a:t>
            </a:r>
          </a:p>
          <a:p>
            <a:pPr>
              <a:spcBef>
                <a:spcPct val="50000"/>
              </a:spcBef>
            </a:pPr>
            <a:r>
              <a:rPr lang="en-US" sz="2000"/>
              <a:t>Casey, J. and N. Davidson (1977).  Rates of formation and thermal stabilities of RNA:DNA and DNA:DNA duplexes at high concentrations of formamide.  Nucl. Acids Res. 4, 1539-1552.</a:t>
            </a:r>
          </a:p>
        </p:txBody>
      </p:sp>
      <p:sp>
        <p:nvSpPr>
          <p:cNvPr id="6" name="Text Box 3"/>
          <p:cNvSpPr txBox="1">
            <a:spLocks noChangeArrowheads="1"/>
          </p:cNvSpPr>
          <p:nvPr/>
        </p:nvSpPr>
        <p:spPr bwMode="auto">
          <a:xfrm>
            <a:off x="3810000" y="6019800"/>
            <a:ext cx="1447800" cy="769441"/>
          </a:xfrm>
          <a:prstGeom prst="rect">
            <a:avLst/>
          </a:prstGeom>
          <a:noFill/>
          <a:ln w="9525">
            <a:noFill/>
            <a:miter lim="800000"/>
            <a:headEnd/>
            <a:tailEnd/>
          </a:ln>
        </p:spPr>
        <p:txBody>
          <a:bodyPr>
            <a:spAutoFit/>
          </a:bodyPr>
          <a:lstStyle/>
          <a:p>
            <a:pPr>
              <a:spcBef>
                <a:spcPct val="50000"/>
              </a:spcBef>
            </a:pPr>
            <a:r>
              <a:rPr lang="en-US" sz="1600" dirty="0">
                <a:hlinkClick r:id="" action="ppaction://hlinkshowjump?jump=nextslide"/>
              </a:rPr>
              <a:t>Next page</a:t>
            </a:r>
            <a:br>
              <a:rPr lang="en-US" sz="1600" dirty="0"/>
            </a:br>
            <a:r>
              <a:rPr lang="en-US" sz="1600" dirty="0">
                <a:hlinkClick r:id="" action="ppaction://hlinkshowjump?jump=previousslide"/>
              </a:rPr>
              <a:t>Previous page</a:t>
            </a:r>
            <a:br>
              <a:rPr lang="en-US" sz="1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19400"/>
            <a:ext cx="7772400" cy="1143000"/>
          </a:xfrm>
        </p:spPr>
        <p:txBody>
          <a:bodyPr/>
          <a:lstStyle/>
          <a:p>
            <a:r>
              <a:rPr lang="en-US" sz="2800" dirty="0"/>
              <a:t>(End of slide presentation)</a:t>
            </a:r>
          </a:p>
        </p:txBody>
      </p:sp>
      <p:sp>
        <p:nvSpPr>
          <p:cNvPr id="3" name="Text Box 3"/>
          <p:cNvSpPr txBox="1">
            <a:spLocks noChangeArrowheads="1"/>
          </p:cNvSpPr>
          <p:nvPr/>
        </p:nvSpPr>
        <p:spPr bwMode="auto">
          <a:xfrm>
            <a:off x="3810000" y="6019800"/>
            <a:ext cx="1447800" cy="769441"/>
          </a:xfrm>
          <a:prstGeom prst="rect">
            <a:avLst/>
          </a:prstGeom>
          <a:noFill/>
          <a:ln w="9525">
            <a:noFill/>
            <a:miter lim="800000"/>
            <a:headEnd/>
            <a:tailEnd/>
          </a:ln>
        </p:spPr>
        <p:txBody>
          <a:bodyPr>
            <a:spAutoFit/>
          </a:bodyPr>
          <a:lstStyle/>
          <a:p>
            <a:pPr>
              <a:spcBef>
                <a:spcPct val="50000"/>
              </a:spcBef>
            </a:pPr>
            <a:r>
              <a:rPr lang="en-US" sz="1600" dirty="0">
                <a:hlinkClick r:id="" action="ppaction://hlinkshowjump?jump=nextslide"/>
              </a:rPr>
              <a:t>Next page</a:t>
            </a:r>
            <a:br>
              <a:rPr lang="en-US" sz="1600" dirty="0"/>
            </a:br>
            <a:r>
              <a:rPr lang="en-US" sz="1600" dirty="0">
                <a:hlinkClick r:id="" action="ppaction://hlinkshowjump?jump=previousslide"/>
              </a:rPr>
              <a:t>Previous page</a:t>
            </a:r>
            <a:br>
              <a:rPr lang="en-US" sz="1600" dirty="0"/>
            </a:br>
            <a:r>
              <a:rPr lang="en-US" sz="1200" dirty="0">
                <a:hlinkClick r:id="rId3" action="ppaction://hlinksldjump"/>
              </a:rPr>
              <a:t>Table Of Contents</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Program Files\Amira-3.1.1\data\nucleosome files\AAA FINAL STRUCTURE\Animations_notahelix\Picture Files\cairns_e-coli.jpg"/>
          <p:cNvPicPr>
            <a:picLocks noChangeAspect="1" noChangeArrowheads="1"/>
          </p:cNvPicPr>
          <p:nvPr/>
        </p:nvPicPr>
        <p:blipFill>
          <a:blip r:embed="rId6" cstate="print"/>
          <a:srcRect/>
          <a:stretch>
            <a:fillRect/>
          </a:stretch>
        </p:blipFill>
        <p:spPr bwMode="auto">
          <a:xfrm>
            <a:off x="2514600" y="228600"/>
            <a:ext cx="4289425" cy="5105400"/>
          </a:xfrm>
          <a:prstGeom prst="rect">
            <a:avLst/>
          </a:prstGeom>
          <a:noFill/>
          <a:ln w="9525">
            <a:solidFill>
              <a:schemeClr val="tx1"/>
            </a:solidFill>
            <a:miter lim="800000"/>
            <a:headEnd/>
            <a:tailEnd/>
          </a:ln>
        </p:spPr>
      </p:pic>
      <p:sp>
        <p:nvSpPr>
          <p:cNvPr id="45059" name="Rectangle 3"/>
          <p:cNvSpPr>
            <a:spLocks noGrp="1" noChangeArrowheads="1"/>
          </p:cNvSpPr>
          <p:nvPr>
            <p:ph type="title" idx="4294967295"/>
          </p:nvPr>
        </p:nvSpPr>
        <p:spPr>
          <a:xfrm>
            <a:off x="685800" y="5486400"/>
            <a:ext cx="7772400" cy="1143000"/>
          </a:xfrm>
        </p:spPr>
        <p:txBody>
          <a:bodyPr/>
          <a:lstStyle/>
          <a:p>
            <a:pPr eaLnBrk="1" hangingPunct="1"/>
            <a:r>
              <a:rPr lang="en-US"/>
              <a:t>Is this molecule spinning at 20,000 rpm?</a:t>
            </a:r>
          </a:p>
        </p:txBody>
      </p:sp>
      <p:pic>
        <p:nvPicPr>
          <p:cNvPr id="57348" name="slide_4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152400" y="6400800"/>
            <a:ext cx="304800" cy="3048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77" fill="hold"/>
                                        <p:tgtEl>
                                          <p:spTgt spid="573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4390">
                <p:cTn id="7" fill="hold" display="0">
                  <p:stCondLst>
                    <p:cond delay="indefinite"/>
                  </p:stCondLst>
                  <p:endCondLst>
                    <p:cond evt="onNext" delay="0">
                      <p:tgtEl>
                        <p:sldTgt/>
                      </p:tgtEl>
                    </p:cond>
                    <p:cond evt="onPrev" delay="0">
                      <p:tgtEl>
                        <p:sldTgt/>
                      </p:tgtEl>
                    </p:cond>
                    <p:cond evt="onStopAudio" delay="0">
                      <p:tgtEl>
                        <p:sldTgt/>
                      </p:tgtEl>
                    </p:cond>
                  </p:endCondLst>
                </p:cTn>
                <p:tgtEl>
                  <p:spTgt spid="57348"/>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DNA_unwinding-fast.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4143375" y="557213"/>
            <a:ext cx="857250" cy="5743575"/>
          </a:xfrm>
          <a:prstGeom prst="rect">
            <a:avLst/>
          </a:prstGeom>
          <a:noFill/>
          <a:ln w="9525">
            <a:noFill/>
            <a:miter lim="800000"/>
            <a:headEnd/>
            <a:tailEnd/>
          </a:ln>
        </p:spPr>
      </p:pic>
      <p:sp>
        <p:nvSpPr>
          <p:cNvPr id="46083" name="Text Box 3"/>
          <p:cNvSpPr txBox="1">
            <a:spLocks noChangeArrowheads="1"/>
          </p:cNvSpPr>
          <p:nvPr/>
        </p:nvSpPr>
        <p:spPr bwMode="auto">
          <a:xfrm>
            <a:off x="304800" y="1752600"/>
            <a:ext cx="3429000" cy="3508375"/>
          </a:xfrm>
          <a:prstGeom prst="rect">
            <a:avLst/>
          </a:prstGeom>
          <a:noFill/>
          <a:ln w="9525">
            <a:noFill/>
            <a:miter lim="800000"/>
            <a:headEnd/>
            <a:tailEnd/>
          </a:ln>
        </p:spPr>
        <p:txBody>
          <a:bodyPr>
            <a:spAutoFit/>
          </a:bodyPr>
          <a:lstStyle/>
          <a:p>
            <a:pPr>
              <a:spcBef>
                <a:spcPct val="50000"/>
              </a:spcBef>
            </a:pPr>
            <a:r>
              <a:rPr lang="en-US" sz="2800"/>
              <a:t>Are all the processes of life, including transcription, recombination and DNA repair, taking place as the chromosome spins at 20,000 rpm?</a:t>
            </a:r>
          </a:p>
        </p:txBody>
      </p:sp>
      <p:sp>
        <p:nvSpPr>
          <p:cNvPr id="46084" name="Text Box 4"/>
          <p:cNvSpPr txBox="1">
            <a:spLocks noChangeArrowheads="1"/>
          </p:cNvSpPr>
          <p:nvPr/>
        </p:nvSpPr>
        <p:spPr bwMode="auto">
          <a:xfrm>
            <a:off x="5638800" y="2909888"/>
            <a:ext cx="2819400" cy="1555750"/>
          </a:xfrm>
          <a:prstGeom prst="rect">
            <a:avLst/>
          </a:prstGeom>
          <a:noFill/>
          <a:ln w="9525">
            <a:noFill/>
            <a:miter lim="800000"/>
            <a:headEnd/>
            <a:tailEnd/>
          </a:ln>
        </p:spPr>
        <p:txBody>
          <a:bodyPr>
            <a:spAutoFit/>
          </a:bodyPr>
          <a:lstStyle/>
          <a:p>
            <a:pPr>
              <a:spcBef>
                <a:spcPct val="50000"/>
              </a:spcBef>
            </a:pPr>
            <a:r>
              <a:rPr lang="en-US" sz="4800"/>
              <a:t>Not likely!</a:t>
            </a:r>
          </a:p>
        </p:txBody>
      </p:sp>
      <p:pic>
        <p:nvPicPr>
          <p:cNvPr id="102405" name="slide_4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46086" name="Text Box 6"/>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402"/>
                                        </p:tgtEl>
                                      </p:cBhvr>
                                    </p:cmd>
                                  </p:childTnLst>
                                </p:cTn>
                              </p:par>
                            </p:childTnLst>
                          </p:cTn>
                        </p:par>
                        <p:par>
                          <p:cTn id="7" fill="hold">
                            <p:stCondLst>
                              <p:cond delay="1"/>
                            </p:stCondLst>
                            <p:childTnLst>
                              <p:par>
                                <p:cTn id="8" presetID="1" presetClass="mediacall" presetSubtype="0" fill="hold" nodeType="afterEffect">
                                  <p:stCondLst>
                                    <p:cond delay="0"/>
                                  </p:stCondLst>
                                  <p:childTnLst>
                                    <p:cmd type="call" cmd="playFrom(0.0)">
                                      <p:cBhvr>
                                        <p:cTn id="9" dur="13070" fill="hold"/>
                                        <p:tgtEl>
                                          <p:spTgt spid="10240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102402"/>
                </p:tgtEl>
              </p:cMediaNode>
            </p:video>
            <p:seq concurrent="1" nextAc="seek">
              <p:cTn id="11" restart="whenNotActive" fill="hold" evtFilter="cancelBubble" nodeType="interactiveSeq">
                <p:stCondLst>
                  <p:cond evt="onClick" delay="0">
                    <p:tgtEl>
                      <p:spTgt spid="10240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02402"/>
                                        </p:tgtEl>
                                      </p:cBhvr>
                                    </p:cmd>
                                  </p:childTnLst>
                                </p:cTn>
                              </p:par>
                            </p:childTnLst>
                          </p:cTn>
                        </p:par>
                      </p:childTnLst>
                    </p:cTn>
                  </p:par>
                </p:childTnLst>
              </p:cTn>
              <p:nextCondLst>
                <p:cond evt="onClick" delay="0">
                  <p:tgtEl>
                    <p:spTgt spid="102402"/>
                  </p:tgtEl>
                </p:cond>
              </p:nextCondLst>
            </p:seq>
            <p:audio>
              <p:cMediaNode vol="75610">
                <p:cTn id="16" fill="hold" display="0">
                  <p:stCondLst>
                    <p:cond delay="indefinite"/>
                  </p:stCondLst>
                  <p:endCondLst>
                    <p:cond evt="onPrev" delay="0">
                      <p:tgtEl>
                        <p:sldTgt/>
                      </p:tgtEl>
                    </p:cond>
                    <p:cond evt="onStopAudio" delay="0">
                      <p:tgtEl>
                        <p:sldTgt/>
                      </p:tgtEl>
                    </p:cond>
                  </p:endCondLst>
                </p:cTn>
                <p:tgtEl>
                  <p:spTgt spid="102405"/>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051"/>
          <p:cNvSpPr txBox="1">
            <a:spLocks noChangeArrowheads="1"/>
          </p:cNvSpPr>
          <p:nvPr/>
        </p:nvSpPr>
        <p:spPr bwMode="auto">
          <a:xfrm>
            <a:off x="152400" y="609600"/>
            <a:ext cx="8763000" cy="5203825"/>
          </a:xfrm>
          <a:prstGeom prst="rect">
            <a:avLst/>
          </a:prstGeom>
          <a:noFill/>
          <a:ln w="9525">
            <a:noFill/>
            <a:miter lim="800000"/>
            <a:headEnd/>
            <a:tailEnd/>
          </a:ln>
        </p:spPr>
        <p:txBody>
          <a:bodyPr>
            <a:spAutoFit/>
          </a:bodyPr>
          <a:lstStyle/>
          <a:p>
            <a:pPr>
              <a:spcBef>
                <a:spcPct val="50000"/>
              </a:spcBef>
            </a:pPr>
            <a:r>
              <a:rPr lang="en-US">
                <a:solidFill>
                  <a:srgbClr val="FF00FF"/>
                </a:solidFill>
              </a:rPr>
              <a:t>If we attempt to evaluate Cairns’ view of circular DNA replication by examining his published writings from 1963-64, we are compelled to conclude that he did not think the problem through.</a:t>
            </a:r>
            <a:br>
              <a:rPr lang="en-US">
                <a:solidFill>
                  <a:srgbClr val="FF00FF"/>
                </a:solidFill>
              </a:rPr>
            </a:br>
            <a:br>
              <a:rPr lang="en-US">
                <a:solidFill>
                  <a:schemeClr val="tx2"/>
                </a:solidFill>
              </a:rPr>
            </a:br>
            <a:br>
              <a:rPr lang="en-US">
                <a:solidFill>
                  <a:schemeClr val="tx2"/>
                </a:solidFill>
              </a:rPr>
            </a:br>
            <a:r>
              <a:rPr lang="en-US">
                <a:solidFill>
                  <a:schemeClr val="tx2"/>
                </a:solidFill>
              </a:rPr>
              <a:t>How did he reach the conclusion that DNA replicated by virtue of a “swivel”?  No such structure was known at the time.  Why did he make no mention of the severe rotational problem involved in replicating a circular W-C structure?</a:t>
            </a:r>
            <a:br>
              <a:rPr lang="en-US">
                <a:solidFill>
                  <a:schemeClr val="tx2"/>
                </a:solidFill>
              </a:rPr>
            </a:br>
            <a:br>
              <a:rPr lang="en-US">
                <a:solidFill>
                  <a:schemeClr val="tx2"/>
                </a:solidFill>
              </a:rPr>
            </a:br>
            <a:br>
              <a:rPr lang="en-US">
                <a:solidFill>
                  <a:schemeClr val="tx2"/>
                </a:solidFill>
              </a:rPr>
            </a:br>
            <a:r>
              <a:rPr lang="en-US">
                <a:solidFill>
                  <a:schemeClr val="tx2"/>
                </a:solidFill>
              </a:rPr>
              <a:t>And, most of all, why did he not even mention in passing the seemingly-obvious possibility that DNA might be non-helical in cells?</a:t>
            </a:r>
          </a:p>
        </p:txBody>
      </p:sp>
      <p:pic>
        <p:nvPicPr>
          <p:cNvPr id="109572" name="slide_4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7108" name="Text Box 2053"/>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69" fill="hold"/>
                                        <p:tgtEl>
                                          <p:spTgt spid="1095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109572"/>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52400" y="609600"/>
            <a:ext cx="8763000" cy="5203825"/>
          </a:xfrm>
          <a:prstGeom prst="rect">
            <a:avLst/>
          </a:prstGeom>
          <a:noFill/>
          <a:ln w="9525">
            <a:noFill/>
            <a:miter lim="800000"/>
            <a:headEnd/>
            <a:tailEnd/>
          </a:ln>
        </p:spPr>
        <p:txBody>
          <a:bodyPr>
            <a:spAutoFit/>
          </a:bodyPr>
          <a:lstStyle/>
          <a:p>
            <a:pPr>
              <a:spcBef>
                <a:spcPct val="50000"/>
              </a:spcBef>
            </a:pPr>
            <a:r>
              <a:rPr lang="en-US">
                <a:solidFill>
                  <a:schemeClr val="tx2"/>
                </a:solidFill>
              </a:rPr>
              <a:t>If we attempt to evaluate Cairns’ view of circular DNA replication by examining his published writings from 1963-64, we are compelled to conclude that he did not think the problem through.</a:t>
            </a:r>
            <a:br>
              <a:rPr lang="en-US">
                <a:solidFill>
                  <a:schemeClr val="tx2"/>
                </a:solidFill>
              </a:rPr>
            </a:br>
            <a:br>
              <a:rPr lang="en-US">
                <a:solidFill>
                  <a:schemeClr val="tx2"/>
                </a:solidFill>
              </a:rPr>
            </a:br>
            <a:br>
              <a:rPr lang="en-US">
                <a:solidFill>
                  <a:schemeClr val="tx2"/>
                </a:solidFill>
              </a:rPr>
            </a:br>
            <a:r>
              <a:rPr lang="en-US">
                <a:solidFill>
                  <a:srgbClr val="FF00FF"/>
                </a:solidFill>
              </a:rPr>
              <a:t>How did he reach the conclusion that DNA replicated by virtue of a “swivel”?  No such structure was known at the time.  Why did he make no mention of the severe rotational problem involved in replicating a circular W-C structure?</a:t>
            </a:r>
            <a:br>
              <a:rPr lang="en-US">
                <a:solidFill>
                  <a:srgbClr val="FF00FF"/>
                </a:solidFill>
              </a:rPr>
            </a:br>
            <a:br>
              <a:rPr lang="en-US">
                <a:solidFill>
                  <a:schemeClr val="tx2"/>
                </a:solidFill>
              </a:rPr>
            </a:br>
            <a:br>
              <a:rPr lang="en-US">
                <a:solidFill>
                  <a:schemeClr val="tx2"/>
                </a:solidFill>
              </a:rPr>
            </a:br>
            <a:r>
              <a:rPr lang="en-US">
                <a:solidFill>
                  <a:schemeClr val="tx2"/>
                </a:solidFill>
              </a:rPr>
              <a:t>And, most of all, why did he not even mention in passing the seemingly-obvious possibility that DNA might be non-helical in cells?</a:t>
            </a:r>
          </a:p>
        </p:txBody>
      </p:sp>
      <p:pic>
        <p:nvPicPr>
          <p:cNvPr id="673795" name="slide_4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48132"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63" fill="hold"/>
                                        <p:tgtEl>
                                          <p:spTgt spid="6737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673795"/>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1026"/>
          <p:cNvSpPr txBox="1">
            <a:spLocks noChangeArrowheads="1"/>
          </p:cNvSpPr>
          <p:nvPr/>
        </p:nvSpPr>
        <p:spPr bwMode="auto">
          <a:xfrm>
            <a:off x="152400" y="609600"/>
            <a:ext cx="8763000" cy="5203825"/>
          </a:xfrm>
          <a:prstGeom prst="rect">
            <a:avLst/>
          </a:prstGeom>
          <a:noFill/>
          <a:ln w="9525">
            <a:noFill/>
            <a:miter lim="800000"/>
            <a:headEnd/>
            <a:tailEnd/>
          </a:ln>
        </p:spPr>
        <p:txBody>
          <a:bodyPr>
            <a:spAutoFit/>
          </a:bodyPr>
          <a:lstStyle/>
          <a:p>
            <a:pPr>
              <a:spcBef>
                <a:spcPct val="50000"/>
              </a:spcBef>
            </a:pPr>
            <a:r>
              <a:rPr lang="en-US">
                <a:solidFill>
                  <a:schemeClr val="tx2"/>
                </a:solidFill>
              </a:rPr>
              <a:t>If we attempt to evaluate Cairns’ view of circular DNA replication by examining his published writings from 1963-64, we are compelled to conclude that he did not think the problem through.</a:t>
            </a:r>
            <a:br>
              <a:rPr lang="en-US">
                <a:solidFill>
                  <a:schemeClr val="tx2"/>
                </a:solidFill>
              </a:rPr>
            </a:br>
            <a:br>
              <a:rPr lang="en-US">
                <a:solidFill>
                  <a:schemeClr val="tx2"/>
                </a:solidFill>
              </a:rPr>
            </a:br>
            <a:br>
              <a:rPr lang="en-US">
                <a:solidFill>
                  <a:schemeClr val="tx2"/>
                </a:solidFill>
              </a:rPr>
            </a:br>
            <a:r>
              <a:rPr lang="en-US">
                <a:solidFill>
                  <a:schemeClr val="tx2"/>
                </a:solidFill>
              </a:rPr>
              <a:t>How did he reach the conclusion that DNA replicated by virtue of a “swivel”?  No such structure was known at the time.  Why did he make no mention of the severe rotational problem involved in replicating a circular W-C structure?</a:t>
            </a:r>
            <a:br>
              <a:rPr lang="en-US">
                <a:solidFill>
                  <a:schemeClr val="tx2"/>
                </a:solidFill>
              </a:rPr>
            </a:br>
            <a:br>
              <a:rPr lang="en-US">
                <a:solidFill>
                  <a:schemeClr val="tx2"/>
                </a:solidFill>
              </a:rPr>
            </a:br>
            <a:br>
              <a:rPr lang="en-US">
                <a:solidFill>
                  <a:srgbClr val="FF00FF"/>
                </a:solidFill>
              </a:rPr>
            </a:br>
            <a:r>
              <a:rPr lang="en-US">
                <a:solidFill>
                  <a:srgbClr val="FF00FF"/>
                </a:solidFill>
              </a:rPr>
              <a:t>And, most of all, why did he not even mention in passing the seemingly-obvious possibility that DNA might be non-helical in cells?</a:t>
            </a:r>
          </a:p>
        </p:txBody>
      </p:sp>
      <p:pic>
        <p:nvPicPr>
          <p:cNvPr id="674819" name="slide_4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76" fill="hold"/>
                                        <p:tgtEl>
                                          <p:spTgt spid="6748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674819"/>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3" name="discontinuous_repl.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2190750" y="1047750"/>
            <a:ext cx="4762500" cy="4762500"/>
          </a:xfrm>
          <a:prstGeom prst="rect">
            <a:avLst/>
          </a:prstGeom>
          <a:noFill/>
          <a:ln w="9525">
            <a:solidFill>
              <a:srgbClr val="C0C0C0"/>
            </a:solidFill>
            <a:miter lim="800000"/>
            <a:headEnd/>
            <a:tailEnd/>
          </a:ln>
        </p:spPr>
      </p:pic>
      <p:pic>
        <p:nvPicPr>
          <p:cNvPr id="104454" name="slide_4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152400" y="6400800"/>
            <a:ext cx="304800" cy="304800"/>
          </a:xfrm>
          <a:prstGeom prst="rect">
            <a:avLst/>
          </a:prstGeom>
          <a:noFill/>
          <a:ln w="9525">
            <a:noFill/>
            <a:miter lim="800000"/>
            <a:headEnd/>
            <a:tailEnd/>
          </a:ln>
        </p:spPr>
      </p:pic>
      <p:sp>
        <p:nvSpPr>
          <p:cNvPr id="50180" name="Text Box 7"/>
          <p:cNvSpPr txBox="1">
            <a:spLocks noChangeArrowheads="1"/>
          </p:cNvSpPr>
          <p:nvPr/>
        </p:nvSpPr>
        <p:spPr bwMode="auto">
          <a:xfrm>
            <a:off x="76200" y="1047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30" fill="hold"/>
                                        <p:tgtEl>
                                          <p:spTgt spid="104454"/>
                                        </p:tgtEl>
                                      </p:cBhvr>
                                    </p:cmd>
                                  </p:childTnLst>
                                </p:cTn>
                              </p:par>
                              <p:par>
                                <p:cTn id="7" presetID="1" presetClass="mediacall" presetSubtype="0" fill="hold" nodeType="withEffect">
                                  <p:stCondLst>
                                    <p:cond delay="31000"/>
                                  </p:stCondLst>
                                  <p:childTnLst>
                                    <p:cmd type="call" cmd="playFrom(0.0)">
                                      <p:cBhvr>
                                        <p:cTn id="8" dur="4633" fill="hold"/>
                                        <p:tgtEl>
                                          <p:spTgt spid="104453"/>
                                        </p:tgtEl>
                                      </p:cBhvr>
                                    </p:cmd>
                                  </p:childTnLst>
                                </p:cTn>
                              </p:par>
                            </p:childTnLst>
                          </p:cTn>
                        </p:par>
                      </p:childTnLst>
                    </p:cTn>
                  </p:par>
                  <p:par>
                    <p:cTn id="9" fill="hold">
                      <p:stCondLst>
                        <p:cond delay="indefinite"/>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44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13" fill="hold" display="0">
                  <p:stCondLst>
                    <p:cond delay="indefinite"/>
                  </p:stCondLst>
                  <p:endCondLst>
                    <p:cond evt="onPrev" delay="0">
                      <p:tgtEl>
                        <p:sldTgt/>
                      </p:tgtEl>
                    </p:cond>
                    <p:cond evt="onStopAudio" delay="0">
                      <p:tgtEl>
                        <p:sldTgt/>
                      </p:tgtEl>
                    </p:cond>
                  </p:endCondLst>
                </p:cTn>
                <p:tgtEl>
                  <p:spTgt spid="104454"/>
                </p:tgtEl>
              </p:cMediaNode>
            </p:audio>
            <p:video>
              <p:cMediaNode>
                <p:cTn id="14" fill="hold" display="0">
                  <p:stCondLst>
                    <p:cond delay="indefinite"/>
                  </p:stCondLst>
                  <p:endCondLst>
                    <p:cond evt="onPrev" delay="0">
                      <p:tgtEl>
                        <p:sldTgt/>
                      </p:tgtEl>
                    </p:cond>
                  </p:endCondLst>
                </p:cTn>
                <p:tgtEl>
                  <p:spTgt spid="104453"/>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Program Files\Amira-3.1.1\data\nucleosome files\AAA FINAL STRUCTURE\Animations_notahelix\Picture Files\DNA rep picture.jpg"/>
          <p:cNvPicPr>
            <a:picLocks noChangeAspect="1" noChangeArrowheads="1"/>
          </p:cNvPicPr>
          <p:nvPr/>
        </p:nvPicPr>
        <p:blipFill>
          <a:blip r:embed="rId5" cstate="print"/>
          <a:srcRect/>
          <a:stretch>
            <a:fillRect/>
          </a:stretch>
        </p:blipFill>
        <p:spPr bwMode="auto">
          <a:xfrm>
            <a:off x="184150" y="533400"/>
            <a:ext cx="8775700" cy="4267200"/>
          </a:xfrm>
          <a:prstGeom prst="rect">
            <a:avLst/>
          </a:prstGeom>
          <a:noFill/>
          <a:ln w="9525">
            <a:noFill/>
            <a:miter lim="800000"/>
            <a:headEnd/>
            <a:tailEnd/>
          </a:ln>
        </p:spPr>
      </p:pic>
      <p:sp>
        <p:nvSpPr>
          <p:cNvPr id="51203" name="Text Box 3"/>
          <p:cNvSpPr txBox="1">
            <a:spLocks noChangeArrowheads="1"/>
          </p:cNvSpPr>
          <p:nvPr/>
        </p:nvSpPr>
        <p:spPr bwMode="auto">
          <a:xfrm>
            <a:off x="533400" y="5773738"/>
            <a:ext cx="8077200" cy="517525"/>
          </a:xfrm>
          <a:prstGeom prst="rect">
            <a:avLst/>
          </a:prstGeom>
          <a:noFill/>
          <a:ln w="9525">
            <a:noFill/>
            <a:miter lim="800000"/>
            <a:headEnd/>
            <a:tailEnd/>
          </a:ln>
        </p:spPr>
        <p:txBody>
          <a:bodyPr>
            <a:spAutoFit/>
          </a:bodyPr>
          <a:lstStyle/>
          <a:p>
            <a:pPr algn="ctr">
              <a:spcBef>
                <a:spcPct val="50000"/>
              </a:spcBef>
            </a:pPr>
            <a:r>
              <a:rPr lang="en-US" sz="1400" b="1"/>
              <a:t>Picture by Mariana Ruiz &amp; Michael Biech</a:t>
            </a:r>
            <a:br>
              <a:rPr lang="en-US" sz="1400" b="1"/>
            </a:br>
            <a:r>
              <a:rPr lang="en-US" sz="1400">
                <a:solidFill>
                  <a:srgbClr val="FF0066"/>
                </a:solidFill>
                <a:hlinkClick r:id="rId6"/>
              </a:rPr>
              <a:t>http://commons.wikimedia.org/wiki/File:DNA_replication_de.svg</a:t>
            </a:r>
            <a:r>
              <a:rPr lang="en-US" sz="1400">
                <a:solidFill>
                  <a:srgbClr val="FF0066"/>
                </a:solidFill>
              </a:rPr>
              <a:t> </a:t>
            </a:r>
          </a:p>
        </p:txBody>
      </p:sp>
      <p:sp>
        <p:nvSpPr>
          <p:cNvPr id="1046532" name="Rectangle 4"/>
          <p:cNvSpPr>
            <a:spLocks noChangeArrowheads="1"/>
          </p:cNvSpPr>
          <p:nvPr/>
        </p:nvSpPr>
        <p:spPr bwMode="auto">
          <a:xfrm>
            <a:off x="6858000" y="1676400"/>
            <a:ext cx="2209800" cy="2133600"/>
          </a:xfrm>
          <a:prstGeom prst="rect">
            <a:avLst/>
          </a:prstGeom>
          <a:noFill/>
          <a:ln w="38100">
            <a:solidFill>
              <a:schemeClr val="tx1"/>
            </a:solidFill>
            <a:miter lim="800000"/>
            <a:headEnd/>
            <a:tailEnd/>
          </a:ln>
        </p:spPr>
        <p:txBody>
          <a:bodyPr wrap="none" anchor="ctr"/>
          <a:lstStyle/>
          <a:p>
            <a:endParaRPr lang="en-US"/>
          </a:p>
        </p:txBody>
      </p:sp>
      <p:pic>
        <p:nvPicPr>
          <p:cNvPr id="1046533" name="slide_4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51206" name="Text Box 6"/>
          <p:cNvSpPr txBox="1">
            <a:spLocks noChangeArrowheads="1"/>
          </p:cNvSpPr>
          <p:nvPr/>
        </p:nvSpPr>
        <p:spPr bwMode="auto">
          <a:xfrm>
            <a:off x="7620000" y="46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46533"/>
                                        </p:tgtEl>
                                      </p:cBhvr>
                                    </p:cmd>
                                  </p:childTnLst>
                                </p:cTn>
                              </p:par>
                              <p:par>
                                <p:cTn id="7" presetID="2" presetClass="entr" presetSubtype="4" fill="hold" grpId="0" nodeType="withEffect">
                                  <p:stCondLst>
                                    <p:cond delay="31000"/>
                                  </p:stCondLst>
                                  <p:childTnLst>
                                    <p:set>
                                      <p:cBhvr>
                                        <p:cTn id="8" dur="1" fill="hold">
                                          <p:stCondLst>
                                            <p:cond delay="0"/>
                                          </p:stCondLst>
                                        </p:cTn>
                                        <p:tgtEl>
                                          <p:spTgt spid="1046532"/>
                                        </p:tgtEl>
                                        <p:attrNameLst>
                                          <p:attrName>style.visibility</p:attrName>
                                        </p:attrNameLst>
                                      </p:cBhvr>
                                      <p:to>
                                        <p:strVal val="visible"/>
                                      </p:to>
                                    </p:set>
                                    <p:anim calcmode="lin" valueType="num">
                                      <p:cBhvr additive="base">
                                        <p:cTn id="9" dur="500" fill="hold"/>
                                        <p:tgtEl>
                                          <p:spTgt spid="1046532"/>
                                        </p:tgtEl>
                                        <p:attrNameLst>
                                          <p:attrName>ppt_x</p:attrName>
                                        </p:attrNameLst>
                                      </p:cBhvr>
                                      <p:tavLst>
                                        <p:tav tm="0">
                                          <p:val>
                                            <p:strVal val="#ppt_x"/>
                                          </p:val>
                                        </p:tav>
                                        <p:tav tm="100000">
                                          <p:val>
                                            <p:strVal val="#ppt_x"/>
                                          </p:val>
                                        </p:tav>
                                      </p:tavLst>
                                    </p:anim>
                                    <p:anim calcmode="lin" valueType="num">
                                      <p:cBhvr additive="base">
                                        <p:cTn id="10" dur="500" fill="hold"/>
                                        <p:tgtEl>
                                          <p:spTgt spid="1046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7073">
                <p:cTn id="11" fill="hold" display="0">
                  <p:stCondLst>
                    <p:cond delay="indefinite"/>
                  </p:stCondLst>
                  <p:endCondLst>
                    <p:cond evt="onPrev" delay="0">
                      <p:tgtEl>
                        <p:sldTgt/>
                      </p:tgtEl>
                    </p:cond>
                    <p:cond evt="onStopAudio" delay="0">
                      <p:tgtEl>
                        <p:sldTgt/>
                      </p:tgtEl>
                    </p:cond>
                  </p:endCondLst>
                </p:cTn>
                <p:tgtEl>
                  <p:spTgt spid="1046533"/>
                </p:tgtEl>
              </p:cMediaNode>
            </p:audio>
          </p:childTnLst>
        </p:cTn>
      </p:par>
    </p:tnLst>
    <p:bldLst>
      <p:bldP spid="10465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09600" y="2667000"/>
            <a:ext cx="7772400" cy="1143000"/>
          </a:xfrm>
        </p:spPr>
        <p:txBody>
          <a:bodyPr/>
          <a:lstStyle/>
          <a:p>
            <a:pPr algn="just" eaLnBrk="1" hangingPunct="1"/>
            <a:r>
              <a:rPr lang="en-US" sz="2800"/>
              <a:t>The author is indebted generally to Mercury Computer Systems, and particularly to Mr. Patrick Barthelemy, for making available the AmiraMol virtual molecular modeling program, without which this work could not even have been started, much less finished.</a:t>
            </a:r>
          </a:p>
        </p:txBody>
      </p:sp>
      <p:sp>
        <p:nvSpPr>
          <p:cNvPr id="6147" name="Text Box 4"/>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a:t>Acknowledgment</a:t>
            </a:r>
          </a:p>
        </p:txBody>
      </p:sp>
    </p:spTree>
  </p:cSld>
  <p:clrMapOvr>
    <a:masterClrMapping/>
  </p:clrMapOvr>
  <p:transition advClick="0" advTm="500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Program Files\Amira-3.1.1\data\nucleosome files\AAA FINAL STRUCTURE\Animations_notahelix\Picture Files\DNA rep picture.jpg"/>
          <p:cNvPicPr>
            <a:picLocks noChangeAspect="1" noChangeArrowheads="1"/>
          </p:cNvPicPr>
          <p:nvPr/>
        </p:nvPicPr>
        <p:blipFill>
          <a:blip r:embed="rId5" cstate="print"/>
          <a:srcRect/>
          <a:stretch>
            <a:fillRect/>
          </a:stretch>
        </p:blipFill>
        <p:spPr bwMode="auto">
          <a:xfrm>
            <a:off x="184150" y="533400"/>
            <a:ext cx="8775700" cy="4267200"/>
          </a:xfrm>
          <a:prstGeom prst="rect">
            <a:avLst/>
          </a:prstGeom>
          <a:noFill/>
          <a:ln w="9525">
            <a:noFill/>
            <a:miter lim="800000"/>
            <a:headEnd/>
            <a:tailEnd/>
          </a:ln>
        </p:spPr>
      </p:pic>
      <p:sp>
        <p:nvSpPr>
          <p:cNvPr id="52227" name="Text Box 3"/>
          <p:cNvSpPr txBox="1">
            <a:spLocks noChangeArrowheads="1"/>
          </p:cNvSpPr>
          <p:nvPr/>
        </p:nvSpPr>
        <p:spPr bwMode="auto">
          <a:xfrm>
            <a:off x="533400" y="5773738"/>
            <a:ext cx="8077200" cy="517525"/>
          </a:xfrm>
          <a:prstGeom prst="rect">
            <a:avLst/>
          </a:prstGeom>
          <a:noFill/>
          <a:ln w="9525">
            <a:noFill/>
            <a:miter lim="800000"/>
            <a:headEnd/>
            <a:tailEnd/>
          </a:ln>
        </p:spPr>
        <p:txBody>
          <a:bodyPr>
            <a:spAutoFit/>
          </a:bodyPr>
          <a:lstStyle/>
          <a:p>
            <a:pPr algn="ctr">
              <a:spcBef>
                <a:spcPct val="50000"/>
              </a:spcBef>
            </a:pPr>
            <a:r>
              <a:rPr lang="en-US" sz="1400" b="1"/>
              <a:t>Picture by Mariana Ruiz &amp; Michael Biech</a:t>
            </a:r>
            <a:br>
              <a:rPr lang="en-US" sz="1400" b="1"/>
            </a:br>
            <a:r>
              <a:rPr lang="en-US" sz="1400">
                <a:solidFill>
                  <a:srgbClr val="FF0066"/>
                </a:solidFill>
                <a:hlinkClick r:id="rId6"/>
              </a:rPr>
              <a:t>http://commons.wikimedia.org/wiki/File:DNA_replication_de.svg</a:t>
            </a:r>
            <a:r>
              <a:rPr lang="en-US" sz="1400">
                <a:solidFill>
                  <a:srgbClr val="FF0066"/>
                </a:solidFill>
              </a:rPr>
              <a:t> </a:t>
            </a:r>
          </a:p>
        </p:txBody>
      </p:sp>
      <p:sp>
        <p:nvSpPr>
          <p:cNvPr id="1047556" name="Rectangle 4"/>
          <p:cNvSpPr>
            <a:spLocks noChangeArrowheads="1"/>
          </p:cNvSpPr>
          <p:nvPr/>
        </p:nvSpPr>
        <p:spPr bwMode="auto">
          <a:xfrm>
            <a:off x="2133600" y="2667000"/>
            <a:ext cx="1066800" cy="1143000"/>
          </a:xfrm>
          <a:prstGeom prst="rect">
            <a:avLst/>
          </a:prstGeom>
          <a:solidFill>
            <a:schemeClr val="bg1">
              <a:alpha val="50195"/>
            </a:schemeClr>
          </a:solidFill>
          <a:ln w="9525">
            <a:solidFill>
              <a:schemeClr val="tx1"/>
            </a:solidFill>
            <a:miter lim="800000"/>
            <a:headEnd/>
            <a:tailEnd/>
          </a:ln>
        </p:spPr>
        <p:txBody>
          <a:bodyPr wrap="none" anchor="ctr"/>
          <a:lstStyle/>
          <a:p>
            <a:endParaRPr lang="en-US"/>
          </a:p>
        </p:txBody>
      </p:sp>
      <p:sp>
        <p:nvSpPr>
          <p:cNvPr id="1047557" name="Rectangle 5"/>
          <p:cNvSpPr>
            <a:spLocks noChangeArrowheads="1"/>
          </p:cNvSpPr>
          <p:nvPr/>
        </p:nvSpPr>
        <p:spPr bwMode="auto">
          <a:xfrm>
            <a:off x="685800" y="1447800"/>
            <a:ext cx="1066800" cy="1143000"/>
          </a:xfrm>
          <a:prstGeom prst="rect">
            <a:avLst/>
          </a:prstGeom>
          <a:solidFill>
            <a:schemeClr val="bg1">
              <a:alpha val="50195"/>
            </a:schemeClr>
          </a:solidFill>
          <a:ln w="9525">
            <a:solidFill>
              <a:schemeClr val="tx1"/>
            </a:solidFill>
            <a:miter lim="800000"/>
            <a:headEnd/>
            <a:tailEnd/>
          </a:ln>
        </p:spPr>
        <p:txBody>
          <a:bodyPr wrap="none" anchor="ctr"/>
          <a:lstStyle/>
          <a:p>
            <a:endParaRPr lang="en-US"/>
          </a:p>
        </p:txBody>
      </p:sp>
      <p:sp>
        <p:nvSpPr>
          <p:cNvPr id="1047558" name="Rectangle 6"/>
          <p:cNvSpPr>
            <a:spLocks noChangeArrowheads="1"/>
          </p:cNvSpPr>
          <p:nvPr/>
        </p:nvSpPr>
        <p:spPr bwMode="auto">
          <a:xfrm>
            <a:off x="7010400" y="1828800"/>
            <a:ext cx="1981200" cy="1600200"/>
          </a:xfrm>
          <a:prstGeom prst="rect">
            <a:avLst/>
          </a:prstGeom>
          <a:solidFill>
            <a:schemeClr val="bg1">
              <a:alpha val="50195"/>
            </a:schemeClr>
          </a:solidFill>
          <a:ln w="9525">
            <a:solidFill>
              <a:schemeClr val="tx1"/>
            </a:solidFill>
            <a:miter lim="800000"/>
            <a:headEnd/>
            <a:tailEnd/>
          </a:ln>
        </p:spPr>
        <p:txBody>
          <a:bodyPr wrap="none" anchor="ctr"/>
          <a:lstStyle/>
          <a:p>
            <a:endParaRPr lang="en-US"/>
          </a:p>
        </p:txBody>
      </p:sp>
      <p:pic>
        <p:nvPicPr>
          <p:cNvPr id="1047559" name="slide_5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52232" name="Text Box 8"/>
          <p:cNvSpPr txBox="1">
            <a:spLocks noChangeArrowheads="1"/>
          </p:cNvSpPr>
          <p:nvPr/>
        </p:nvSpPr>
        <p:spPr bwMode="auto">
          <a:xfrm>
            <a:off x="7620000" y="46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masterClrMapping/>
  </p:clrMapOvr>
  <p:transition advClick="0" advTm="5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423" fill="hold"/>
                                        <p:tgtEl>
                                          <p:spTgt spid="1047559"/>
                                        </p:tgtEl>
                                      </p:cBhvr>
                                    </p:cmd>
                                  </p:childTnLst>
                                </p:cTn>
                              </p:par>
                              <p:par>
                                <p:cTn id="7" presetID="2" presetClass="entr" presetSubtype="8" fill="hold" grpId="0" nodeType="withEffect">
                                  <p:stCondLst>
                                    <p:cond delay="30000"/>
                                  </p:stCondLst>
                                  <p:childTnLst>
                                    <p:set>
                                      <p:cBhvr>
                                        <p:cTn id="8" dur="1" fill="hold">
                                          <p:stCondLst>
                                            <p:cond delay="0"/>
                                          </p:stCondLst>
                                        </p:cTn>
                                        <p:tgtEl>
                                          <p:spTgt spid="1047556"/>
                                        </p:tgtEl>
                                        <p:attrNameLst>
                                          <p:attrName>style.visibility</p:attrName>
                                        </p:attrNameLst>
                                      </p:cBhvr>
                                      <p:to>
                                        <p:strVal val="visible"/>
                                      </p:to>
                                    </p:set>
                                    <p:anim calcmode="lin" valueType="num">
                                      <p:cBhvr additive="base">
                                        <p:cTn id="9" dur="500" fill="hold"/>
                                        <p:tgtEl>
                                          <p:spTgt spid="1047556"/>
                                        </p:tgtEl>
                                        <p:attrNameLst>
                                          <p:attrName>ppt_x</p:attrName>
                                        </p:attrNameLst>
                                      </p:cBhvr>
                                      <p:tavLst>
                                        <p:tav tm="0">
                                          <p:val>
                                            <p:strVal val="0-#ppt_w/2"/>
                                          </p:val>
                                        </p:tav>
                                        <p:tav tm="100000">
                                          <p:val>
                                            <p:strVal val="#ppt_x"/>
                                          </p:val>
                                        </p:tav>
                                      </p:tavLst>
                                    </p:anim>
                                    <p:anim calcmode="lin" valueType="num">
                                      <p:cBhvr additive="base">
                                        <p:cTn id="10" dur="500" fill="hold"/>
                                        <p:tgtEl>
                                          <p:spTgt spid="104755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1000"/>
                                  </p:stCondLst>
                                  <p:childTnLst>
                                    <p:set>
                                      <p:cBhvr>
                                        <p:cTn id="12" dur="1" fill="hold">
                                          <p:stCondLst>
                                            <p:cond delay="0"/>
                                          </p:stCondLst>
                                        </p:cTn>
                                        <p:tgtEl>
                                          <p:spTgt spid="1047557"/>
                                        </p:tgtEl>
                                        <p:attrNameLst>
                                          <p:attrName>style.visibility</p:attrName>
                                        </p:attrNameLst>
                                      </p:cBhvr>
                                      <p:to>
                                        <p:strVal val="visible"/>
                                      </p:to>
                                    </p:set>
                                    <p:anim calcmode="lin" valueType="num">
                                      <p:cBhvr additive="base">
                                        <p:cTn id="13" dur="500" fill="hold"/>
                                        <p:tgtEl>
                                          <p:spTgt spid="1047557"/>
                                        </p:tgtEl>
                                        <p:attrNameLst>
                                          <p:attrName>ppt_x</p:attrName>
                                        </p:attrNameLst>
                                      </p:cBhvr>
                                      <p:tavLst>
                                        <p:tav tm="0">
                                          <p:val>
                                            <p:strVal val="0-#ppt_w/2"/>
                                          </p:val>
                                        </p:tav>
                                        <p:tav tm="100000">
                                          <p:val>
                                            <p:strVal val="#ppt_x"/>
                                          </p:val>
                                        </p:tav>
                                      </p:tavLst>
                                    </p:anim>
                                    <p:anim calcmode="lin" valueType="num">
                                      <p:cBhvr additive="base">
                                        <p:cTn id="14" dur="500" fill="hold"/>
                                        <p:tgtEl>
                                          <p:spTgt spid="104755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32000"/>
                                  </p:stCondLst>
                                  <p:childTnLst>
                                    <p:set>
                                      <p:cBhvr>
                                        <p:cTn id="16" dur="1" fill="hold">
                                          <p:stCondLst>
                                            <p:cond delay="0"/>
                                          </p:stCondLst>
                                        </p:cTn>
                                        <p:tgtEl>
                                          <p:spTgt spid="1047558"/>
                                        </p:tgtEl>
                                        <p:attrNameLst>
                                          <p:attrName>style.visibility</p:attrName>
                                        </p:attrNameLst>
                                      </p:cBhvr>
                                      <p:to>
                                        <p:strVal val="visible"/>
                                      </p:to>
                                    </p:set>
                                    <p:anim calcmode="lin" valueType="num">
                                      <p:cBhvr additive="base">
                                        <p:cTn id="17" dur="500" fill="hold"/>
                                        <p:tgtEl>
                                          <p:spTgt spid="1047558"/>
                                        </p:tgtEl>
                                        <p:attrNameLst>
                                          <p:attrName>ppt_x</p:attrName>
                                        </p:attrNameLst>
                                      </p:cBhvr>
                                      <p:tavLst>
                                        <p:tav tm="0">
                                          <p:val>
                                            <p:strVal val="1+#ppt_w/2"/>
                                          </p:val>
                                        </p:tav>
                                        <p:tav tm="100000">
                                          <p:val>
                                            <p:strVal val="#ppt_x"/>
                                          </p:val>
                                        </p:tav>
                                      </p:tavLst>
                                    </p:anim>
                                    <p:anim calcmode="lin" valueType="num">
                                      <p:cBhvr additive="base">
                                        <p:cTn id="18" dur="500" fill="hold"/>
                                        <p:tgtEl>
                                          <p:spTgt spid="10475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3171">
                <p:cTn id="19" fill="hold" display="0">
                  <p:stCondLst>
                    <p:cond delay="indefinite"/>
                  </p:stCondLst>
                  <p:endCondLst>
                    <p:cond evt="onPrev" delay="0">
                      <p:tgtEl>
                        <p:sldTgt/>
                      </p:tgtEl>
                    </p:cond>
                    <p:cond evt="onStopAudio" delay="0">
                      <p:tgtEl>
                        <p:sldTgt/>
                      </p:tgtEl>
                    </p:cond>
                  </p:endCondLst>
                </p:cTn>
                <p:tgtEl>
                  <p:spTgt spid="1047559"/>
                </p:tgtEl>
              </p:cMediaNode>
            </p:audio>
          </p:childTnLst>
        </p:cTn>
      </p:par>
    </p:tnLst>
    <p:bldLst>
      <p:bldP spid="1047556" grpId="0" animBg="1"/>
      <p:bldP spid="1047557" grpId="0" animBg="1"/>
      <p:bldP spid="104755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two-domain"/>
          <p:cNvPicPr>
            <a:picLocks noChangeAspect="1" noChangeArrowheads="1"/>
          </p:cNvPicPr>
          <p:nvPr/>
        </p:nvPicPr>
        <p:blipFill>
          <a:blip r:embed="rId5" cstate="print"/>
          <a:srcRect/>
          <a:stretch>
            <a:fillRect/>
          </a:stretch>
        </p:blipFill>
        <p:spPr bwMode="auto">
          <a:xfrm>
            <a:off x="1143000" y="1935163"/>
            <a:ext cx="6653213" cy="2825750"/>
          </a:xfrm>
          <a:prstGeom prst="rect">
            <a:avLst/>
          </a:prstGeom>
          <a:noFill/>
          <a:ln w="9525">
            <a:noFill/>
            <a:miter lim="800000"/>
            <a:headEnd/>
            <a:tailEnd/>
          </a:ln>
        </p:spPr>
      </p:pic>
      <p:sp>
        <p:nvSpPr>
          <p:cNvPr id="1048579" name="Text Box 3"/>
          <p:cNvSpPr txBox="1">
            <a:spLocks noChangeArrowheads="1"/>
          </p:cNvSpPr>
          <p:nvPr/>
        </p:nvSpPr>
        <p:spPr bwMode="auto">
          <a:xfrm>
            <a:off x="457200" y="1544638"/>
            <a:ext cx="8229600" cy="3560762"/>
          </a:xfrm>
          <a:prstGeom prst="rect">
            <a:avLst/>
          </a:prstGeom>
          <a:solidFill>
            <a:schemeClr val="bg1"/>
          </a:solidFill>
          <a:ln w="9525">
            <a:noFill/>
            <a:miter lim="800000"/>
            <a:headEnd/>
            <a:tailEnd/>
          </a:ln>
        </p:spPr>
        <p:txBody>
          <a:bodyPr>
            <a:spAutoFit/>
          </a:bodyPr>
          <a:lstStyle/>
          <a:p>
            <a:pPr algn="just">
              <a:spcBef>
                <a:spcPct val="50000"/>
              </a:spcBef>
            </a:pPr>
            <a:r>
              <a:rPr lang="en-US"/>
              <a:t>Most of the topoisomerase and gyrase research is based upon </a:t>
            </a:r>
            <a:r>
              <a:rPr lang="en-US" i="1"/>
              <a:t>in vitro </a:t>
            </a:r>
            <a:r>
              <a:rPr lang="en-US"/>
              <a:t>studies, where the native structure of DNA is destroyed.  As soon as you remove DNA from its natural protein environment, it’s going to wind itself up into a helix, and everything you discover subsequently is at risk of being laboratory artifact. </a:t>
            </a:r>
          </a:p>
          <a:p>
            <a:pPr algn="just">
              <a:spcBef>
                <a:spcPct val="50000"/>
              </a:spcBef>
            </a:pPr>
            <a:r>
              <a:rPr lang="en-US"/>
              <a:t>Even if these enzymes do what they are claimed to do </a:t>
            </a:r>
            <a:r>
              <a:rPr lang="en-US" i="1"/>
              <a:t>in vitro, </a:t>
            </a:r>
            <a:r>
              <a:rPr lang="en-US"/>
              <a:t>isn’t it possible in the living cell, where the DNA structure may be </a:t>
            </a:r>
            <a:r>
              <a:rPr lang="en-US" i="1"/>
              <a:t>non</a:t>
            </a:r>
            <a:r>
              <a:rPr lang="en-US"/>
              <a:t>-helical, that their true roles may be in other processes, such as DNA repair?</a:t>
            </a:r>
          </a:p>
        </p:txBody>
      </p:sp>
      <p:sp>
        <p:nvSpPr>
          <p:cNvPr id="1048580" name="Text Box 4"/>
          <p:cNvSpPr txBox="1">
            <a:spLocks noChangeArrowheads="1"/>
          </p:cNvSpPr>
          <p:nvPr/>
        </p:nvSpPr>
        <p:spPr bwMode="auto">
          <a:xfrm>
            <a:off x="457200" y="1544638"/>
            <a:ext cx="8229600" cy="3560762"/>
          </a:xfrm>
          <a:prstGeom prst="rect">
            <a:avLst/>
          </a:prstGeom>
          <a:solidFill>
            <a:schemeClr val="bg1"/>
          </a:solidFill>
          <a:ln w="9525">
            <a:noFill/>
            <a:miter lim="800000"/>
            <a:headEnd/>
            <a:tailEnd/>
          </a:ln>
        </p:spPr>
        <p:txBody>
          <a:bodyPr>
            <a:spAutoFit/>
          </a:bodyPr>
          <a:lstStyle/>
          <a:p>
            <a:pPr algn="just">
              <a:spcBef>
                <a:spcPct val="50000"/>
              </a:spcBef>
            </a:pPr>
            <a:r>
              <a:rPr lang="en-US"/>
              <a:t>Most of the topoisomerase and gyrase research is based upon </a:t>
            </a:r>
            <a:r>
              <a:rPr lang="en-US" i="1"/>
              <a:t>in vitro </a:t>
            </a:r>
            <a:r>
              <a:rPr lang="en-US"/>
              <a:t>studies, where the native structure of DNA is destroyed</a:t>
            </a:r>
            <a:r>
              <a:rPr lang="en-US">
                <a:solidFill>
                  <a:schemeClr val="folHlink"/>
                </a:solidFill>
              </a:rPr>
              <a:t>.  As soon as you remove DNA from its natural protein environment, it’s going to wind itself up into a helix, and everything you discover subsequently is at risk of being laboratory artifact.</a:t>
            </a:r>
            <a:r>
              <a:rPr lang="en-US"/>
              <a:t> </a:t>
            </a:r>
          </a:p>
          <a:p>
            <a:pPr algn="just">
              <a:spcBef>
                <a:spcPct val="50000"/>
              </a:spcBef>
            </a:pPr>
            <a:r>
              <a:rPr lang="en-US"/>
              <a:t>Even if these enzymes do what they are claimed to do </a:t>
            </a:r>
            <a:r>
              <a:rPr lang="en-US" i="1"/>
              <a:t>in vitro, </a:t>
            </a:r>
            <a:r>
              <a:rPr lang="en-US"/>
              <a:t>isn’t it possible in the living cell, where the DNA structure may be </a:t>
            </a:r>
            <a:r>
              <a:rPr lang="en-US" i="1"/>
              <a:t>non</a:t>
            </a:r>
            <a:r>
              <a:rPr lang="en-US"/>
              <a:t>-helical, that their true roles may be in other processes, such as DNA repair?</a:t>
            </a:r>
          </a:p>
        </p:txBody>
      </p:sp>
      <p:pic>
        <p:nvPicPr>
          <p:cNvPr id="1048581" name="slide_5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48582" name="Text Box 6"/>
          <p:cNvSpPr txBox="1">
            <a:spLocks noChangeArrowheads="1"/>
          </p:cNvSpPr>
          <p:nvPr/>
        </p:nvSpPr>
        <p:spPr bwMode="auto">
          <a:xfrm>
            <a:off x="457200" y="1524000"/>
            <a:ext cx="8229600" cy="3560763"/>
          </a:xfrm>
          <a:prstGeom prst="rect">
            <a:avLst/>
          </a:prstGeom>
          <a:solidFill>
            <a:schemeClr val="bg1"/>
          </a:solidFill>
          <a:ln w="9525">
            <a:noFill/>
            <a:miter lim="800000"/>
            <a:headEnd/>
            <a:tailEnd/>
          </a:ln>
        </p:spPr>
        <p:txBody>
          <a:bodyPr>
            <a:spAutoFit/>
          </a:bodyPr>
          <a:lstStyle/>
          <a:p>
            <a:pPr algn="just">
              <a:spcBef>
                <a:spcPct val="50000"/>
              </a:spcBef>
            </a:pPr>
            <a:r>
              <a:rPr lang="en-US"/>
              <a:t>The typical 2-domain experiment involves either enzyme mutants, or administration of enzyme poisons, neither of which necessarily even stops DNA replication, but may merely slow it down.  The products generated may or may not be supercoiled in various senses, according to 2-dimensional electrophoresis gels which are exceedingly difficult to interpret.  Virtually any result reported in one lab has been contradicted by a different result elsewhere.</a:t>
            </a:r>
          </a:p>
          <a:p>
            <a:pPr algn="just">
              <a:spcBef>
                <a:spcPct val="50000"/>
              </a:spcBef>
            </a:pPr>
            <a:endParaRPr lang="en-US"/>
          </a:p>
        </p:txBody>
      </p:sp>
      <p:sp>
        <p:nvSpPr>
          <p:cNvPr id="53255" name="Text Box 7"/>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48581"/>
                                        </p:tgtEl>
                                      </p:cBhvr>
                                    </p:cmd>
                                  </p:childTnLst>
                                </p:cTn>
                              </p:par>
                              <p:par>
                                <p:cTn id="7" presetID="2" presetClass="entr" presetSubtype="8" fill="hold" grpId="0" nodeType="withEffect">
                                  <p:stCondLst>
                                    <p:cond delay="32000"/>
                                  </p:stCondLst>
                                  <p:childTnLst>
                                    <p:set>
                                      <p:cBhvr>
                                        <p:cTn id="8" dur="1" fill="hold">
                                          <p:stCondLst>
                                            <p:cond delay="0"/>
                                          </p:stCondLst>
                                        </p:cTn>
                                        <p:tgtEl>
                                          <p:spTgt spid="1048579"/>
                                        </p:tgtEl>
                                        <p:attrNameLst>
                                          <p:attrName>style.visibility</p:attrName>
                                        </p:attrNameLst>
                                      </p:cBhvr>
                                      <p:to>
                                        <p:strVal val="visible"/>
                                      </p:to>
                                    </p:set>
                                    <p:anim calcmode="lin" valueType="num">
                                      <p:cBhvr additive="base">
                                        <p:cTn id="9" dur="500" fill="hold"/>
                                        <p:tgtEl>
                                          <p:spTgt spid="1048579"/>
                                        </p:tgtEl>
                                        <p:attrNameLst>
                                          <p:attrName>ppt_x</p:attrName>
                                        </p:attrNameLst>
                                      </p:cBhvr>
                                      <p:tavLst>
                                        <p:tav tm="0">
                                          <p:val>
                                            <p:strVal val="0-#ppt_w/2"/>
                                          </p:val>
                                        </p:tav>
                                        <p:tav tm="100000">
                                          <p:val>
                                            <p:strVal val="#ppt_x"/>
                                          </p:val>
                                        </p:tav>
                                      </p:tavLst>
                                    </p:anim>
                                    <p:anim calcmode="lin" valueType="num">
                                      <p:cBhvr additive="base">
                                        <p:cTn id="10" dur="500" fill="hold"/>
                                        <p:tgtEl>
                                          <p:spTgt spid="1048579"/>
                                        </p:tgtEl>
                                        <p:attrNameLst>
                                          <p:attrName>ppt_y</p:attrName>
                                        </p:attrNameLst>
                                      </p:cBhvr>
                                      <p:tavLst>
                                        <p:tav tm="0">
                                          <p:val>
                                            <p:strVal val="#ppt_y"/>
                                          </p:val>
                                        </p:tav>
                                        <p:tav tm="100000">
                                          <p:val>
                                            <p:strVal val="#ppt_y"/>
                                          </p:val>
                                        </p:tav>
                                      </p:tavLst>
                                    </p:anim>
                                  </p:childTnLst>
                                </p:cTn>
                              </p:par>
                            </p:childTnLst>
                          </p:cTn>
                        </p:par>
                        <p:par>
                          <p:cTn id="11" fill="hold">
                            <p:stCondLst>
                              <p:cond delay="32500"/>
                            </p:stCondLst>
                            <p:childTnLst>
                              <p:par>
                                <p:cTn id="12" presetID="1" presetClass="entr" presetSubtype="0" fill="hold" grpId="0" nodeType="afterEffect">
                                  <p:stCondLst>
                                    <p:cond delay="8000"/>
                                  </p:stCondLst>
                                  <p:childTnLst>
                                    <p:set>
                                      <p:cBhvr>
                                        <p:cTn id="13" dur="1" fill="hold">
                                          <p:stCondLst>
                                            <p:cond delay="499"/>
                                          </p:stCondLst>
                                        </p:cTn>
                                        <p:tgtEl>
                                          <p:spTgt spid="1048580"/>
                                        </p:tgtEl>
                                        <p:attrNameLst>
                                          <p:attrName>style.visibility</p:attrName>
                                        </p:attrNameLst>
                                      </p:cBhvr>
                                      <p:to>
                                        <p:strVal val="visible"/>
                                      </p:to>
                                    </p:set>
                                  </p:childTnLst>
                                </p:cTn>
                              </p:par>
                            </p:childTnLst>
                          </p:cTn>
                        </p:par>
                        <p:par>
                          <p:cTn id="14" fill="hold">
                            <p:stCondLst>
                              <p:cond delay="41000"/>
                            </p:stCondLst>
                            <p:childTnLst>
                              <p:par>
                                <p:cTn id="15" presetID="9" presetClass="entr" presetSubtype="0" fill="hold" grpId="0" nodeType="afterEffect">
                                  <p:stCondLst>
                                    <p:cond delay="44000"/>
                                  </p:stCondLst>
                                  <p:childTnLst>
                                    <p:set>
                                      <p:cBhvr>
                                        <p:cTn id="16" dur="1" fill="hold">
                                          <p:stCondLst>
                                            <p:cond delay="0"/>
                                          </p:stCondLst>
                                        </p:cTn>
                                        <p:tgtEl>
                                          <p:spTgt spid="1048582"/>
                                        </p:tgtEl>
                                        <p:attrNameLst>
                                          <p:attrName>style.visibility</p:attrName>
                                        </p:attrNameLst>
                                      </p:cBhvr>
                                      <p:to>
                                        <p:strVal val="visible"/>
                                      </p:to>
                                    </p:set>
                                    <p:animEffect transition="in" filter="dissolve">
                                      <p:cBhvr>
                                        <p:cTn id="17" dur="500"/>
                                        <p:tgtEl>
                                          <p:spTgt spid="104858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0732">
                <p:cTn id="18" fill="hold" display="0">
                  <p:stCondLst>
                    <p:cond delay="indefinite"/>
                  </p:stCondLst>
                  <p:endCondLst>
                    <p:cond evt="onPrev" delay="0">
                      <p:tgtEl>
                        <p:sldTgt/>
                      </p:tgtEl>
                    </p:cond>
                    <p:cond evt="onStopAudio" delay="0">
                      <p:tgtEl>
                        <p:sldTgt/>
                      </p:tgtEl>
                    </p:cond>
                  </p:endCondLst>
                </p:cTn>
                <p:tgtEl>
                  <p:spTgt spid="1048581"/>
                </p:tgtEl>
              </p:cMediaNode>
            </p:audio>
          </p:childTnLst>
        </p:cTn>
      </p:par>
    </p:tnLst>
    <p:bldLst>
      <p:bldP spid="1048579" grpId="0" animBg="1" autoUpdateAnimBg="0"/>
      <p:bldP spid="1048580" grpId="0" animBg="1" autoUpdateAnimBg="0"/>
      <p:bldP spid="1048582"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609600" y="2971800"/>
            <a:ext cx="7772400" cy="1143000"/>
          </a:xfrm>
        </p:spPr>
        <p:txBody>
          <a:bodyPr/>
          <a:lstStyle/>
          <a:p>
            <a:pPr algn="l" eaLnBrk="1" hangingPunct="1"/>
            <a:r>
              <a:rPr lang="en-US" sz="2800"/>
              <a:t>Besides, none of those enzymes were known in 1963.</a:t>
            </a:r>
            <a:br>
              <a:rPr lang="en-US" sz="2800"/>
            </a:br>
            <a:br>
              <a:rPr lang="en-US" sz="2800"/>
            </a:br>
            <a:br>
              <a:rPr lang="en-US" sz="2800"/>
            </a:br>
            <a:r>
              <a:rPr lang="en-US" sz="2800"/>
              <a:t>Therefore, we still have no explanation for the curious fact that Cairns insisted that DNA replication had to be by means of a “swivel”.</a:t>
            </a:r>
          </a:p>
        </p:txBody>
      </p:sp>
      <p:pic>
        <p:nvPicPr>
          <p:cNvPr id="108547" name="slide_5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00800"/>
            <a:ext cx="304800" cy="304800"/>
          </a:xfrm>
          <a:prstGeom prst="rect">
            <a:avLst/>
          </a:prstGeom>
          <a:noFill/>
          <a:ln w="9525">
            <a:noFill/>
            <a:miter lim="800000"/>
            <a:headEnd/>
            <a:tailEnd/>
          </a:ln>
        </p:spPr>
      </p:pic>
      <p:sp>
        <p:nvSpPr>
          <p:cNvPr id="54276" name="Text Box 4"/>
          <p:cNvSpPr txBox="1">
            <a:spLocks noChangeArrowheads="1"/>
          </p:cNvSpPr>
          <p:nvPr/>
        </p:nvSpPr>
        <p:spPr bwMode="auto">
          <a:xfrm>
            <a:off x="76200" y="1047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65" fill="hold"/>
                                        <p:tgtEl>
                                          <p:spTgt spid="1085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08547"/>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55299" name="Text Box 3"/>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t>1.  Perhaps Cairns was not intelligent enough to figure out that DNA was not necessarily helical in cells (a very unlikely explanation).</a:t>
            </a:r>
          </a:p>
          <a:p>
            <a:pPr>
              <a:spcBef>
                <a:spcPct val="50000"/>
              </a:spcBef>
            </a:pPr>
            <a:r>
              <a:rPr lang="en-US"/>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a:t>3.  Perhaps it had already become “politically incorrect”, as early as 1963, to speak publicly of any DNA structure other than the “double helix”, because DNA had already risen to the level of a quasi-religious icon in the minds of most scientists.</a:t>
            </a:r>
          </a:p>
        </p:txBody>
      </p:sp>
      <p:pic>
        <p:nvPicPr>
          <p:cNvPr id="68612" name="slide_5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3" fill="hold"/>
                                        <p:tgtEl>
                                          <p:spTgt spid="686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612"/>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56323" name="Text Box 3"/>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solidFill>
                  <a:srgbClr val="FF00FF"/>
                </a:solidFill>
              </a:rPr>
              <a:t>1.  Perhaps Cairns was not intelligent enough to figure out that DNA was not necessarily helical in cells (a very unlikely explanation).</a:t>
            </a:r>
          </a:p>
          <a:p>
            <a:pPr>
              <a:spcBef>
                <a:spcPct val="50000"/>
              </a:spcBef>
            </a:pPr>
            <a:r>
              <a:rPr lang="en-US"/>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a:t>3.  Perhaps it had already become “politically incorrect”, as early as 1963, to speak publicly of any DNA structure other than the “double helix”, because DNA had already risen to the level of a quasi-religious icon in the minds of most scientists.</a:t>
            </a:r>
          </a:p>
        </p:txBody>
      </p:sp>
      <p:pic>
        <p:nvPicPr>
          <p:cNvPr id="679940" name="slide_5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73" fill="hold"/>
                                        <p:tgtEl>
                                          <p:spTgt spid="6799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679940"/>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050"/>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57347" name="Text Box 2051"/>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t>1.  Perhaps Cairns was not intelligent enough to figure out that DNA was not necessarily helical in cells (a very unlikely explanation).</a:t>
            </a:r>
          </a:p>
          <a:p>
            <a:pPr>
              <a:spcBef>
                <a:spcPct val="50000"/>
              </a:spcBef>
            </a:pPr>
            <a:r>
              <a:rPr lang="en-US">
                <a:solidFill>
                  <a:srgbClr val="FF00FF"/>
                </a:solidFill>
              </a:rPr>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a:t>3.  Perhaps it had already become “politically incorrect”, as early as 1963, to speak publicly of any DNA structure other than the “double helix”, because DNA had already risen to the level of a quasi-religious icon in the minds of most scientists.</a:t>
            </a:r>
          </a:p>
        </p:txBody>
      </p:sp>
      <p:pic>
        <p:nvPicPr>
          <p:cNvPr id="680964" name="slide_5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43" fill="hold"/>
                                        <p:tgtEl>
                                          <p:spTgt spid="6809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0964"/>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58371" name="Text Box 3"/>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t>1.  Perhaps Cairns was not intelligent enough to figure out that DNA was not necessarily helical in cells (a very unlikely explanation).</a:t>
            </a:r>
          </a:p>
          <a:p>
            <a:pPr>
              <a:spcBef>
                <a:spcPct val="50000"/>
              </a:spcBef>
            </a:pPr>
            <a:r>
              <a:rPr lang="en-US"/>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a:solidFill>
                  <a:srgbClr val="FF00FF"/>
                </a:solidFill>
              </a:rPr>
              <a:t>3.  Perhaps it had already become “politically incorrect”, as early as 1963, to speak publicly of any DNA structure other than the “double helix”, because DNA had already risen to the level of a quasi-religious icon in the minds of most scientists.</a:t>
            </a:r>
          </a:p>
        </p:txBody>
      </p:sp>
      <p:pic>
        <p:nvPicPr>
          <p:cNvPr id="681988" name="slide_5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63" fill="hold"/>
                                        <p:tgtEl>
                                          <p:spTgt spid="6819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1988"/>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1026"/>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59395" name="Text Box 1027"/>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t>1.  Perhaps Cairns was not intelligent enough to figure out that DNA was not necessarily helical in cells (a very unlikely explanation).</a:t>
            </a:r>
          </a:p>
          <a:p>
            <a:pPr>
              <a:spcBef>
                <a:spcPct val="50000"/>
              </a:spcBef>
            </a:pPr>
            <a:r>
              <a:rPr lang="en-US"/>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a:t>3.  Perhaps it had already become “politically incorrect”, as early as 1963, to speak publicly of any DNA structure other than the “double helix”, because DNA had already risen to the level of a quasi-religious icon in the minds of most scientists.</a:t>
            </a:r>
          </a:p>
        </p:txBody>
      </p:sp>
      <p:pic>
        <p:nvPicPr>
          <p:cNvPr id="683012" name="slide_5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3" fill="hold"/>
                                        <p:tgtEl>
                                          <p:spTgt spid="6830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301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1026"/>
          <p:cNvSpPr txBox="1">
            <a:spLocks noChangeArrowheads="1"/>
          </p:cNvSpPr>
          <p:nvPr/>
        </p:nvSpPr>
        <p:spPr bwMode="auto">
          <a:xfrm>
            <a:off x="0" y="411163"/>
            <a:ext cx="9144000" cy="579437"/>
          </a:xfrm>
          <a:prstGeom prst="rect">
            <a:avLst/>
          </a:prstGeom>
          <a:noFill/>
          <a:ln w="9525">
            <a:noFill/>
            <a:miter lim="800000"/>
            <a:headEnd/>
            <a:tailEnd/>
          </a:ln>
        </p:spPr>
        <p:txBody>
          <a:bodyPr>
            <a:spAutoFit/>
          </a:bodyPr>
          <a:lstStyle/>
          <a:p>
            <a:pPr algn="ctr">
              <a:spcBef>
                <a:spcPct val="50000"/>
              </a:spcBef>
            </a:pPr>
            <a:r>
              <a:rPr lang="en-US" sz="3200"/>
              <a:t>Three possible explanations:</a:t>
            </a:r>
          </a:p>
        </p:txBody>
      </p:sp>
      <p:sp>
        <p:nvSpPr>
          <p:cNvPr id="60419" name="Text Box 1027"/>
          <p:cNvSpPr txBox="1">
            <a:spLocks noChangeArrowheads="1"/>
          </p:cNvSpPr>
          <p:nvPr/>
        </p:nvSpPr>
        <p:spPr bwMode="auto">
          <a:xfrm>
            <a:off x="0" y="1295400"/>
            <a:ext cx="9144000" cy="4838700"/>
          </a:xfrm>
          <a:prstGeom prst="rect">
            <a:avLst/>
          </a:prstGeom>
          <a:noFill/>
          <a:ln w="9525">
            <a:noFill/>
            <a:miter lim="800000"/>
            <a:headEnd/>
            <a:tailEnd/>
          </a:ln>
        </p:spPr>
        <p:txBody>
          <a:bodyPr>
            <a:spAutoFit/>
          </a:bodyPr>
          <a:lstStyle/>
          <a:p>
            <a:pPr>
              <a:spcBef>
                <a:spcPct val="50000"/>
              </a:spcBef>
            </a:pPr>
            <a:r>
              <a:rPr lang="en-US"/>
              <a:t>1.  Perhaps Cairns was not intelligent enough to figure out that DNA was not necessarily helical in cells (a very unlikely explanation).</a:t>
            </a:r>
          </a:p>
          <a:p>
            <a:pPr>
              <a:spcBef>
                <a:spcPct val="50000"/>
              </a:spcBef>
            </a:pPr>
            <a:r>
              <a:rPr lang="en-US"/>
              <a:t>2.  Perhaps experimental evidence existed which proved, or strongly suggested, that DNA was indeed helical; not only in synthetic laboratory crystals, but in the nuclei of living cells as well.  Such evidence was, in fact, starting to emerge.  But there’s no evidence that Cairns, or any other speaker at Cold Spring Harbor at that time, knew about it.  They certainly made no mention of it.</a:t>
            </a:r>
          </a:p>
          <a:p>
            <a:pPr>
              <a:spcBef>
                <a:spcPct val="50000"/>
              </a:spcBef>
            </a:pPr>
            <a:r>
              <a:rPr lang="en-US" b="1">
                <a:solidFill>
                  <a:srgbClr val="FF3300"/>
                </a:solidFill>
              </a:rPr>
              <a:t>3.  It had already become “politically incorrect”, as early as 1963, to speak publicly of any DNA structure other than the “double helix”, because DNA had already risen to the level of a quasi-religious icon in the minds of most scientists.</a:t>
            </a:r>
          </a:p>
        </p:txBody>
      </p:sp>
      <p:pic>
        <p:nvPicPr>
          <p:cNvPr id="684036" name="slide_5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58" fill="hold"/>
                                        <p:tgtEl>
                                          <p:spTgt spid="6840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684036"/>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Program Files\Amira-3.1.1\data\nucleosome files\AAA FINAL STRUCTURE\Animations_notahelix\Picture Files\Planet of the Apes2A.jpg"/>
          <p:cNvPicPr>
            <a:picLocks noChangeAspect="1" noChangeArrowheads="1"/>
          </p:cNvPicPr>
          <p:nvPr/>
        </p:nvPicPr>
        <p:blipFill>
          <a:blip r:embed="rId8" cstate="print"/>
          <a:srcRect/>
          <a:stretch>
            <a:fillRect/>
          </a:stretch>
        </p:blipFill>
        <p:spPr bwMode="auto">
          <a:xfrm>
            <a:off x="457200" y="1828800"/>
            <a:ext cx="8226425" cy="3141663"/>
          </a:xfrm>
          <a:prstGeom prst="rect">
            <a:avLst/>
          </a:prstGeom>
          <a:noFill/>
          <a:ln w="9525">
            <a:noFill/>
            <a:miter lim="800000"/>
            <a:headEnd/>
            <a:tailEnd/>
          </a:ln>
        </p:spPr>
      </p:pic>
      <p:pic>
        <p:nvPicPr>
          <p:cNvPr id="70659" name="3BNA-black.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4114800" y="5029200"/>
            <a:ext cx="1727200" cy="1828800"/>
          </a:xfrm>
          <a:prstGeom prst="rect">
            <a:avLst/>
          </a:prstGeom>
          <a:noFill/>
          <a:ln w="9525">
            <a:noFill/>
            <a:miter lim="800000"/>
            <a:headEnd/>
            <a:tailEnd/>
          </a:ln>
        </p:spPr>
      </p:pic>
      <p:sp>
        <p:nvSpPr>
          <p:cNvPr id="61444" name="Text Box 4"/>
          <p:cNvSpPr txBox="1">
            <a:spLocks noChangeArrowheads="1"/>
          </p:cNvSpPr>
          <p:nvPr/>
        </p:nvSpPr>
        <p:spPr bwMode="auto">
          <a:xfrm>
            <a:off x="0" y="0"/>
            <a:ext cx="9144000" cy="1739900"/>
          </a:xfrm>
          <a:prstGeom prst="rect">
            <a:avLst/>
          </a:prstGeom>
          <a:noFill/>
          <a:ln w="9525">
            <a:noFill/>
            <a:miter lim="800000"/>
            <a:headEnd/>
            <a:tailEnd/>
          </a:ln>
        </p:spPr>
        <p:txBody>
          <a:bodyPr>
            <a:spAutoFit/>
          </a:bodyPr>
          <a:lstStyle/>
          <a:p>
            <a:pPr algn="ctr">
              <a:spcBef>
                <a:spcPct val="50000"/>
              </a:spcBef>
            </a:pPr>
            <a:r>
              <a:rPr lang="en-US" sz="3600">
                <a:solidFill>
                  <a:srgbClr val="FFFFFF"/>
                </a:solidFill>
              </a:rPr>
              <a:t>“DNA is a helix.”</a:t>
            </a:r>
            <a:br>
              <a:rPr lang="en-US" sz="3600">
                <a:solidFill>
                  <a:srgbClr val="FFFFFF"/>
                </a:solidFill>
              </a:rPr>
            </a:br>
            <a:r>
              <a:rPr lang="en-US" sz="3600">
                <a:solidFill>
                  <a:srgbClr val="FFFFFF"/>
                </a:solidFill>
              </a:rPr>
              <a:t>“No other structure is possible.”</a:t>
            </a:r>
            <a:br>
              <a:rPr lang="en-US" sz="3600">
                <a:solidFill>
                  <a:srgbClr val="FFFFFF"/>
                </a:solidFill>
              </a:rPr>
            </a:br>
            <a:r>
              <a:rPr lang="en-US" sz="3600">
                <a:solidFill>
                  <a:srgbClr val="FFFFFF"/>
                </a:solidFill>
              </a:rPr>
              <a:t>“No other structure can even be discussed.”</a:t>
            </a:r>
          </a:p>
        </p:txBody>
      </p:sp>
      <p:pic>
        <p:nvPicPr>
          <p:cNvPr id="70661" name="slide_59.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5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0" fill="hold"/>
                                        <p:tgtEl>
                                          <p:spTgt spid="70659"/>
                                        </p:tgtEl>
                                      </p:cBhvr>
                                    </p:cmd>
                                  </p:childTnLst>
                                </p:cTn>
                              </p:par>
                            </p:childTnLst>
                          </p:cTn>
                        </p:par>
                        <p:par>
                          <p:cTn id="7" fill="hold">
                            <p:stCondLst>
                              <p:cond delay="6600"/>
                            </p:stCondLst>
                            <p:childTnLst>
                              <p:par>
                                <p:cTn id="8" presetID="1" presetClass="mediacall" presetSubtype="0" fill="hold" nodeType="afterEffect">
                                  <p:stCondLst>
                                    <p:cond delay="0"/>
                                  </p:stCondLst>
                                  <p:childTnLst>
                                    <p:cmd type="call" cmd="playFrom(0.0)">
                                      <p:cBhvr>
                                        <p:cTn id="9" dur="52780" fill="hold"/>
                                        <p:tgtEl>
                                          <p:spTgt spid="7066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70659"/>
                </p:tgtEl>
              </p:cMediaNode>
            </p:video>
            <p:seq concurrent="1" nextAc="seek">
              <p:cTn id="11" restart="whenNotActive" fill="hold" evtFilter="cancelBubble" nodeType="interactiveSeq">
                <p:stCondLst>
                  <p:cond evt="onClick" delay="0">
                    <p:tgtEl>
                      <p:spTgt spid="70659"/>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0659"/>
                                        </p:tgtEl>
                                      </p:cBhvr>
                                    </p:cmd>
                                  </p:childTnLst>
                                </p:cTn>
                              </p:par>
                            </p:childTnLst>
                          </p:cTn>
                        </p:par>
                      </p:childTnLst>
                    </p:cTn>
                  </p:par>
                </p:childTnLst>
              </p:cTn>
              <p:nextCondLst>
                <p:cond evt="onClick" delay="0">
                  <p:tgtEl>
                    <p:spTgt spid="70659"/>
                  </p:tgtEl>
                </p:cond>
              </p:nextCondLst>
            </p:seq>
            <p:audio>
              <p:cMediaNode vol="100000">
                <p:cTn id="16" fill="hold" display="0">
                  <p:stCondLst>
                    <p:cond delay="indefinite"/>
                  </p:stCondLst>
                  <p:endCondLst>
                    <p:cond evt="onPrev" delay="0">
                      <p:tgtEl>
                        <p:sldTgt/>
                      </p:tgtEl>
                    </p:cond>
                    <p:cond evt="onStopAudio" delay="0">
                      <p:tgtEl>
                        <p:sldTgt/>
                      </p:tgtEl>
                    </p:cond>
                  </p:endCondLst>
                </p:cTn>
                <p:tgtEl>
                  <p:spTgt spid="7066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ChangeArrowheads="1"/>
          </p:cNvSpPr>
          <p:nvPr/>
        </p:nvSpPr>
        <p:spPr bwMode="auto">
          <a:xfrm>
            <a:off x="1143000" y="1319213"/>
            <a:ext cx="6934200" cy="5310187"/>
          </a:xfrm>
          <a:prstGeom prst="rect">
            <a:avLst/>
          </a:prstGeom>
          <a:noFill/>
          <a:ln w="9525">
            <a:noFill/>
            <a:miter lim="800000"/>
            <a:headEnd/>
            <a:tailEnd/>
          </a:ln>
        </p:spPr>
        <p:txBody>
          <a:bodyPr>
            <a:spAutoFit/>
          </a:bodyPr>
          <a:lstStyle/>
          <a:p>
            <a:pPr>
              <a:tabLst>
                <a:tab pos="4686300" algn="l"/>
              </a:tabLst>
            </a:pPr>
            <a:r>
              <a:rPr lang="en-US" sz="1800" b="1">
                <a:hlinkClick r:id="rId3" action="ppaction://hlinksldjump"/>
              </a:rPr>
              <a:t>Introduction</a:t>
            </a:r>
            <a:endParaRPr lang="en-US" sz="1800" b="1"/>
          </a:p>
          <a:p>
            <a:pPr eaLnBrk="0" hangingPunct="0">
              <a:tabLst>
                <a:tab pos="4686300" algn="l"/>
              </a:tabLst>
            </a:pPr>
            <a:r>
              <a:rPr lang="en-US" sz="1800" b="1">
                <a:hlinkClick r:id="rId4" action="ppaction://hlinksldjump"/>
              </a:rPr>
              <a:t>History</a:t>
            </a:r>
            <a:endParaRPr lang="en-US" sz="1800" b="1"/>
          </a:p>
          <a:p>
            <a:pPr eaLnBrk="0" hangingPunct="0">
              <a:tabLst>
                <a:tab pos="4686300" algn="l"/>
              </a:tabLst>
            </a:pPr>
            <a:r>
              <a:rPr lang="en-US" sz="1800" b="1">
                <a:hlinkClick r:id="rId5" action="ppaction://hlinksldjump"/>
              </a:rPr>
              <a:t>Introduction to alkali denaturation of circular DNA</a:t>
            </a:r>
            <a:endParaRPr lang="en-US" sz="1800" b="1"/>
          </a:p>
          <a:p>
            <a:pPr eaLnBrk="0" hangingPunct="0">
              <a:tabLst>
                <a:tab pos="4686300" algn="l"/>
              </a:tabLst>
            </a:pPr>
            <a:r>
              <a:rPr lang="en-US" sz="1800" b="1">
                <a:hlinkClick r:id="rId6" action="ppaction://hlinksldjump"/>
              </a:rPr>
              <a:t>Basic topology (helix-superhelix transition)</a:t>
            </a:r>
            <a:endParaRPr lang="en-US" sz="1800" b="1"/>
          </a:p>
          <a:p>
            <a:pPr eaLnBrk="0" hangingPunct="0">
              <a:tabLst>
                <a:tab pos="4686300" algn="l"/>
              </a:tabLst>
            </a:pPr>
            <a:r>
              <a:rPr lang="en-US" sz="1800" b="1">
                <a:hlinkClick r:id="rId7" action="ppaction://hlinksldjump"/>
              </a:rPr>
              <a:t>Alkali denaturation according to “traditional” W-C theory</a:t>
            </a:r>
            <a:endParaRPr lang="en-US" sz="1800" b="1"/>
          </a:p>
          <a:p>
            <a:pPr eaLnBrk="0" hangingPunct="0">
              <a:tabLst>
                <a:tab pos="4686300" algn="l"/>
              </a:tabLst>
            </a:pPr>
            <a:r>
              <a:rPr lang="en-US" sz="1800" b="1">
                <a:hlinkClick r:id="rId8" action="ppaction://hlinksldjump"/>
              </a:rPr>
              <a:t>Why TN DNA must be a right handed superhelix</a:t>
            </a:r>
            <a:endParaRPr lang="en-US" sz="1800" b="1"/>
          </a:p>
          <a:p>
            <a:pPr eaLnBrk="0" hangingPunct="0">
              <a:tabLst>
                <a:tab pos="4686300" algn="l"/>
              </a:tabLst>
            </a:pPr>
            <a:r>
              <a:rPr lang="en-US" sz="1800" b="1">
                <a:hlinkClick r:id="rId9" action="ppaction://hlinksldjump"/>
              </a:rPr>
              <a:t>Alkali denaturation according to the TN theory</a:t>
            </a:r>
            <a:endParaRPr lang="en-US" sz="1800" b="1"/>
          </a:p>
          <a:p>
            <a:pPr eaLnBrk="0" hangingPunct="0">
              <a:tabLst>
                <a:tab pos="4686300" algn="l"/>
              </a:tabLst>
            </a:pPr>
            <a:r>
              <a:rPr lang="en-US" sz="1800" b="1">
                <a:hlinkClick r:id="rId10" action="ppaction://hlinksldjump"/>
              </a:rPr>
              <a:t>R</a:t>
            </a:r>
            <a:r>
              <a:rPr lang="en-US" sz="1800" b="1">
                <a:sym typeface="Wingdings" pitchFamily="2" charset="2"/>
                <a:hlinkClick r:id="rId10" action="ppaction://hlinksldjump"/>
              </a:rPr>
              <a:t></a:t>
            </a:r>
            <a:r>
              <a:rPr lang="en-US" sz="1800" b="1">
                <a:hlinkClick r:id="rId10" action="ppaction://hlinksldjump"/>
              </a:rPr>
              <a:t>L helical transition</a:t>
            </a:r>
            <a:endParaRPr lang="en-US" sz="1800" b="1">
              <a:sym typeface="Wingdings" pitchFamily="2" charset="2"/>
            </a:endParaRPr>
          </a:p>
          <a:p>
            <a:pPr eaLnBrk="0" hangingPunct="0">
              <a:tabLst>
                <a:tab pos="4686300" algn="l"/>
              </a:tabLst>
            </a:pPr>
            <a:r>
              <a:rPr lang="en-US" sz="1800" b="1">
                <a:sym typeface="Wingdings" pitchFamily="2" charset="2"/>
                <a:hlinkClick r:id="rId11" action="ppaction://hlinksldjump"/>
              </a:rPr>
              <a:t>Resistance of Form I to denaturation</a:t>
            </a:r>
            <a:endParaRPr lang="en-US" sz="1800" b="1">
              <a:sym typeface="Wingdings" pitchFamily="2" charset="2"/>
            </a:endParaRPr>
          </a:p>
          <a:p>
            <a:pPr eaLnBrk="0" hangingPunct="0">
              <a:tabLst>
                <a:tab pos="4686300" algn="l"/>
              </a:tabLst>
            </a:pPr>
            <a:r>
              <a:rPr lang="en-US" sz="1800" b="1">
                <a:sym typeface="Wingdings" pitchFamily="2" charset="2"/>
                <a:hlinkClick r:id="rId12" action="ppaction://hlinksldjump"/>
              </a:rPr>
              <a:t>Form IV, structure and properties</a:t>
            </a:r>
            <a:endParaRPr lang="en-US" sz="1800" b="1">
              <a:sym typeface="Wingdings" pitchFamily="2" charset="2"/>
            </a:endParaRPr>
          </a:p>
          <a:p>
            <a:pPr eaLnBrk="0" hangingPunct="0">
              <a:tabLst>
                <a:tab pos="4686300" algn="l"/>
              </a:tabLst>
            </a:pPr>
            <a:r>
              <a:rPr lang="en-US" sz="1800" b="1">
                <a:sym typeface="Wingdings" pitchFamily="2" charset="2"/>
                <a:hlinkClick r:id="rId13" action="ppaction://hlinksldjump"/>
              </a:rPr>
              <a:t>Experimental evidence, introduction</a:t>
            </a:r>
            <a:endParaRPr lang="en-US" sz="1800" b="1">
              <a:sym typeface="Wingdings" pitchFamily="2" charset="2"/>
            </a:endParaRPr>
          </a:p>
          <a:p>
            <a:pPr eaLnBrk="0" hangingPunct="0">
              <a:tabLst>
                <a:tab pos="4686300" algn="l"/>
              </a:tabLst>
            </a:pPr>
            <a:r>
              <a:rPr lang="en-US" sz="1800" b="1">
                <a:sym typeface="Wingdings" pitchFamily="2" charset="2"/>
                <a:hlinkClick r:id="rId14" action="ppaction://hlinksldjump"/>
              </a:rPr>
              <a:t>The topology equation (L</a:t>
            </a:r>
            <a:r>
              <a:rPr lang="en-US" sz="1800" b="1" baseline="-30000">
                <a:sym typeface="Wingdings" pitchFamily="2" charset="2"/>
                <a:hlinkClick r:id="rId14" action="ppaction://hlinksldjump"/>
              </a:rPr>
              <a:t>k</a:t>
            </a:r>
            <a:r>
              <a:rPr lang="en-US" sz="1800" b="1">
                <a:sym typeface="Wingdings" pitchFamily="2" charset="2"/>
                <a:hlinkClick r:id="rId14" action="ppaction://hlinksldjump"/>
              </a:rPr>
              <a:t> = T+W)</a:t>
            </a:r>
            <a:endParaRPr lang="en-US" sz="1800" b="1">
              <a:sym typeface="Wingdings" pitchFamily="2" charset="2"/>
            </a:endParaRPr>
          </a:p>
          <a:p>
            <a:pPr eaLnBrk="0" hangingPunct="0">
              <a:tabLst>
                <a:tab pos="4686300" algn="l"/>
              </a:tabLst>
            </a:pPr>
            <a:r>
              <a:rPr lang="en-US" sz="1800" b="1">
                <a:sym typeface="Wingdings" pitchFamily="2" charset="2"/>
                <a:hlinkClick r:id="rId15" action="ppaction://hlinksldjump"/>
              </a:rPr>
              <a:t>EM studies of replicative intermediates</a:t>
            </a:r>
            <a:endParaRPr lang="en-US" sz="1800" b="1">
              <a:sym typeface="Wingdings" pitchFamily="2" charset="2"/>
            </a:endParaRPr>
          </a:p>
          <a:p>
            <a:pPr eaLnBrk="0" hangingPunct="0">
              <a:tabLst>
                <a:tab pos="4686300" algn="l"/>
              </a:tabLst>
            </a:pPr>
            <a:r>
              <a:rPr lang="en-US" sz="1800" b="1">
                <a:sym typeface="Wingdings" pitchFamily="2" charset="2"/>
                <a:hlinkClick r:id="rId16" action="ppaction://hlinksldjump"/>
              </a:rPr>
              <a:t>Critical evaluation of Crick </a:t>
            </a:r>
            <a:r>
              <a:rPr lang="en-US" sz="1800" b="1" i="1">
                <a:sym typeface="Wingdings" pitchFamily="2" charset="2"/>
                <a:hlinkClick r:id="rId16" action="ppaction://hlinksldjump"/>
              </a:rPr>
              <a:t>et al</a:t>
            </a:r>
            <a:r>
              <a:rPr lang="en-US" sz="1800" b="1">
                <a:sym typeface="Wingdings" pitchFamily="2" charset="2"/>
                <a:hlinkClick r:id="rId16" action="ppaction://hlinksldjump"/>
              </a:rPr>
              <a:t>, “Is DNA really a double helix?”</a:t>
            </a:r>
            <a:endParaRPr lang="en-US" sz="1800" b="1">
              <a:sym typeface="Wingdings" pitchFamily="2" charset="2"/>
            </a:endParaRPr>
          </a:p>
          <a:p>
            <a:pPr eaLnBrk="0" hangingPunct="0">
              <a:tabLst>
                <a:tab pos="4686300" algn="l"/>
              </a:tabLst>
            </a:pPr>
            <a:r>
              <a:rPr lang="en-US" sz="1800" b="1">
                <a:sym typeface="Wingdings" pitchFamily="2" charset="2"/>
                <a:hlinkClick r:id="rId17" action="ppaction://hlinksldjump"/>
              </a:rPr>
              <a:t>Critical evaluation of Stettler </a:t>
            </a:r>
            <a:r>
              <a:rPr lang="en-US" sz="1800" b="1" i="1">
                <a:sym typeface="Wingdings" pitchFamily="2" charset="2"/>
                <a:hlinkClick r:id="rId17" action="ppaction://hlinksldjump"/>
              </a:rPr>
              <a:t>et al</a:t>
            </a:r>
            <a:r>
              <a:rPr lang="en-US" sz="1800" b="1">
                <a:sym typeface="Wingdings" pitchFamily="2" charset="2"/>
                <a:hlinkClick r:id="rId17" action="ppaction://hlinksldjump"/>
              </a:rPr>
              <a:t> (work of Charles Weissmann)</a:t>
            </a:r>
            <a:endParaRPr lang="en-US" sz="1800" b="1">
              <a:sym typeface="Wingdings" pitchFamily="2" charset="2"/>
            </a:endParaRPr>
          </a:p>
          <a:p>
            <a:pPr eaLnBrk="0" hangingPunct="0">
              <a:tabLst>
                <a:tab pos="4686300" algn="l"/>
              </a:tabLst>
            </a:pPr>
            <a:r>
              <a:rPr lang="en-US" sz="1800" b="1">
                <a:sym typeface="Wingdings" pitchFamily="2" charset="2"/>
                <a:hlinkClick r:id="rId18" action="ppaction://hlinksldjump"/>
              </a:rPr>
              <a:t>Chambers discovers “+” and “–” circular strands reanneal to Form I</a:t>
            </a:r>
            <a:endParaRPr lang="en-US" sz="1800" b="1">
              <a:sym typeface="Wingdings" pitchFamily="2" charset="2"/>
            </a:endParaRPr>
          </a:p>
          <a:p>
            <a:pPr eaLnBrk="0" hangingPunct="0">
              <a:tabLst>
                <a:tab pos="4686300" algn="l"/>
              </a:tabLst>
            </a:pPr>
            <a:r>
              <a:rPr lang="en-US" sz="1800" b="1">
                <a:sym typeface="Wingdings" pitchFamily="2" charset="2"/>
                <a:hlinkClick r:id="rId19" action="ppaction://hlinksldjump"/>
              </a:rPr>
              <a:t>Tai Te Wu separates strands of Form I on agarose gels</a:t>
            </a:r>
            <a:endParaRPr lang="en-US" sz="1800" b="1">
              <a:sym typeface="Wingdings" pitchFamily="2" charset="2"/>
            </a:endParaRPr>
          </a:p>
          <a:p>
            <a:pPr eaLnBrk="0" hangingPunct="0">
              <a:tabLst>
                <a:tab pos="4686300" algn="l"/>
              </a:tabLst>
            </a:pPr>
            <a:r>
              <a:rPr lang="en-US" sz="1800" b="1">
                <a:sym typeface="Wingdings" pitchFamily="2" charset="2"/>
                <a:hlinkClick r:id="rId20" action="ppaction://hlinksldjump"/>
              </a:rPr>
              <a:t>Conclusions</a:t>
            </a:r>
            <a:endParaRPr lang="en-US" sz="1800" b="1">
              <a:sym typeface="Wingdings" pitchFamily="2" charset="2"/>
            </a:endParaRPr>
          </a:p>
          <a:p>
            <a:pPr eaLnBrk="0" hangingPunct="0">
              <a:tabLst>
                <a:tab pos="4686300" algn="l"/>
              </a:tabLst>
            </a:pPr>
            <a:r>
              <a:rPr lang="en-US" sz="1800" b="1">
                <a:sym typeface="Wingdings" pitchFamily="2" charset="2"/>
                <a:hlinkClick r:id="rId21" action="ppaction://hlinksldjump"/>
              </a:rPr>
              <a:t>References</a:t>
            </a:r>
            <a:endParaRPr lang="en-US" sz="1800" b="1">
              <a:sym typeface="Wingdings" pitchFamily="2" charset="2"/>
            </a:endParaRPr>
          </a:p>
        </p:txBody>
      </p:sp>
      <p:sp>
        <p:nvSpPr>
          <p:cNvPr id="7171" name="Rectangle 1028"/>
          <p:cNvSpPr>
            <a:spLocks noGrp="1" noChangeArrowheads="1"/>
          </p:cNvSpPr>
          <p:nvPr>
            <p:ph type="title" idx="4294967295"/>
          </p:nvPr>
        </p:nvSpPr>
        <p:spPr>
          <a:xfrm>
            <a:off x="1066800" y="152400"/>
            <a:ext cx="6858000" cy="609600"/>
          </a:xfrm>
        </p:spPr>
        <p:txBody>
          <a:bodyPr/>
          <a:lstStyle/>
          <a:p>
            <a:pPr eaLnBrk="1" hangingPunct="1"/>
            <a:r>
              <a:rPr lang="en-US" sz="3200"/>
              <a:t>Table of Contents</a:t>
            </a:r>
          </a:p>
        </p:txBody>
      </p:sp>
      <p:sp>
        <p:nvSpPr>
          <p:cNvPr id="1026054" name="Text Box 1030"/>
          <p:cNvSpPr txBox="1">
            <a:spLocks noChangeArrowheads="1"/>
          </p:cNvSpPr>
          <p:nvPr/>
        </p:nvSpPr>
        <p:spPr bwMode="auto">
          <a:xfrm>
            <a:off x="2590800" y="762000"/>
            <a:ext cx="3962400" cy="457200"/>
          </a:xfrm>
          <a:prstGeom prst="rect">
            <a:avLst/>
          </a:prstGeom>
          <a:noFill/>
          <a:ln w="9525">
            <a:noFill/>
            <a:miter lim="800000"/>
            <a:headEnd/>
            <a:tailEnd/>
          </a:ln>
        </p:spPr>
        <p:txBody>
          <a:bodyPr>
            <a:spAutoFit/>
          </a:bodyPr>
          <a:lstStyle/>
          <a:p>
            <a:pPr>
              <a:spcBef>
                <a:spcPct val="50000"/>
              </a:spcBef>
            </a:pPr>
            <a:r>
              <a:rPr lang="en-US">
                <a:solidFill>
                  <a:srgbClr val="FF3300"/>
                </a:solidFill>
              </a:rPr>
              <a:t>Click this button to start show:</a:t>
            </a:r>
          </a:p>
        </p:txBody>
      </p:sp>
      <p:sp>
        <p:nvSpPr>
          <p:cNvPr id="7173" name="AutoShape 1031">
            <a:hlinkClick r:id="" action="ppaction://hlinkshowjump?jump=nextslide" highlightClick="1"/>
          </p:cNvPr>
          <p:cNvSpPr>
            <a:spLocks noChangeArrowheads="1"/>
          </p:cNvSpPr>
          <p:nvPr/>
        </p:nvSpPr>
        <p:spPr bwMode="auto">
          <a:xfrm>
            <a:off x="6705600" y="633413"/>
            <a:ext cx="838200" cy="738187"/>
          </a:xfrm>
          <a:prstGeom prst="actionButtonForwardNext">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0"/>
                                  </p:iterate>
                                  <p:childTnLst>
                                    <p:set>
                                      <p:cBhvr>
                                        <p:cTn id="6" dur="1" fill="hold">
                                          <p:stCondLst>
                                            <p:cond delay="0"/>
                                          </p:stCondLst>
                                        </p:cTn>
                                        <p:tgtEl>
                                          <p:spTgt spid="1026054"/>
                                        </p:tgtEl>
                                        <p:attrNameLst>
                                          <p:attrName>style.visibility</p:attrName>
                                        </p:attrNameLst>
                                      </p:cBhvr>
                                      <p:to>
                                        <p:strVal val="visible"/>
                                      </p:to>
                                    </p:set>
                                    <p:anim calcmode="lin" valueType="num">
                                      <p:cBhvr additive="base">
                                        <p:cTn id="7" dur="75" fill="hold"/>
                                        <p:tgtEl>
                                          <p:spTgt spid="1026054"/>
                                        </p:tgtEl>
                                        <p:attrNameLst>
                                          <p:attrName>ppt_x</p:attrName>
                                        </p:attrNameLst>
                                      </p:cBhvr>
                                      <p:tavLst>
                                        <p:tav tm="0">
                                          <p:val>
                                            <p:strVal val="0-#ppt_w/2"/>
                                          </p:val>
                                        </p:tav>
                                        <p:tav tm="100000">
                                          <p:val>
                                            <p:strVal val="#ppt_x"/>
                                          </p:val>
                                        </p:tav>
                                      </p:tavLst>
                                    </p:anim>
                                    <p:anim calcmode="lin" valueType="num">
                                      <p:cBhvr additive="base">
                                        <p:cTn id="8" dur="75" fill="hold"/>
                                        <p:tgtEl>
                                          <p:spTgt spid="10260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54"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304800" y="2327275"/>
            <a:ext cx="8382000" cy="3082925"/>
          </a:xfrm>
          <a:prstGeom prst="rect">
            <a:avLst/>
          </a:prstGeom>
          <a:noFill/>
          <a:ln w="9525">
            <a:noFill/>
            <a:miter lim="800000"/>
            <a:headEnd/>
            <a:tailEnd/>
          </a:ln>
        </p:spPr>
        <p:txBody>
          <a:bodyPr>
            <a:spAutoFit/>
          </a:bodyPr>
          <a:lstStyle/>
          <a:p>
            <a:pPr>
              <a:spcBef>
                <a:spcPct val="50000"/>
              </a:spcBef>
            </a:pPr>
            <a:r>
              <a:rPr lang="en-US" sz="2800"/>
              <a:t>Why on earth should DNA, in the presence</a:t>
            </a:r>
            <a:r>
              <a:rPr lang="en-US" sz="2800" i="1"/>
              <a:t> </a:t>
            </a:r>
            <a:r>
              <a:rPr lang="en-US" sz="2800"/>
              <a:t>of the strongly-charged basic proteins of the cell nucleus, have the same structure as DNA in the laboratory, where all those charged proteins have been artifactually removed?</a:t>
            </a:r>
          </a:p>
          <a:p>
            <a:pPr>
              <a:spcBef>
                <a:spcPct val="50000"/>
              </a:spcBef>
            </a:pPr>
            <a:endParaRPr lang="en-US" sz="2800"/>
          </a:p>
          <a:p>
            <a:pPr>
              <a:spcBef>
                <a:spcPct val="50000"/>
              </a:spcBef>
            </a:pPr>
            <a:r>
              <a:rPr lang="en-US" sz="2800"/>
              <a:t>Is there any reason to even expect that?</a:t>
            </a:r>
          </a:p>
        </p:txBody>
      </p:sp>
      <p:sp>
        <p:nvSpPr>
          <p:cNvPr id="62467" name="Rectangle 3"/>
          <p:cNvSpPr>
            <a:spLocks noGrp="1" noChangeArrowheads="1"/>
          </p:cNvSpPr>
          <p:nvPr>
            <p:ph type="title" idx="4294967295"/>
          </p:nvPr>
        </p:nvSpPr>
        <p:spPr>
          <a:xfrm>
            <a:off x="685800" y="457200"/>
            <a:ext cx="7772400" cy="1143000"/>
          </a:xfrm>
        </p:spPr>
        <p:txBody>
          <a:bodyPr/>
          <a:lstStyle/>
          <a:p>
            <a:pPr eaLnBrk="1" hangingPunct="1"/>
            <a:r>
              <a:rPr lang="en-US"/>
              <a:t>A Logical Question Arises:</a:t>
            </a:r>
          </a:p>
        </p:txBody>
      </p:sp>
      <p:pic>
        <p:nvPicPr>
          <p:cNvPr id="74756" name="slide_6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62469" name="Text Box 5"/>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52" fill="hold"/>
                                        <p:tgtEl>
                                          <p:spTgt spid="747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610">
                <p:cTn id="7" fill="hold" display="0">
                  <p:stCondLst>
                    <p:cond delay="indefinite"/>
                  </p:stCondLst>
                  <p:endCondLst>
                    <p:cond evt="onNext" delay="0">
                      <p:tgtEl>
                        <p:sldTgt/>
                      </p:tgtEl>
                    </p:cond>
                    <p:cond evt="onPrev" delay="0">
                      <p:tgtEl>
                        <p:sldTgt/>
                      </p:tgtEl>
                    </p:cond>
                    <p:cond evt="onStopAudio" delay="0">
                      <p:tgtEl>
                        <p:sldTgt/>
                      </p:tgtEl>
                    </p:cond>
                  </p:endCondLst>
                </p:cTn>
                <p:tgtEl>
                  <p:spTgt spid="74756"/>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304800"/>
            <a:ext cx="7772400" cy="1143000"/>
          </a:xfrm>
        </p:spPr>
        <p:txBody>
          <a:bodyPr/>
          <a:lstStyle/>
          <a:p>
            <a:pPr eaLnBrk="1" hangingPunct="1"/>
            <a:r>
              <a:rPr lang="en-US"/>
              <a:t>Roses </a:t>
            </a:r>
            <a:r>
              <a:rPr lang="en-US" i="1"/>
              <a:t>with </a:t>
            </a:r>
            <a:r>
              <a:rPr lang="en-US"/>
              <a:t>trellis</a:t>
            </a:r>
          </a:p>
        </p:txBody>
      </p:sp>
      <p:pic>
        <p:nvPicPr>
          <p:cNvPr id="63491" name="Picture 3" descr="C:\Program Files\Amira-3.1.1\data\nucleosome files\AAA FINAL STRUCTURE\Animations_notahelix\Picture Files\Roses\roses_with_trellis-START.jpg"/>
          <p:cNvPicPr>
            <a:picLocks noChangeAspect="1" noChangeArrowheads="1"/>
          </p:cNvPicPr>
          <p:nvPr/>
        </p:nvPicPr>
        <p:blipFill>
          <a:blip r:embed="rId5" cstate="print"/>
          <a:srcRect/>
          <a:stretch>
            <a:fillRect/>
          </a:stretch>
        </p:blipFill>
        <p:spPr bwMode="auto">
          <a:xfrm>
            <a:off x="2667000" y="1371600"/>
            <a:ext cx="3784600" cy="5486400"/>
          </a:xfrm>
          <a:prstGeom prst="rect">
            <a:avLst/>
          </a:prstGeom>
          <a:noFill/>
          <a:ln w="9525">
            <a:noFill/>
            <a:miter lim="800000"/>
            <a:headEnd/>
            <a:tailEnd/>
          </a:ln>
        </p:spPr>
      </p:pic>
      <p:pic>
        <p:nvPicPr>
          <p:cNvPr id="75780" name="slide_6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3493" name="Text Box 5"/>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510" fill="hold"/>
                                        <p:tgtEl>
                                          <p:spTgt spid="757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75780"/>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304800"/>
            <a:ext cx="7772400" cy="1143000"/>
          </a:xfrm>
        </p:spPr>
        <p:txBody>
          <a:bodyPr/>
          <a:lstStyle/>
          <a:p>
            <a:pPr eaLnBrk="1" hangingPunct="1"/>
            <a:r>
              <a:rPr lang="en-US"/>
              <a:t>Roses </a:t>
            </a:r>
            <a:r>
              <a:rPr lang="en-US" i="1"/>
              <a:t>without </a:t>
            </a:r>
            <a:r>
              <a:rPr lang="en-US"/>
              <a:t>trellis</a:t>
            </a:r>
          </a:p>
        </p:txBody>
      </p:sp>
      <p:pic>
        <p:nvPicPr>
          <p:cNvPr id="64515" name="Picture 5" descr="C:\Program Files\Amira-3.1.1\data\nucleosome files\AAA FINAL STRUCTURE\Animations_notahelix\Picture Files\Roses\roses_sinking-START.jpg"/>
          <p:cNvPicPr>
            <a:picLocks noChangeAspect="1" noChangeArrowheads="1"/>
          </p:cNvPicPr>
          <p:nvPr/>
        </p:nvPicPr>
        <p:blipFill>
          <a:blip r:embed="rId5" cstate="print"/>
          <a:srcRect/>
          <a:stretch>
            <a:fillRect/>
          </a:stretch>
        </p:blipFill>
        <p:spPr bwMode="auto">
          <a:xfrm>
            <a:off x="2668588" y="1370013"/>
            <a:ext cx="3784600" cy="5486400"/>
          </a:xfrm>
          <a:prstGeom prst="rect">
            <a:avLst/>
          </a:prstGeom>
          <a:noFill/>
          <a:ln w="9525">
            <a:noFill/>
            <a:miter lim="800000"/>
            <a:headEnd/>
            <a:tailEnd/>
          </a:ln>
        </p:spPr>
      </p:pic>
      <p:pic>
        <p:nvPicPr>
          <p:cNvPr id="76806" name="slide_6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4517" name="Text Box 7"/>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9" fill="hold"/>
                                        <p:tgtEl>
                                          <p:spTgt spid="7680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76806"/>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04800"/>
            <a:ext cx="7772400" cy="1143000"/>
          </a:xfrm>
        </p:spPr>
        <p:txBody>
          <a:bodyPr/>
          <a:lstStyle/>
          <a:p>
            <a:pPr eaLnBrk="1" hangingPunct="1"/>
            <a:r>
              <a:rPr lang="en-US"/>
              <a:t>Roses </a:t>
            </a:r>
            <a:r>
              <a:rPr lang="en-US" i="1"/>
              <a:t>without </a:t>
            </a:r>
            <a:r>
              <a:rPr lang="en-US"/>
              <a:t>trellis</a:t>
            </a:r>
          </a:p>
        </p:txBody>
      </p:sp>
      <p:pic>
        <p:nvPicPr>
          <p:cNvPr id="77828" name="roses.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2668588" y="1371600"/>
            <a:ext cx="3794125" cy="5500688"/>
          </a:xfrm>
          <a:prstGeom prst="rect">
            <a:avLst/>
          </a:prstGeom>
          <a:noFill/>
          <a:ln w="9525">
            <a:noFill/>
            <a:miter lim="800000"/>
            <a:headEnd/>
            <a:tailEnd/>
          </a:ln>
        </p:spPr>
      </p:pic>
      <p:pic>
        <p:nvPicPr>
          <p:cNvPr id="77829" name="slide_6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65541" name="Text Box 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00" fill="hold"/>
                                        <p:tgtEl>
                                          <p:spTgt spid="77828"/>
                                        </p:tgtEl>
                                      </p:cBhvr>
                                    </p:cmd>
                                  </p:childTnLst>
                                </p:cTn>
                              </p:par>
                            </p:childTnLst>
                          </p:cTn>
                        </p:par>
                        <p:par>
                          <p:cTn id="7" fill="hold">
                            <p:stCondLst>
                              <p:cond delay="1500"/>
                            </p:stCondLst>
                            <p:childTnLst>
                              <p:par>
                                <p:cTn id="8" presetID="1" presetClass="mediacall" presetSubtype="0" fill="hold" nodeType="afterEffect">
                                  <p:stCondLst>
                                    <p:cond delay="0"/>
                                  </p:stCondLst>
                                  <p:childTnLst>
                                    <p:cmd type="call" cmd="playFrom(0.0)">
                                      <p:cBhvr>
                                        <p:cTn id="9" dur="2294" fill="hold"/>
                                        <p:tgtEl>
                                          <p:spTgt spid="7782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Prev" delay="0">
                      <p:tgtEl>
                        <p:sldTgt/>
                      </p:tgtEl>
                    </p:cond>
                  </p:endCondLst>
                </p:cTn>
                <p:tgtEl>
                  <p:spTgt spid="77828"/>
                </p:tgtEl>
              </p:cMediaNode>
            </p:video>
            <p:seq concurrent="1" nextAc="seek">
              <p:cTn id="11" restart="whenNotActive" fill="hold" evtFilter="cancelBubble" nodeType="interactiveSeq">
                <p:stCondLst>
                  <p:cond evt="onClick" delay="0">
                    <p:tgtEl>
                      <p:spTgt spid="7782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7828"/>
                                        </p:tgtEl>
                                      </p:cBhvr>
                                    </p:cmd>
                                  </p:childTnLst>
                                </p:cTn>
                              </p:par>
                            </p:childTnLst>
                          </p:cTn>
                        </p:par>
                      </p:childTnLst>
                    </p:cTn>
                  </p:par>
                </p:childTnLst>
              </p:cTn>
              <p:nextCondLst>
                <p:cond evt="onClick" delay="0">
                  <p:tgtEl>
                    <p:spTgt spid="77828"/>
                  </p:tgtEl>
                </p:cond>
              </p:nextCondLst>
            </p:seq>
            <p:audio>
              <p:cMediaNode vol="100000">
                <p:cTn id="16" fill="hold" display="0">
                  <p:stCondLst>
                    <p:cond delay="indefinite"/>
                  </p:stCondLst>
                  <p:endCondLst>
                    <p:cond evt="onPrev" delay="0">
                      <p:tgtEl>
                        <p:sldTgt/>
                      </p:tgtEl>
                    </p:cond>
                    <p:cond evt="onStopAudio" delay="0">
                      <p:tgtEl>
                        <p:sldTgt/>
                      </p:tgtEl>
                    </p:cond>
                  </p:endCondLst>
                </p:cTn>
                <p:tgtEl>
                  <p:spTgt spid="77829"/>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685800" y="304800"/>
            <a:ext cx="7772400" cy="1143000"/>
          </a:xfrm>
        </p:spPr>
        <p:txBody>
          <a:bodyPr/>
          <a:lstStyle/>
          <a:p>
            <a:pPr eaLnBrk="1" hangingPunct="1"/>
            <a:r>
              <a:rPr lang="en-US"/>
              <a:t>Man </a:t>
            </a:r>
            <a:r>
              <a:rPr lang="en-US" i="1"/>
              <a:t>with </a:t>
            </a:r>
            <a:r>
              <a:rPr lang="en-US"/>
              <a:t>cane</a:t>
            </a:r>
          </a:p>
        </p:txBody>
      </p:sp>
      <p:pic>
        <p:nvPicPr>
          <p:cNvPr id="66563" name="Picture 4" descr="C:\Program Files\Amira-3.1.1\data\nucleosome files\AAA FINAL STRUCTURE\Animations_notahelix\Picture Files\man_with_cane\man_with_cane.jpg"/>
          <p:cNvPicPr>
            <a:picLocks noChangeAspect="1" noChangeArrowheads="1"/>
          </p:cNvPicPr>
          <p:nvPr/>
        </p:nvPicPr>
        <p:blipFill>
          <a:blip r:embed="rId5" cstate="print"/>
          <a:srcRect/>
          <a:stretch>
            <a:fillRect/>
          </a:stretch>
        </p:blipFill>
        <p:spPr bwMode="auto">
          <a:xfrm>
            <a:off x="2860675" y="1717675"/>
            <a:ext cx="3427413" cy="3427413"/>
          </a:xfrm>
          <a:prstGeom prst="rect">
            <a:avLst/>
          </a:prstGeom>
          <a:noFill/>
          <a:ln w="9525">
            <a:noFill/>
            <a:miter lim="800000"/>
            <a:headEnd/>
            <a:tailEnd/>
          </a:ln>
        </p:spPr>
      </p:pic>
      <p:pic>
        <p:nvPicPr>
          <p:cNvPr id="78853" name="slide_6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6565" name="Text Box 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4" fill="hold"/>
                                        <p:tgtEl>
                                          <p:spTgt spid="788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78853"/>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85800" y="304800"/>
            <a:ext cx="7772400" cy="1143000"/>
          </a:xfrm>
        </p:spPr>
        <p:txBody>
          <a:bodyPr/>
          <a:lstStyle/>
          <a:p>
            <a:pPr eaLnBrk="1" hangingPunct="1"/>
            <a:r>
              <a:rPr lang="en-US"/>
              <a:t>Man </a:t>
            </a:r>
            <a:r>
              <a:rPr lang="en-US" i="1"/>
              <a:t>without </a:t>
            </a:r>
            <a:r>
              <a:rPr lang="en-US"/>
              <a:t>cane</a:t>
            </a:r>
          </a:p>
        </p:txBody>
      </p:sp>
      <p:pic>
        <p:nvPicPr>
          <p:cNvPr id="67587" name="Picture 4" descr="C:\Program Files\Amira-3.1.1\data\nucleosome files\AAA FINAL STRUCTURE\Animations_notahelix\Picture Files\man_with_cane\man_without_cane-START.jpg"/>
          <p:cNvPicPr>
            <a:picLocks noChangeAspect="1" noChangeArrowheads="1"/>
          </p:cNvPicPr>
          <p:nvPr/>
        </p:nvPicPr>
        <p:blipFill>
          <a:blip r:embed="rId5" cstate="print"/>
          <a:srcRect/>
          <a:stretch>
            <a:fillRect/>
          </a:stretch>
        </p:blipFill>
        <p:spPr bwMode="auto">
          <a:xfrm>
            <a:off x="2860675" y="1717675"/>
            <a:ext cx="3427413" cy="3427413"/>
          </a:xfrm>
          <a:prstGeom prst="rect">
            <a:avLst/>
          </a:prstGeom>
          <a:noFill/>
          <a:ln w="9525">
            <a:noFill/>
            <a:miter lim="800000"/>
            <a:headEnd/>
            <a:tailEnd/>
          </a:ln>
        </p:spPr>
      </p:pic>
      <p:pic>
        <p:nvPicPr>
          <p:cNvPr id="79877" name="slide_6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7589" name="Text Box 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95" fill="hold"/>
                                        <p:tgtEl>
                                          <p:spTgt spid="7987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79877"/>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304800"/>
            <a:ext cx="7772400" cy="1143000"/>
          </a:xfrm>
        </p:spPr>
        <p:txBody>
          <a:bodyPr/>
          <a:lstStyle/>
          <a:p>
            <a:pPr eaLnBrk="1" hangingPunct="1"/>
            <a:r>
              <a:rPr lang="en-US"/>
              <a:t>Man </a:t>
            </a:r>
            <a:r>
              <a:rPr lang="en-US" i="1"/>
              <a:t>without </a:t>
            </a:r>
            <a:r>
              <a:rPr lang="en-US"/>
              <a:t>cane</a:t>
            </a:r>
          </a:p>
        </p:txBody>
      </p:sp>
      <p:pic>
        <p:nvPicPr>
          <p:cNvPr id="80900" name="man_without_cane.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2857500" y="1714500"/>
            <a:ext cx="3429000" cy="3429000"/>
          </a:xfrm>
          <a:prstGeom prst="rect">
            <a:avLst/>
          </a:prstGeom>
          <a:noFill/>
          <a:ln w="9525">
            <a:noFill/>
            <a:miter lim="800000"/>
            <a:headEnd/>
            <a:tailEnd/>
          </a:ln>
        </p:spPr>
      </p:pic>
      <p:pic>
        <p:nvPicPr>
          <p:cNvPr id="80901" name="slide_6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68613" name="Text Box 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92" fill="hold"/>
                                        <p:tgtEl>
                                          <p:spTgt spid="80901"/>
                                        </p:tgtEl>
                                      </p:cBhvr>
                                    </p:cmd>
                                  </p:childTnLst>
                                </p:cTn>
                              </p:par>
                              <p:par>
                                <p:cTn id="7" presetID="1" presetClass="mediacall" presetSubtype="0" fill="hold" nodeType="withEffect">
                                  <p:stCondLst>
                                    <p:cond delay="0"/>
                                  </p:stCondLst>
                                  <p:childTnLst>
                                    <p:cmd type="call" cmd="playFrom(0.0)">
                                      <p:cBhvr>
                                        <p:cTn id="8" dur="966" fill="hold"/>
                                        <p:tgtEl>
                                          <p:spTgt spid="8090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Prev" delay="0">
                      <p:tgtEl>
                        <p:sldTgt/>
                      </p:tgtEl>
                    </p:cond>
                  </p:endCondLst>
                </p:cTn>
                <p:tgtEl>
                  <p:spTgt spid="80900"/>
                </p:tgtEl>
              </p:cMediaNode>
            </p:video>
            <p:seq concurrent="1" nextAc="seek">
              <p:cTn id="10" restart="whenNotActive" fill="hold" evtFilter="cancelBubble" nodeType="interactiveSeq">
                <p:stCondLst>
                  <p:cond evt="onClick" delay="0">
                    <p:tgtEl>
                      <p:spTgt spid="8090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80900"/>
                                        </p:tgtEl>
                                      </p:cBhvr>
                                    </p:cmd>
                                  </p:childTnLst>
                                </p:cTn>
                              </p:par>
                            </p:childTnLst>
                          </p:cTn>
                        </p:par>
                      </p:childTnLst>
                    </p:cTn>
                  </p:par>
                </p:childTnLst>
              </p:cTn>
              <p:nextCondLst>
                <p:cond evt="onClick" delay="0">
                  <p:tgtEl>
                    <p:spTgt spid="80900"/>
                  </p:tgtEl>
                </p:cond>
              </p:nextCondLst>
            </p:seq>
            <p:audio>
              <p:cMediaNode vol="92683">
                <p:cTn id="15" fill="hold" display="0">
                  <p:stCondLst>
                    <p:cond delay="indefinite"/>
                  </p:stCondLst>
                  <p:endCondLst>
                    <p:cond evt="onPrev" delay="0">
                      <p:tgtEl>
                        <p:sldTgt/>
                      </p:tgtEl>
                    </p:cond>
                    <p:cond evt="onStopAudio" delay="0">
                      <p:tgtEl>
                        <p:sldTgt/>
                      </p:tgtEl>
                    </p:cond>
                  </p:endCondLst>
                </p:cTn>
                <p:tgtEl>
                  <p:spTgt spid="80901"/>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Program Files\Amira-3.1.1\data\nucleosome files\AAA FINAL STRUCTURE\Animations_notahelix\Picture Files\Bow and arrow\bow_arrow_girl.jpg"/>
          <p:cNvPicPr>
            <a:picLocks noChangeAspect="1" noChangeArrowheads="1"/>
          </p:cNvPicPr>
          <p:nvPr/>
        </p:nvPicPr>
        <p:blipFill>
          <a:blip r:embed="rId6" cstate="print"/>
          <a:srcRect/>
          <a:stretch>
            <a:fillRect/>
          </a:stretch>
        </p:blipFill>
        <p:spPr bwMode="auto">
          <a:xfrm>
            <a:off x="1600200" y="1198563"/>
            <a:ext cx="6019800" cy="4364037"/>
          </a:xfrm>
          <a:prstGeom prst="rect">
            <a:avLst/>
          </a:prstGeom>
          <a:noFill/>
          <a:ln w="9525">
            <a:noFill/>
            <a:miter lim="800000"/>
            <a:headEnd/>
            <a:tailEnd/>
          </a:ln>
        </p:spPr>
      </p:pic>
      <p:pic>
        <p:nvPicPr>
          <p:cNvPr id="686083" name="slide_6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69636"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12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75" fill="hold"/>
                                        <p:tgtEl>
                                          <p:spTgt spid="68608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6083"/>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C:\Program Files\Amira-3.1.1\data\nucleosome files\AAA FINAL STRUCTURE\Animations_notahelix\Picture Files\Bow and arrow\weapon only0.jpg"/>
          <p:cNvPicPr preferRelativeResize="0">
            <a:picLocks noChangeArrowheads="1"/>
          </p:cNvPicPr>
          <p:nvPr/>
        </p:nvPicPr>
        <p:blipFill>
          <a:blip r:embed="rId6" cstate="print"/>
          <a:srcRect/>
          <a:stretch>
            <a:fillRect/>
          </a:stretch>
        </p:blipFill>
        <p:spPr bwMode="auto">
          <a:xfrm>
            <a:off x="1598613" y="1196975"/>
            <a:ext cx="6024562" cy="4360863"/>
          </a:xfrm>
          <a:prstGeom prst="rect">
            <a:avLst/>
          </a:prstGeom>
          <a:noFill/>
          <a:ln w="9525">
            <a:noFill/>
            <a:miter lim="800000"/>
            <a:headEnd/>
            <a:tailEnd/>
          </a:ln>
        </p:spPr>
      </p:pic>
      <p:pic>
        <p:nvPicPr>
          <p:cNvPr id="687107" name="slide_6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70660"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92" fill="hold"/>
                                        <p:tgtEl>
                                          <p:spTgt spid="6871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7107"/>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C:\Program Files\Amira-3.1.1\data\nucleosome files\AAA FINAL STRUCTURE\Animations_notahelix\Picture Files\Bow and arrow\bow_arrow_girl.jpg"/>
          <p:cNvPicPr>
            <a:picLocks noChangeAspect="1" noChangeArrowheads="1"/>
          </p:cNvPicPr>
          <p:nvPr/>
        </p:nvPicPr>
        <p:blipFill>
          <a:blip r:embed="rId6" cstate="print"/>
          <a:srcRect/>
          <a:stretch>
            <a:fillRect/>
          </a:stretch>
        </p:blipFill>
        <p:spPr bwMode="auto">
          <a:xfrm>
            <a:off x="1600200" y="1198563"/>
            <a:ext cx="6019800" cy="4364037"/>
          </a:xfrm>
          <a:prstGeom prst="rect">
            <a:avLst/>
          </a:prstGeom>
          <a:noFill/>
          <a:ln w="9525">
            <a:noFill/>
            <a:miter lim="800000"/>
            <a:headEnd/>
            <a:tailEnd/>
          </a:ln>
        </p:spPr>
      </p:pic>
      <p:pic>
        <p:nvPicPr>
          <p:cNvPr id="688131" name="slide_6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71684"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82" fill="hold"/>
                                        <p:tgtEl>
                                          <p:spTgt spid="6881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8813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667000"/>
            <a:ext cx="7772400" cy="1143000"/>
          </a:xfrm>
        </p:spPr>
        <p:txBody>
          <a:bodyPr/>
          <a:lstStyle/>
          <a:p>
            <a:pPr eaLnBrk="1" hangingPunct="1"/>
            <a:r>
              <a:rPr lang="en-US" dirty="0"/>
              <a:t>INTRODUCTION</a:t>
            </a:r>
          </a:p>
        </p:txBody>
      </p:sp>
      <p:sp>
        <p:nvSpPr>
          <p:cNvPr id="8195" name="Text Box 3"/>
          <p:cNvSpPr txBox="1">
            <a:spLocks noChangeArrowheads="1"/>
          </p:cNvSpPr>
          <p:nvPr/>
        </p:nvSpPr>
        <p:spPr bwMode="auto">
          <a:xfrm>
            <a:off x="1600200" y="1066800"/>
            <a:ext cx="1981200" cy="835025"/>
          </a:xfrm>
          <a:prstGeom prst="rect">
            <a:avLst/>
          </a:prstGeom>
          <a:noFill/>
          <a:ln w="9525">
            <a:solidFill>
              <a:schemeClr val="tx1"/>
            </a:solidFill>
            <a:miter lim="800000"/>
            <a:headEnd/>
            <a:tailEnd/>
          </a:ln>
        </p:spPr>
        <p:txBody>
          <a:bodyPr>
            <a:spAutoFit/>
          </a:bodyPr>
          <a:lstStyle/>
          <a:p>
            <a:pPr>
              <a:spcBef>
                <a:spcPct val="50000"/>
              </a:spcBef>
            </a:pPr>
            <a:r>
              <a:rPr lang="en-US" sz="1600" b="1" dirty="0">
                <a:hlinkClick r:id="" action="ppaction://hlinkshowjump?jump=previousslide"/>
              </a:rPr>
              <a:t>Previous slide</a:t>
            </a:r>
            <a:br>
              <a:rPr lang="en-US" sz="1600" b="1" dirty="0"/>
            </a:br>
            <a:r>
              <a:rPr lang="en-US" sz="1600" b="1" dirty="0">
                <a:hlinkClick r:id="" action="ppaction://hlinkshowjump?jump=nextslide"/>
              </a:rPr>
              <a:t>Next slide</a:t>
            </a:r>
            <a:br>
              <a:rPr lang="en-US" sz="1600" b="1" dirty="0"/>
            </a:br>
            <a:r>
              <a:rPr lang="en-US" sz="1600" b="1" dirty="0">
                <a:hlinkClick r:id="" action="ppaction://noaction"/>
              </a:rPr>
              <a:t>Table Of Contents</a:t>
            </a:r>
            <a:endParaRPr lang="en-US" sz="1600" b="1" dirty="0"/>
          </a:p>
        </p:txBody>
      </p:sp>
      <p:sp>
        <p:nvSpPr>
          <p:cNvPr id="8196" name="Text Box 4"/>
          <p:cNvSpPr txBox="1">
            <a:spLocks noChangeArrowheads="1"/>
          </p:cNvSpPr>
          <p:nvPr/>
        </p:nvSpPr>
        <p:spPr bwMode="auto">
          <a:xfrm>
            <a:off x="76200" y="90488"/>
            <a:ext cx="5105400" cy="1006475"/>
          </a:xfrm>
          <a:prstGeom prst="rect">
            <a:avLst/>
          </a:prstGeom>
          <a:noFill/>
          <a:ln w="9525">
            <a:noFill/>
            <a:miter lim="800000"/>
            <a:headEnd/>
            <a:tailEnd/>
          </a:ln>
        </p:spPr>
        <p:txBody>
          <a:bodyPr>
            <a:spAutoFit/>
          </a:bodyPr>
          <a:lstStyle/>
          <a:p>
            <a:pPr>
              <a:spcBef>
                <a:spcPct val="50000"/>
              </a:spcBef>
            </a:pPr>
            <a:r>
              <a:rPr lang="en-US" sz="2000" b="1">
                <a:solidFill>
                  <a:schemeClr val="folHlink"/>
                </a:solidFill>
              </a:rPr>
              <a:t>NOTE:  Most slide contain the following self-expanatory hyperlinks.  Simply click to activate:</a:t>
            </a:r>
          </a:p>
        </p:txBody>
      </p:sp>
      <p:sp>
        <p:nvSpPr>
          <p:cNvPr id="5" name="Rectangle 4"/>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iSpring Flash controls1-NotAHelix.jpg"/>
          <p:cNvPicPr>
            <a:picLocks noChangeAspect="1"/>
          </p:cNvPicPr>
          <p:nvPr/>
        </p:nvPicPr>
        <p:blipFill>
          <a:blip r:embed="rId5" cstate="print"/>
          <a:stretch>
            <a:fillRect/>
          </a:stretch>
        </p:blipFill>
        <p:spPr>
          <a:xfrm>
            <a:off x="0" y="857250"/>
            <a:ext cx="9144000" cy="5143500"/>
          </a:xfrm>
          <a:prstGeom prst="rect">
            <a:avLst/>
          </a:prstGeom>
        </p:spPr>
      </p:pic>
      <p:cxnSp>
        <p:nvCxnSpPr>
          <p:cNvPr id="6" name="Straight Arrow Connector 5"/>
          <p:cNvCxnSpPr/>
          <p:nvPr/>
        </p:nvCxnSpPr>
        <p:spPr>
          <a:xfrm flipV="1">
            <a:off x="7042710" y="1944625"/>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 name="Picture 6" descr="iSpring Flash controls2-NotAHelix.jpg"/>
          <p:cNvPicPr>
            <a:picLocks noChangeAspect="1"/>
          </p:cNvPicPr>
          <p:nvPr/>
        </p:nvPicPr>
        <p:blipFill>
          <a:blip r:embed="rId6" cstate="print"/>
          <a:stretch>
            <a:fillRect/>
          </a:stretch>
        </p:blipFill>
        <p:spPr>
          <a:xfrm>
            <a:off x="0" y="857250"/>
            <a:ext cx="9144000" cy="5143500"/>
          </a:xfrm>
          <a:prstGeom prst="rect">
            <a:avLst/>
          </a:prstGeom>
        </p:spPr>
      </p:pic>
      <p:cxnSp>
        <p:nvCxnSpPr>
          <p:cNvPr id="8" name="Straight Arrow Connector 7"/>
          <p:cNvCxnSpPr/>
          <p:nvPr/>
        </p:nvCxnSpPr>
        <p:spPr>
          <a:xfrm rot="10800000" flipV="1">
            <a:off x="8991600" y="5064455"/>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1" descr="iSpring Flash controls3-NotAHelix.jpg"/>
          <p:cNvPicPr>
            <a:picLocks noChangeAspect="1"/>
          </p:cNvPicPr>
          <p:nvPr/>
        </p:nvPicPr>
        <p:blipFill>
          <a:blip r:embed="rId7" cstate="print"/>
          <a:stretch>
            <a:fillRect/>
          </a:stretch>
        </p:blipFill>
        <p:spPr>
          <a:xfrm>
            <a:off x="0" y="857250"/>
            <a:ext cx="9144000" cy="5143500"/>
          </a:xfrm>
          <a:prstGeom prst="rect">
            <a:avLst/>
          </a:prstGeom>
        </p:spPr>
      </p:pic>
      <p:cxnSp>
        <p:nvCxnSpPr>
          <p:cNvPr id="9" name="Straight Arrow Connector 8"/>
          <p:cNvCxnSpPr/>
          <p:nvPr/>
        </p:nvCxnSpPr>
        <p:spPr>
          <a:xfrm rot="10800000" flipV="1">
            <a:off x="8700448" y="5078103"/>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Slide 5a-OLD.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cstate="print"/>
          <a:stretch>
            <a:fillRect/>
          </a:stretch>
        </p:blipFill>
        <p:spPr>
          <a:xfrm rot="273698">
            <a:off x="8898575" y="6488875"/>
            <a:ext cx="304800" cy="304800"/>
          </a:xfrm>
          <a:prstGeom prst="rect">
            <a:avLst/>
          </a:prstGeom>
        </p:spPr>
      </p:pic>
    </p:spTree>
  </p:cSld>
  <p:clrMapOvr>
    <a:masterClrMapping/>
  </p:clrMapOvr>
  <p:transition advClick="0" advTm="8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8000"/>
                                  </p:stCondLst>
                                  <p:childTnLst>
                                    <p:cmd type="call" cmd="playFrom(0.0)">
                                      <p:cBhvr>
                                        <p:cTn id="6" dur="1" fill="hold"/>
                                        <p:tgtEl>
                                          <p:spTgt spid="10"/>
                                        </p:tgtEl>
                                      </p:cBhvr>
                                    </p:cmd>
                                  </p:childTnLst>
                                </p:cTn>
                              </p:par>
                              <p:par>
                                <p:cTn id="7" presetID="9" presetClass="entr" presetSubtype="0" fill="hold" grpId="0" nodeType="withEffect">
                                  <p:stCondLst>
                                    <p:cond delay="8000"/>
                                  </p:stCondLst>
                                  <p:childTnLst>
                                    <p:set>
                                      <p:cBhvr>
                                        <p:cTn id="8" dur="1" fill="hold">
                                          <p:stCondLst>
                                            <p:cond delay="0"/>
                                          </p:stCondLst>
                                        </p:cTn>
                                        <p:tgtEl>
                                          <p:spTgt spid="5"/>
                                        </p:tgtEl>
                                        <p:attrNameLst>
                                          <p:attrName>style.visibility</p:attrName>
                                        </p:attrNameLst>
                                      </p:cBhvr>
                                      <p:to>
                                        <p:strVal val="visible"/>
                                      </p:to>
                                    </p:set>
                                    <p:animEffect transition="in" filter="dissolve">
                                      <p:cBhvr>
                                        <p:cTn id="9" dur="500"/>
                                        <p:tgtEl>
                                          <p:spTgt spid="5"/>
                                        </p:tgtEl>
                                      </p:cBhvr>
                                    </p:animEffect>
                                  </p:childTnLst>
                                </p:cTn>
                              </p:par>
                              <p:par>
                                <p:cTn id="10" presetID="9" presetClass="entr" presetSubtype="0" fill="hold" nodeType="withEffect">
                                  <p:stCondLst>
                                    <p:cond delay="800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par>
                          <p:cTn id="13" fill="hold">
                            <p:stCondLst>
                              <p:cond delay="8500"/>
                            </p:stCondLst>
                            <p:childTnLst>
                              <p:par>
                                <p:cTn id="14" presetID="2" presetClass="entr" presetSubtype="8" fill="hold" nodeType="afterEffect">
                                  <p:stCondLst>
                                    <p:cond delay="28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37000"/>
                            </p:stCondLst>
                            <p:childTnLst>
                              <p:par>
                                <p:cTn id="19" presetID="1" presetClass="entr" presetSubtype="0" fill="hold" nodeType="afterEffect">
                                  <p:stCondLst>
                                    <p:cond delay="600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43000"/>
                            </p:stCondLst>
                            <p:childTnLst>
                              <p:par>
                                <p:cTn id="22" presetID="2" presetClass="entr" presetSubtype="8" fill="hold" nodeType="afterEffect">
                                  <p:stCondLst>
                                    <p:cond delay="70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50500"/>
                            </p:stCondLst>
                            <p:childTnLst>
                              <p:par>
                                <p:cTn id="27" presetID="1" presetClass="entr" presetSubtype="0" fill="hold" nodeType="afterEffect">
                                  <p:stCondLst>
                                    <p:cond delay="20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52500"/>
                            </p:stCondLst>
                            <p:childTnLst>
                              <p:par>
                                <p:cTn id="30" presetID="2" presetClass="entr" presetSubtype="8" fill="hold" nodeType="afterEffect">
                                  <p:stCondLst>
                                    <p:cond delay="160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 presetClass="exit" presetSubtype="0" fill="hold" nodeType="withEffect">
                                  <p:stCondLst>
                                    <p:cond delay="16000"/>
                                  </p:stCondLst>
                                  <p:childTnLst>
                                    <p:set>
                                      <p:cBhvr>
                                        <p:cTn id="35"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67073" numSld="999">
                <p:cTn id="36"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9154" name="bow and arrow.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598613" y="1196975"/>
            <a:ext cx="6032500" cy="4371975"/>
          </a:xfrm>
          <a:prstGeom prst="rect">
            <a:avLst/>
          </a:prstGeom>
          <a:noFill/>
          <a:ln w="9525">
            <a:noFill/>
            <a:miter lim="800000"/>
            <a:headEnd/>
            <a:tailEnd/>
          </a:ln>
        </p:spPr>
      </p:pic>
      <p:sp>
        <p:nvSpPr>
          <p:cNvPr id="72707" name="Text Box 3"/>
          <p:cNvSpPr txBox="1">
            <a:spLocks noChangeArrowheads="1"/>
          </p:cNvSpPr>
          <p:nvPr/>
        </p:nvSpPr>
        <p:spPr bwMode="auto">
          <a:xfrm>
            <a:off x="1524000" y="990600"/>
            <a:ext cx="6477000" cy="457200"/>
          </a:xfrm>
          <a:prstGeom prst="rect">
            <a:avLst/>
          </a:prstGeom>
          <a:solidFill>
            <a:schemeClr val="bg1"/>
          </a:solidFill>
          <a:ln w="9525">
            <a:noFill/>
            <a:miter lim="800000"/>
            <a:headEnd/>
            <a:tailEnd/>
          </a:ln>
        </p:spPr>
        <p:txBody>
          <a:bodyPr>
            <a:spAutoFit/>
          </a:bodyPr>
          <a:lstStyle/>
          <a:p>
            <a:pPr>
              <a:spcBef>
                <a:spcPct val="50000"/>
              </a:spcBef>
            </a:pPr>
            <a:endParaRPr lang="en-US"/>
          </a:p>
        </p:txBody>
      </p:sp>
      <p:pic>
        <p:nvPicPr>
          <p:cNvPr id="689156" name="slide_70.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72709" name="Text Box 5"/>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92" fill="hold"/>
                                        <p:tgtEl>
                                          <p:spTgt spid="689156"/>
                                        </p:tgtEl>
                                      </p:cBhvr>
                                    </p:cmd>
                                  </p:childTnLst>
                                </p:cTn>
                              </p:par>
                              <p:par>
                                <p:cTn id="7" presetID="1" presetClass="mediacall" presetSubtype="0" fill="hold" nodeType="withEffect">
                                  <p:stCondLst>
                                    <p:cond delay="0"/>
                                  </p:stCondLst>
                                  <p:childTnLst>
                                    <p:cmd type="call" cmd="playFrom(0.0)">
                                      <p:cBhvr>
                                        <p:cTn id="8" dur="633" fill="hold"/>
                                        <p:tgtEl>
                                          <p:spTgt spid="68915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Next" delay="0">
                      <p:tgtEl>
                        <p:sldTgt/>
                      </p:tgtEl>
                    </p:cond>
                    <p:cond evt="onPrev" delay="0">
                      <p:tgtEl>
                        <p:sldTgt/>
                      </p:tgtEl>
                    </p:cond>
                  </p:endCondLst>
                </p:cTn>
                <p:tgtEl>
                  <p:spTgt spid="689154"/>
                </p:tgtEl>
              </p:cMediaNode>
            </p:video>
            <p:seq concurrent="1" nextAc="seek">
              <p:cTn id="10" restart="whenNotActive" fill="hold" evtFilter="cancelBubble" nodeType="interactiveSeq">
                <p:stCondLst>
                  <p:cond evt="onClick" delay="0">
                    <p:tgtEl>
                      <p:spTgt spid="68915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689154"/>
                                        </p:tgtEl>
                                      </p:cBhvr>
                                    </p:cmd>
                                  </p:childTnLst>
                                </p:cTn>
                              </p:par>
                            </p:childTnLst>
                          </p:cTn>
                        </p:par>
                      </p:childTnLst>
                    </p:cTn>
                  </p:par>
                </p:childTnLst>
              </p:cTn>
              <p:nextCondLst>
                <p:cond evt="onClick" delay="0">
                  <p:tgtEl>
                    <p:spTgt spid="689154"/>
                  </p:tgtEl>
                </p:cond>
              </p:nextCondLst>
            </p:seq>
            <p:audio>
              <p:cMediaNode vol="100000">
                <p:cTn id="15" fill="hold" display="0">
                  <p:stCondLst>
                    <p:cond delay="indefinite"/>
                  </p:stCondLst>
                  <p:endCondLst>
                    <p:cond evt="onNext" delay="0">
                      <p:tgtEl>
                        <p:sldTgt/>
                      </p:tgtEl>
                    </p:cond>
                    <p:cond evt="onPrev" delay="0">
                      <p:tgtEl>
                        <p:sldTgt/>
                      </p:tgtEl>
                    </p:cond>
                    <p:cond evt="onStopAudio" delay="0">
                      <p:tgtEl>
                        <p:sldTgt/>
                      </p:tgtEl>
                    </p:cond>
                  </p:endCondLst>
                </p:cTn>
                <p:tgtEl>
                  <p:spTgt spid="689156"/>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026" descr="C:\Program Files\Amira-3.1.1\data\nucleosome files\AAA FINAL STRUCTURE\Animations_notahelix\Picture Files\Bow and arrow\alfred_e_neuman.jpg"/>
          <p:cNvPicPr>
            <a:picLocks noChangeAspect="1" noChangeArrowheads="1"/>
          </p:cNvPicPr>
          <p:nvPr/>
        </p:nvPicPr>
        <p:blipFill>
          <a:blip r:embed="rId6" cstate="print"/>
          <a:srcRect/>
          <a:stretch>
            <a:fillRect/>
          </a:stretch>
        </p:blipFill>
        <p:spPr bwMode="auto">
          <a:xfrm>
            <a:off x="2514600" y="673100"/>
            <a:ext cx="4319588" cy="5575300"/>
          </a:xfrm>
          <a:prstGeom prst="rect">
            <a:avLst/>
          </a:prstGeom>
          <a:noFill/>
          <a:ln w="9525">
            <a:noFill/>
            <a:miter lim="800000"/>
            <a:headEnd/>
            <a:tailEnd/>
          </a:ln>
        </p:spPr>
      </p:pic>
      <p:pic>
        <p:nvPicPr>
          <p:cNvPr id="690179" name="slide_7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73732" name="Text Box 1028"/>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91" fill="hold"/>
                                        <p:tgtEl>
                                          <p:spTgt spid="6901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90179"/>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1026" descr="C:\Program Files\Amira-3.1.1\data\nucleosome files\AAA FINAL STRUCTURE\Animations_notahelix\Picture Files\enzyme-substrate.tif"/>
          <p:cNvPicPr preferRelativeResize="0">
            <a:picLocks noChangeArrowheads="1"/>
          </p:cNvPicPr>
          <p:nvPr/>
        </p:nvPicPr>
        <p:blipFill>
          <a:blip r:embed="rId5" cstate="print"/>
          <a:srcRect/>
          <a:stretch>
            <a:fillRect/>
          </a:stretch>
        </p:blipFill>
        <p:spPr bwMode="auto">
          <a:xfrm>
            <a:off x="1425575" y="1141413"/>
            <a:ext cx="6270625" cy="4560887"/>
          </a:xfrm>
          <a:prstGeom prst="rect">
            <a:avLst/>
          </a:prstGeom>
          <a:noFill/>
          <a:ln w="9525">
            <a:noFill/>
            <a:miter lim="800000"/>
            <a:headEnd/>
            <a:tailEnd/>
          </a:ln>
        </p:spPr>
      </p:pic>
      <p:sp>
        <p:nvSpPr>
          <p:cNvPr id="74755" name="Text Box 1027"/>
          <p:cNvSpPr txBox="1">
            <a:spLocks noChangeArrowheads="1"/>
          </p:cNvSpPr>
          <p:nvPr/>
        </p:nvSpPr>
        <p:spPr bwMode="auto">
          <a:xfrm>
            <a:off x="1504950" y="4892675"/>
            <a:ext cx="5562600" cy="641350"/>
          </a:xfrm>
          <a:prstGeom prst="rect">
            <a:avLst/>
          </a:prstGeom>
          <a:solidFill>
            <a:schemeClr val="bg1"/>
          </a:solidFill>
          <a:ln w="9525">
            <a:noFill/>
            <a:miter lim="800000"/>
            <a:headEnd/>
            <a:tailEnd/>
          </a:ln>
        </p:spPr>
        <p:txBody>
          <a:bodyPr>
            <a:spAutoFit/>
          </a:bodyPr>
          <a:lstStyle/>
          <a:p>
            <a:pPr algn="ctr">
              <a:spcBef>
                <a:spcPct val="50000"/>
              </a:spcBef>
            </a:pPr>
            <a:r>
              <a:rPr lang="en-US" sz="3600"/>
              <a:t>Enzyme Changing Shape</a:t>
            </a:r>
          </a:p>
        </p:txBody>
      </p:sp>
      <p:pic>
        <p:nvPicPr>
          <p:cNvPr id="696325" name="slide_7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74757" name="Text Box 1031"/>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58" fill="hold"/>
                                        <p:tgtEl>
                                          <p:spTgt spid="6963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696325"/>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de_7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pic>
        <p:nvPicPr>
          <p:cNvPr id="75779" name="Picture 1026" descr="C:\Program Files\Amira-3.1.1\data\nucleosome files\AAA FINAL STRUCTURE\Animations_notahelix\Picture Files\enzyme-substrate.tif"/>
          <p:cNvPicPr preferRelativeResize="0">
            <a:picLocks noChangeArrowheads="1"/>
          </p:cNvPicPr>
          <p:nvPr/>
        </p:nvPicPr>
        <p:blipFill>
          <a:blip r:embed="rId8" cstate="print"/>
          <a:srcRect/>
          <a:stretch>
            <a:fillRect/>
          </a:stretch>
        </p:blipFill>
        <p:spPr bwMode="auto">
          <a:xfrm>
            <a:off x="1425575" y="1141413"/>
            <a:ext cx="6270625" cy="4560887"/>
          </a:xfrm>
          <a:prstGeom prst="rect">
            <a:avLst/>
          </a:prstGeom>
          <a:noFill/>
          <a:ln w="9525">
            <a:noFill/>
            <a:miter lim="800000"/>
            <a:headEnd/>
            <a:tailEnd/>
          </a:ln>
        </p:spPr>
      </p:pic>
      <p:pic>
        <p:nvPicPr>
          <p:cNvPr id="4" name="enzyme2.avi">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427163" y="1143000"/>
            <a:ext cx="6273800" cy="4562475"/>
          </a:xfrm>
          <a:prstGeom prst="rect">
            <a:avLst/>
          </a:prstGeom>
          <a:noFill/>
          <a:ln w="9525">
            <a:noFill/>
            <a:miter lim="800000"/>
            <a:headEnd/>
            <a:tailEnd/>
          </a:ln>
        </p:spPr>
      </p:pic>
      <p:sp>
        <p:nvSpPr>
          <p:cNvPr id="75781" name="Text Box 1038"/>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86" fill="hold"/>
                                        <p:tgtEl>
                                          <p:spTgt spid="2"/>
                                        </p:tgtEl>
                                      </p:cBhvr>
                                    </p:cmd>
                                  </p:childTnLst>
                                </p:cTn>
                              </p:par>
                              <p:par>
                                <p:cTn id="7" presetID="1" presetClass="mediacall" presetSubtype="0" fill="hold" nodeType="withEffect">
                                  <p:stCondLst>
                                    <p:cond delay="0"/>
                                  </p:stCondLst>
                                  <p:childTnLst>
                                    <p:cmd type="call" cmd="playFrom(0.0)">
                                      <p:cBhvr>
                                        <p:cTn id="8" dur="2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9" fill="hold" display="0">
                  <p:stCondLst>
                    <p:cond delay="indefinite"/>
                  </p:stCondLst>
                  <p:endCondLst>
                    <p:cond evt="onPrev" delay="0">
                      <p:tgtEl>
                        <p:sldTgt/>
                      </p:tgtEl>
                    </p:cond>
                    <p:cond evt="onStopAudio" delay="0">
                      <p:tgtEl>
                        <p:sldTgt/>
                      </p:tgtEl>
                    </p:cond>
                  </p:endCondLst>
                </p:cTn>
                <p:tgtEl>
                  <p:spTgt spid="2"/>
                </p:tgtEl>
              </p:cMediaNode>
            </p:audio>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1028"/>
          <p:cNvSpPr txBox="1">
            <a:spLocks noChangeArrowheads="1"/>
          </p:cNvSpPr>
          <p:nvPr/>
        </p:nvSpPr>
        <p:spPr bwMode="auto">
          <a:xfrm>
            <a:off x="1905000" y="1676400"/>
            <a:ext cx="4648200" cy="457200"/>
          </a:xfrm>
          <a:prstGeom prst="rect">
            <a:avLst/>
          </a:prstGeom>
          <a:noFill/>
          <a:ln w="9525">
            <a:noFill/>
            <a:miter lim="800000"/>
            <a:headEnd/>
            <a:tailEnd/>
          </a:ln>
        </p:spPr>
        <p:txBody>
          <a:bodyPr>
            <a:spAutoFit/>
          </a:bodyPr>
          <a:lstStyle/>
          <a:p>
            <a:pPr>
              <a:spcBef>
                <a:spcPct val="50000"/>
              </a:spcBef>
            </a:pPr>
            <a:endParaRPr lang="en-US"/>
          </a:p>
        </p:txBody>
      </p:sp>
      <p:sp>
        <p:nvSpPr>
          <p:cNvPr id="76803" name="Text Box 1029"/>
          <p:cNvSpPr txBox="1">
            <a:spLocks noChangeArrowheads="1"/>
          </p:cNvSpPr>
          <p:nvPr/>
        </p:nvSpPr>
        <p:spPr bwMode="auto">
          <a:xfrm>
            <a:off x="1752600" y="1600200"/>
            <a:ext cx="4876800" cy="457200"/>
          </a:xfrm>
          <a:prstGeom prst="rect">
            <a:avLst/>
          </a:prstGeom>
          <a:noFill/>
          <a:ln w="9525">
            <a:noFill/>
            <a:miter lim="800000"/>
            <a:headEnd/>
            <a:tailEnd/>
          </a:ln>
        </p:spPr>
        <p:txBody>
          <a:bodyPr>
            <a:spAutoFit/>
          </a:bodyPr>
          <a:lstStyle/>
          <a:p>
            <a:pPr>
              <a:spcBef>
                <a:spcPct val="50000"/>
              </a:spcBef>
            </a:pPr>
            <a:endParaRPr lang="en-US"/>
          </a:p>
        </p:txBody>
      </p:sp>
      <p:pic>
        <p:nvPicPr>
          <p:cNvPr id="76804" name="Picture 1031" descr="C:\Program Files\Amira-3.1.1\data\nucleosome files\AAA FINAL STRUCTURE\Animations_notahelix\Picture Files\enzyme-substrate-end.tif"/>
          <p:cNvPicPr preferRelativeResize="0">
            <a:picLocks noChangeArrowheads="1"/>
          </p:cNvPicPr>
          <p:nvPr/>
        </p:nvPicPr>
        <p:blipFill>
          <a:blip r:embed="rId3" cstate="print"/>
          <a:srcRect/>
          <a:stretch>
            <a:fillRect/>
          </a:stretch>
        </p:blipFill>
        <p:spPr bwMode="auto">
          <a:xfrm>
            <a:off x="1425575" y="1141413"/>
            <a:ext cx="6270625" cy="4560887"/>
          </a:xfrm>
          <a:prstGeom prst="rect">
            <a:avLst/>
          </a:prstGeom>
          <a:noFill/>
          <a:ln w="9525">
            <a:noFill/>
            <a:miter lim="800000"/>
            <a:headEnd/>
            <a:tailEnd/>
          </a:ln>
        </p:spPr>
      </p:pic>
      <p:pic>
        <p:nvPicPr>
          <p:cNvPr id="699400" name="Picture 1032" descr="C:\Program Files\Amira-3.1.1\data\nucleosome files\AAA FINAL STRUCTURE\Animations_notahelix\Picture Files\letter X.jpg"/>
          <p:cNvPicPr>
            <a:picLocks noChangeAspect="1" noChangeArrowheads="1"/>
          </p:cNvPicPr>
          <p:nvPr/>
        </p:nvPicPr>
        <p:blipFill>
          <a:blip r:embed="rId4" cstate="print"/>
          <a:srcRect/>
          <a:stretch>
            <a:fillRect/>
          </a:stretch>
        </p:blipFill>
        <p:spPr bwMode="auto">
          <a:xfrm>
            <a:off x="1663700" y="647700"/>
            <a:ext cx="5816600" cy="5562600"/>
          </a:xfrm>
          <a:prstGeom prst="rect">
            <a:avLst/>
          </a:prstGeom>
          <a:noFill/>
          <a:ln w="9525">
            <a:noFill/>
            <a:miter lim="800000"/>
            <a:headEnd/>
            <a:tailEnd/>
          </a:ln>
        </p:spPr>
      </p:pic>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99400"/>
                                        </p:tgtEl>
                                        <p:attrNameLst>
                                          <p:attrName>style.visibility</p:attrName>
                                        </p:attrNameLst>
                                      </p:cBhvr>
                                      <p:to>
                                        <p:strVal val="visible"/>
                                      </p:to>
                                    </p:set>
                                    <p:animEffect transition="in" filter="dissolve">
                                      <p:cBhvr>
                                        <p:cTn id="7" dur="500"/>
                                        <p:tgtEl>
                                          <p:spTgt spid="699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descr="C:\My PageManager\My Documents\My Pictures\enzyme active site.gif"/>
          <p:cNvPicPr>
            <a:picLocks noChangeAspect="1" noChangeArrowheads="1"/>
          </p:cNvPicPr>
          <p:nvPr/>
        </p:nvPicPr>
        <p:blipFill>
          <a:blip r:embed="rId7" cstate="print"/>
          <a:srcRect/>
          <a:stretch>
            <a:fillRect/>
          </a:stretch>
        </p:blipFill>
        <p:spPr bwMode="auto">
          <a:xfrm>
            <a:off x="533400" y="1006475"/>
            <a:ext cx="4251325" cy="3336925"/>
          </a:xfrm>
          <a:prstGeom prst="rect">
            <a:avLst/>
          </a:prstGeom>
          <a:noFill/>
          <a:ln w="9525">
            <a:noFill/>
            <a:miter lim="800000"/>
            <a:headEnd/>
            <a:tailEnd/>
          </a:ln>
        </p:spPr>
      </p:pic>
      <p:pic>
        <p:nvPicPr>
          <p:cNvPr id="93188" name="3BNA-new.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8" cstate="print"/>
          <a:srcRect/>
          <a:stretch>
            <a:fillRect/>
          </a:stretch>
        </p:blipFill>
        <p:spPr bwMode="auto">
          <a:xfrm>
            <a:off x="5486400" y="1004888"/>
            <a:ext cx="3154363" cy="3338512"/>
          </a:xfrm>
          <a:prstGeom prst="rect">
            <a:avLst/>
          </a:prstGeom>
          <a:noFill/>
          <a:ln w="9525">
            <a:solidFill>
              <a:schemeClr val="tx1"/>
            </a:solidFill>
            <a:miter lim="800000"/>
            <a:headEnd/>
            <a:tailEnd/>
          </a:ln>
        </p:spPr>
      </p:pic>
      <p:sp>
        <p:nvSpPr>
          <p:cNvPr id="77828" name="Text Box 5"/>
          <p:cNvSpPr txBox="1">
            <a:spLocks noChangeArrowheads="1"/>
          </p:cNvSpPr>
          <p:nvPr/>
        </p:nvSpPr>
        <p:spPr bwMode="auto">
          <a:xfrm>
            <a:off x="990600" y="4876800"/>
            <a:ext cx="3657600" cy="457200"/>
          </a:xfrm>
          <a:prstGeom prst="rect">
            <a:avLst/>
          </a:prstGeom>
          <a:noFill/>
          <a:ln w="9525">
            <a:noFill/>
            <a:miter lim="800000"/>
            <a:headEnd/>
            <a:tailEnd/>
          </a:ln>
        </p:spPr>
        <p:txBody>
          <a:bodyPr>
            <a:spAutoFit/>
          </a:bodyPr>
          <a:lstStyle/>
          <a:p>
            <a:pPr algn="ctr">
              <a:spcBef>
                <a:spcPct val="50000"/>
              </a:spcBef>
            </a:pPr>
            <a:r>
              <a:rPr lang="en-US"/>
              <a:t>Reasonable, always</a:t>
            </a:r>
          </a:p>
        </p:txBody>
      </p:sp>
      <p:sp>
        <p:nvSpPr>
          <p:cNvPr id="77829" name="Text Box 6"/>
          <p:cNvSpPr txBox="1">
            <a:spLocks noChangeArrowheads="1"/>
          </p:cNvSpPr>
          <p:nvPr/>
        </p:nvSpPr>
        <p:spPr bwMode="auto">
          <a:xfrm>
            <a:off x="5334000" y="4862513"/>
            <a:ext cx="3657600" cy="1004887"/>
          </a:xfrm>
          <a:prstGeom prst="rect">
            <a:avLst/>
          </a:prstGeom>
          <a:noFill/>
          <a:ln w="9525">
            <a:noFill/>
            <a:miter lim="800000"/>
            <a:headEnd/>
            <a:tailEnd/>
          </a:ln>
        </p:spPr>
        <p:txBody>
          <a:bodyPr>
            <a:spAutoFit/>
          </a:bodyPr>
          <a:lstStyle/>
          <a:p>
            <a:pPr algn="ctr">
              <a:spcBef>
                <a:spcPct val="50000"/>
              </a:spcBef>
            </a:pPr>
            <a:r>
              <a:rPr lang="en-US"/>
              <a:t>Reasonable.</a:t>
            </a:r>
          </a:p>
          <a:p>
            <a:pPr algn="ctr">
              <a:spcBef>
                <a:spcPct val="50000"/>
              </a:spcBef>
            </a:pPr>
            <a:r>
              <a:rPr lang="en-US"/>
              <a:t> But </a:t>
            </a:r>
            <a:r>
              <a:rPr lang="en-US" i="1"/>
              <a:t>always?</a:t>
            </a:r>
          </a:p>
        </p:txBody>
      </p:sp>
      <p:pic>
        <p:nvPicPr>
          <p:cNvPr id="93192" name="slide_74-7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3192"/>
                                        </p:tgtEl>
                                      </p:cBhvr>
                                    </p:cmd>
                                  </p:childTnLst>
                                </p:cTn>
                              </p:par>
                              <p:par>
                                <p:cTn id="7" presetID="1" presetClass="mediacall" presetSubtype="0" fill="hold" nodeType="withEffect">
                                  <p:stCondLst>
                                    <p:cond delay="0"/>
                                  </p:stCondLst>
                                  <p:childTnLst>
                                    <p:cmd type="call" cmd="playFrom(0.0)">
                                      <p:cBhvr>
                                        <p:cTn id="8" dur="6600" fill="hold"/>
                                        <p:tgtEl>
                                          <p:spTgt spid="9318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93188"/>
                </p:tgtEl>
              </p:cMediaNode>
            </p:video>
            <p:seq concurrent="1" nextAc="seek">
              <p:cTn id="10" restart="whenNotActive" fill="hold" evtFilter="cancelBubble" nodeType="interactiveSeq">
                <p:stCondLst>
                  <p:cond evt="onClick" delay="0">
                    <p:tgtEl>
                      <p:spTgt spid="9318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93188"/>
                                        </p:tgtEl>
                                      </p:cBhvr>
                                    </p:cmd>
                                  </p:childTnLst>
                                </p:cTn>
                              </p:par>
                            </p:childTnLst>
                          </p:cTn>
                        </p:par>
                      </p:childTnLst>
                    </p:cTn>
                  </p:par>
                </p:childTnLst>
              </p:cTn>
              <p:nextCondLst>
                <p:cond evt="onClick" delay="0">
                  <p:tgtEl>
                    <p:spTgt spid="93188"/>
                  </p:tgtEl>
                </p:cond>
              </p:nextCondLst>
            </p:seq>
            <p:audio>
              <p:cMediaNode vol="81707">
                <p:cTn id="15" fill="hold" display="0">
                  <p:stCondLst>
                    <p:cond delay="indefinite"/>
                  </p:stCondLst>
                  <p:endCondLst>
                    <p:cond evt="onPrev" delay="0">
                      <p:tgtEl>
                        <p:sldTgt/>
                      </p:tgtEl>
                    </p:cond>
                    <p:cond evt="onStopAudio" delay="0">
                      <p:tgtEl>
                        <p:sldTgt/>
                      </p:tgtEl>
                    </p:cond>
                  </p:endCondLst>
                </p:cTn>
                <p:tgtEl>
                  <p:spTgt spid="93192"/>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a:xfrm>
            <a:off x="533400" y="2743200"/>
            <a:ext cx="7772400" cy="1143000"/>
          </a:xfrm>
        </p:spPr>
        <p:txBody>
          <a:bodyPr/>
          <a:lstStyle/>
          <a:p>
            <a:pPr eaLnBrk="1" hangingPunct="1"/>
            <a:r>
              <a:rPr lang="en-US" sz="6600"/>
              <a:t>Introduction to</a:t>
            </a:r>
            <a:br>
              <a:rPr lang="en-US" sz="6600"/>
            </a:br>
            <a:r>
              <a:rPr lang="en-US" sz="6600"/>
              <a:t>alkali denaturation of circular DNA.</a:t>
            </a:r>
          </a:p>
        </p:txBody>
      </p:sp>
      <p:pic>
        <p:nvPicPr>
          <p:cNvPr id="98307" name="slide_7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78852" name="Text Box 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7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125" fill="hold"/>
                                        <p:tgtEl>
                                          <p:spTgt spid="9830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98307"/>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914400"/>
            <a:ext cx="9067800" cy="1143000"/>
          </a:xfrm>
        </p:spPr>
        <p:txBody>
          <a:bodyPr/>
          <a:lstStyle/>
          <a:p>
            <a:pPr eaLnBrk="1" hangingPunct="1"/>
            <a:r>
              <a:rPr lang="en-US" sz="4000"/>
              <a:t>Circular DNA is resistant to denaturation:</a:t>
            </a:r>
          </a:p>
        </p:txBody>
      </p:sp>
      <p:sp>
        <p:nvSpPr>
          <p:cNvPr id="79875" name="Text Box 3"/>
          <p:cNvSpPr txBox="1">
            <a:spLocks noChangeArrowheads="1"/>
          </p:cNvSpPr>
          <p:nvPr/>
        </p:nvSpPr>
        <p:spPr bwMode="auto">
          <a:xfrm>
            <a:off x="0" y="2819400"/>
            <a:ext cx="8991600" cy="1801813"/>
          </a:xfrm>
          <a:prstGeom prst="rect">
            <a:avLst/>
          </a:prstGeom>
          <a:noFill/>
          <a:ln w="9525">
            <a:noFill/>
            <a:miter lim="800000"/>
            <a:headEnd/>
            <a:tailEnd/>
          </a:ln>
        </p:spPr>
        <p:txBody>
          <a:bodyPr>
            <a:spAutoFit/>
          </a:bodyPr>
          <a:lstStyle/>
          <a:p>
            <a:pPr>
              <a:spcBef>
                <a:spcPct val="50000"/>
              </a:spcBef>
              <a:buFontTx/>
              <a:buChar char="•"/>
            </a:pPr>
            <a:r>
              <a:rPr lang="en-US" sz="2800"/>
              <a:t>The strands of circular DNA do not separate when boiled.</a:t>
            </a:r>
          </a:p>
          <a:p>
            <a:pPr>
              <a:spcBef>
                <a:spcPct val="50000"/>
              </a:spcBef>
              <a:buFontTx/>
              <a:buChar char="•"/>
            </a:pPr>
            <a:endParaRPr lang="en-US" sz="2800"/>
          </a:p>
          <a:p>
            <a:pPr>
              <a:spcBef>
                <a:spcPct val="50000"/>
              </a:spcBef>
              <a:buFontTx/>
              <a:buChar char="•"/>
            </a:pPr>
            <a:r>
              <a:rPr lang="en-US" sz="2800"/>
              <a:t>The strands of circular DNA do not separate at alkaline pH.</a:t>
            </a:r>
          </a:p>
        </p:txBody>
      </p:sp>
      <p:pic>
        <p:nvPicPr>
          <p:cNvPr id="117765" name="slide_7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79877" name="Text Box 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84" fill="hold"/>
                                        <p:tgtEl>
                                          <p:spTgt spid="11776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17765"/>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26"/>
          <p:cNvSpPr>
            <a:spLocks noGrp="1" noChangeArrowheads="1"/>
          </p:cNvSpPr>
          <p:nvPr>
            <p:ph type="title"/>
          </p:nvPr>
        </p:nvSpPr>
        <p:spPr>
          <a:xfrm>
            <a:off x="0" y="914400"/>
            <a:ext cx="9067800" cy="1143000"/>
          </a:xfrm>
        </p:spPr>
        <p:txBody>
          <a:bodyPr/>
          <a:lstStyle/>
          <a:p>
            <a:pPr eaLnBrk="1" hangingPunct="1"/>
            <a:r>
              <a:rPr lang="en-US" sz="4000"/>
              <a:t>Circular DNA is resistant to denaturation:</a:t>
            </a:r>
          </a:p>
        </p:txBody>
      </p:sp>
      <p:sp>
        <p:nvSpPr>
          <p:cNvPr id="80899" name="Text Box 1027"/>
          <p:cNvSpPr txBox="1">
            <a:spLocks noChangeArrowheads="1"/>
          </p:cNvSpPr>
          <p:nvPr/>
        </p:nvSpPr>
        <p:spPr bwMode="auto">
          <a:xfrm>
            <a:off x="0" y="2819400"/>
            <a:ext cx="8991600" cy="1801813"/>
          </a:xfrm>
          <a:prstGeom prst="rect">
            <a:avLst/>
          </a:prstGeom>
          <a:noFill/>
          <a:ln w="9525">
            <a:noFill/>
            <a:miter lim="800000"/>
            <a:headEnd/>
            <a:tailEnd/>
          </a:ln>
        </p:spPr>
        <p:txBody>
          <a:bodyPr>
            <a:spAutoFit/>
          </a:bodyPr>
          <a:lstStyle/>
          <a:p>
            <a:pPr>
              <a:spcBef>
                <a:spcPct val="50000"/>
              </a:spcBef>
              <a:buFontTx/>
              <a:buChar char="•"/>
            </a:pPr>
            <a:r>
              <a:rPr lang="en-US" sz="2800">
                <a:solidFill>
                  <a:srgbClr val="FF00FF"/>
                </a:solidFill>
              </a:rPr>
              <a:t>The strands of circular DNA do not separate when boiled.</a:t>
            </a:r>
          </a:p>
          <a:p>
            <a:pPr>
              <a:spcBef>
                <a:spcPct val="50000"/>
              </a:spcBef>
              <a:buFontTx/>
              <a:buChar char="•"/>
            </a:pPr>
            <a:endParaRPr lang="en-US" sz="2800">
              <a:solidFill>
                <a:srgbClr val="FF00FF"/>
              </a:solidFill>
            </a:endParaRPr>
          </a:p>
          <a:p>
            <a:pPr>
              <a:spcBef>
                <a:spcPct val="50000"/>
              </a:spcBef>
              <a:buFontTx/>
              <a:buChar char="•"/>
            </a:pPr>
            <a:r>
              <a:rPr lang="en-US" sz="2800"/>
              <a:t>The strands of circular DNA do not separate at alkaline pH.</a:t>
            </a:r>
          </a:p>
        </p:txBody>
      </p:sp>
      <p:pic>
        <p:nvPicPr>
          <p:cNvPr id="700420" name="slide_7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80901" name="Text Box 1029"/>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9" fill="hold"/>
                                        <p:tgtEl>
                                          <p:spTgt spid="7004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700420"/>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914400"/>
            <a:ext cx="9067800" cy="1143000"/>
          </a:xfrm>
        </p:spPr>
        <p:txBody>
          <a:bodyPr/>
          <a:lstStyle/>
          <a:p>
            <a:pPr eaLnBrk="1" hangingPunct="1"/>
            <a:r>
              <a:rPr lang="en-US" sz="4000"/>
              <a:t>Circular DNA is resistant to denaturation:</a:t>
            </a:r>
          </a:p>
        </p:txBody>
      </p:sp>
      <p:sp>
        <p:nvSpPr>
          <p:cNvPr id="81923" name="Text Box 3"/>
          <p:cNvSpPr txBox="1">
            <a:spLocks noChangeArrowheads="1"/>
          </p:cNvSpPr>
          <p:nvPr/>
        </p:nvSpPr>
        <p:spPr bwMode="auto">
          <a:xfrm>
            <a:off x="0" y="2819400"/>
            <a:ext cx="8991600" cy="1801813"/>
          </a:xfrm>
          <a:prstGeom prst="rect">
            <a:avLst/>
          </a:prstGeom>
          <a:noFill/>
          <a:ln w="9525">
            <a:noFill/>
            <a:miter lim="800000"/>
            <a:headEnd/>
            <a:tailEnd/>
          </a:ln>
        </p:spPr>
        <p:txBody>
          <a:bodyPr>
            <a:spAutoFit/>
          </a:bodyPr>
          <a:lstStyle/>
          <a:p>
            <a:pPr>
              <a:spcBef>
                <a:spcPct val="50000"/>
              </a:spcBef>
              <a:buFontTx/>
              <a:buChar char="•"/>
            </a:pPr>
            <a:r>
              <a:rPr lang="en-US" sz="2800"/>
              <a:t>The strands of circular DNA do not separate when boiled.</a:t>
            </a:r>
          </a:p>
          <a:p>
            <a:pPr>
              <a:spcBef>
                <a:spcPct val="50000"/>
              </a:spcBef>
              <a:buFontTx/>
              <a:buChar char="•"/>
            </a:pPr>
            <a:endParaRPr lang="en-US" sz="2800"/>
          </a:p>
          <a:p>
            <a:pPr>
              <a:spcBef>
                <a:spcPct val="50000"/>
              </a:spcBef>
              <a:buFontTx/>
              <a:buChar char="•"/>
            </a:pPr>
            <a:r>
              <a:rPr lang="en-US" sz="2800">
                <a:solidFill>
                  <a:srgbClr val="FF00FF"/>
                </a:solidFill>
              </a:rPr>
              <a:t>The strands of circular DNA do not separate at alkaline pH.</a:t>
            </a:r>
          </a:p>
        </p:txBody>
      </p:sp>
      <p:pic>
        <p:nvPicPr>
          <p:cNvPr id="701444" name="slide_7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81925" name="Text Box 5"/>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88" fill="hold"/>
                                        <p:tgtEl>
                                          <p:spTgt spid="7014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70144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1114425" y="5486400"/>
            <a:ext cx="7086600" cy="396875"/>
          </a:xfrm>
          <a:prstGeom prst="rect">
            <a:avLst/>
          </a:prstGeom>
          <a:noFill/>
          <a:ln w="9525">
            <a:noFill/>
            <a:miter lim="800000"/>
            <a:headEnd/>
            <a:tailEnd/>
          </a:ln>
        </p:spPr>
        <p:txBody>
          <a:bodyPr>
            <a:spAutoFit/>
          </a:bodyPr>
          <a:lstStyle/>
          <a:p>
            <a:pPr algn="ctr">
              <a:spcBef>
                <a:spcPct val="50000"/>
              </a:spcBef>
            </a:pPr>
            <a:r>
              <a:rPr lang="en-US" sz="2000"/>
              <a:t>Dr. Biegeleisen, c. 1972</a:t>
            </a:r>
          </a:p>
        </p:txBody>
      </p:sp>
      <p:pic>
        <p:nvPicPr>
          <p:cNvPr id="10249" name="slide_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pic>
        <p:nvPicPr>
          <p:cNvPr id="9220" name="Picture 11" descr="C:\Program Files\Amira-3.1.1\data\nucleosome files\AAA FINAL STRUCTURE\Animations_notahelix\Picture Files\kb_c_1972.jpg"/>
          <p:cNvPicPr>
            <a:picLocks noChangeAspect="1" noChangeArrowheads="1"/>
          </p:cNvPicPr>
          <p:nvPr/>
        </p:nvPicPr>
        <p:blipFill>
          <a:blip r:embed="rId7" cstate="print"/>
          <a:srcRect/>
          <a:stretch>
            <a:fillRect/>
          </a:stretch>
        </p:blipFill>
        <p:spPr bwMode="auto">
          <a:xfrm>
            <a:off x="3305175" y="1462088"/>
            <a:ext cx="2581275" cy="3403600"/>
          </a:xfrm>
          <a:prstGeom prst="rect">
            <a:avLst/>
          </a:prstGeom>
          <a:noFill/>
          <a:ln w="9525">
            <a:noFill/>
            <a:miter lim="800000"/>
            <a:headEnd/>
            <a:tailEnd/>
          </a:ln>
        </p:spPr>
      </p:pic>
      <p:pic>
        <p:nvPicPr>
          <p:cNvPr id="10252" name="Picture 12" descr="C:\Program Files\Amira-3.1.1\data\nucleosome files\AAA FINAL STRUCTURE\Animations_notahelix\Picture Files\kb_1995.jpg"/>
          <p:cNvPicPr>
            <a:picLocks noChangeAspect="1" noChangeArrowheads="1"/>
          </p:cNvPicPr>
          <p:nvPr/>
        </p:nvPicPr>
        <p:blipFill>
          <a:blip r:embed="rId8" cstate="print"/>
          <a:srcRect/>
          <a:stretch>
            <a:fillRect/>
          </a:stretch>
        </p:blipFill>
        <p:spPr bwMode="auto">
          <a:xfrm>
            <a:off x="3248025" y="1371600"/>
            <a:ext cx="2695575" cy="3595688"/>
          </a:xfrm>
          <a:prstGeom prst="rect">
            <a:avLst/>
          </a:prstGeom>
          <a:noFill/>
          <a:ln w="9525">
            <a:noFill/>
            <a:miter lim="800000"/>
            <a:headEnd/>
            <a:tailEnd/>
          </a:ln>
        </p:spPr>
      </p:pic>
      <p:sp>
        <p:nvSpPr>
          <p:cNvPr id="10254" name="Text Box 14"/>
          <p:cNvSpPr txBox="1">
            <a:spLocks noChangeArrowheads="1"/>
          </p:cNvSpPr>
          <p:nvPr/>
        </p:nvSpPr>
        <p:spPr bwMode="auto">
          <a:xfrm>
            <a:off x="1109663" y="5481638"/>
            <a:ext cx="7086600" cy="396875"/>
          </a:xfrm>
          <a:prstGeom prst="rect">
            <a:avLst/>
          </a:prstGeom>
          <a:solidFill>
            <a:schemeClr val="bg1"/>
          </a:solidFill>
          <a:ln w="9525">
            <a:noFill/>
            <a:miter lim="800000"/>
            <a:headEnd/>
            <a:tailEnd/>
          </a:ln>
        </p:spPr>
        <p:txBody>
          <a:bodyPr>
            <a:spAutoFit/>
          </a:bodyPr>
          <a:lstStyle/>
          <a:p>
            <a:pPr algn="ctr">
              <a:spcBef>
                <a:spcPct val="50000"/>
              </a:spcBef>
            </a:pPr>
            <a:r>
              <a:rPr lang="en-US" sz="2000"/>
              <a:t>Dr. Biegeleisen, c. 1995</a:t>
            </a:r>
          </a:p>
        </p:txBody>
      </p:sp>
      <p:sp>
        <p:nvSpPr>
          <p:cNvPr id="9223" name="Text Box 15"/>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b="1">
                <a:hlinkClick r:id="" action="ppaction://hlinkshowjump?jump=previousslide"/>
              </a:rPr>
              <a:t>Previous slide</a:t>
            </a:r>
            <a:br>
              <a:rPr lang="en-US" sz="1200" b="1"/>
            </a:br>
            <a:r>
              <a:rPr lang="en-US" sz="1200" b="1">
                <a:hlinkClick r:id="" action="ppaction://hlinkshowjump?jump=nextslide"/>
              </a:rPr>
              <a:t>Next slide</a:t>
            </a:r>
            <a:br>
              <a:rPr lang="en-US" sz="1200" b="1"/>
            </a:br>
            <a:r>
              <a:rPr lang="en-US" sz="1200" b="1">
                <a:hlinkClick r:id="rId9" action="ppaction://hlinksldjump"/>
              </a:rPr>
              <a:t>Table Of Contents</a:t>
            </a:r>
            <a:endParaRPr lang="en-US" sz="1200" b="1"/>
          </a:p>
        </p:txBody>
      </p:sp>
    </p:spTree>
  </p:cSld>
  <p:clrMapOvr>
    <a:overrideClrMapping bg1="lt1" tx1="dk1" bg2="lt2" tx2="dk2" accent1="accent1" accent2="accent2" accent3="accent3" accent4="accent4" accent5="accent5" accent6="accent6" hlink="hlink" folHlink="folHlink"/>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851" fill="hold"/>
                                        <p:tgtEl>
                                          <p:spTgt spid="10249"/>
                                        </p:tgtEl>
                                      </p:cBhvr>
                                    </p:cmd>
                                  </p:childTnLst>
                                </p:cTn>
                              </p:par>
                              <p:par>
                                <p:cTn id="7" presetID="9" presetClass="entr" presetSubtype="0" fill="hold" nodeType="withEffect">
                                  <p:stCondLst>
                                    <p:cond delay="24000"/>
                                  </p:stCondLst>
                                  <p:childTnLst>
                                    <p:set>
                                      <p:cBhvr>
                                        <p:cTn id="8" dur="1" fill="hold">
                                          <p:stCondLst>
                                            <p:cond delay="0"/>
                                          </p:stCondLst>
                                        </p:cTn>
                                        <p:tgtEl>
                                          <p:spTgt spid="10252"/>
                                        </p:tgtEl>
                                        <p:attrNameLst>
                                          <p:attrName>style.visibility</p:attrName>
                                        </p:attrNameLst>
                                      </p:cBhvr>
                                      <p:to>
                                        <p:strVal val="visible"/>
                                      </p:to>
                                    </p:set>
                                    <p:animEffect transition="in" filter="dissolve">
                                      <p:cBhvr>
                                        <p:cTn id="9" dur="500"/>
                                        <p:tgtEl>
                                          <p:spTgt spid="10252"/>
                                        </p:tgtEl>
                                      </p:cBhvr>
                                    </p:animEffect>
                                  </p:childTnLst>
                                </p:cTn>
                              </p:par>
                            </p:childTnLst>
                          </p:cTn>
                        </p:par>
                        <p:par>
                          <p:cTn id="10" fill="hold">
                            <p:stCondLst>
                              <p:cond delay="35851"/>
                            </p:stCondLst>
                            <p:childTnLst>
                              <p:par>
                                <p:cTn id="11" presetID="1" presetClass="entr" presetSubtype="0" fill="hold" grpId="0" nodeType="afterEffect">
                                  <p:stCondLst>
                                    <p:cond delay="0"/>
                                  </p:stCondLst>
                                  <p:childTnLst>
                                    <p:set>
                                      <p:cBhvr>
                                        <p:cTn id="12" dur="1" fill="hold">
                                          <p:stCondLst>
                                            <p:cond delay="499"/>
                                          </p:stCondLst>
                                        </p:cTn>
                                        <p:tgtEl>
                                          <p:spTgt spid="10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4146">
                <p:cTn id="13" fill="hold" display="0">
                  <p:stCondLst>
                    <p:cond delay="indefinite"/>
                  </p:stCondLst>
                  <p:endCondLst>
                    <p:cond evt="onPrev" delay="0">
                      <p:tgtEl>
                        <p:sldTgt/>
                      </p:tgtEl>
                    </p:cond>
                    <p:cond evt="onStopAudio" delay="0">
                      <p:tgtEl>
                        <p:sldTgt/>
                      </p:tgtEl>
                    </p:cond>
                  </p:endCondLst>
                </p:cTn>
                <p:tgtEl>
                  <p:spTgt spid="10249"/>
                </p:tgtEl>
              </p:cMediaNode>
            </p:audio>
          </p:childTnLst>
        </p:cTn>
      </p:par>
    </p:tnLst>
    <p:bldLst>
      <p:bldP spid="10254" grpId="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C:\Program Files\Amira-3.1.1\data\nucleosome files\AAA FINAL STRUCTURE\Animations_notahelix\Picture Files\DNA-melt-Lehninger.jpg"/>
          <p:cNvPicPr>
            <a:picLocks noChangeAspect="1" noChangeArrowheads="1"/>
          </p:cNvPicPr>
          <p:nvPr/>
        </p:nvPicPr>
        <p:blipFill>
          <a:blip r:embed="rId5" cstate="print"/>
          <a:srcRect/>
          <a:stretch>
            <a:fillRect/>
          </a:stretch>
        </p:blipFill>
        <p:spPr bwMode="auto">
          <a:xfrm>
            <a:off x="2405063" y="457200"/>
            <a:ext cx="4148137" cy="5029200"/>
          </a:xfrm>
          <a:prstGeom prst="rect">
            <a:avLst/>
          </a:prstGeom>
          <a:noFill/>
          <a:ln w="9525">
            <a:noFill/>
            <a:miter lim="800000"/>
            <a:headEnd/>
            <a:tailEnd/>
          </a:ln>
        </p:spPr>
      </p:pic>
      <p:pic>
        <p:nvPicPr>
          <p:cNvPr id="119811" name="slide_80.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2948" name="Text Box 4"/>
          <p:cNvSpPr txBox="1">
            <a:spLocks noChangeArrowheads="1"/>
          </p:cNvSpPr>
          <p:nvPr/>
        </p:nvSpPr>
        <p:spPr bwMode="auto">
          <a:xfrm>
            <a:off x="533400" y="5791200"/>
            <a:ext cx="7924800" cy="822325"/>
          </a:xfrm>
          <a:prstGeom prst="rect">
            <a:avLst/>
          </a:prstGeom>
          <a:noFill/>
          <a:ln w="9525">
            <a:noFill/>
            <a:miter lim="800000"/>
            <a:headEnd/>
            <a:tailEnd/>
          </a:ln>
        </p:spPr>
        <p:txBody>
          <a:bodyPr>
            <a:spAutoFit/>
          </a:bodyPr>
          <a:lstStyle/>
          <a:p>
            <a:pPr>
              <a:spcBef>
                <a:spcPct val="50000"/>
              </a:spcBef>
            </a:pPr>
            <a:r>
              <a:rPr lang="en-US"/>
              <a:t>(Typical illustration of change in A</a:t>
            </a:r>
            <a:r>
              <a:rPr lang="en-US" baseline="-25000"/>
              <a:t>260</a:t>
            </a:r>
            <a:r>
              <a:rPr lang="en-US"/>
              <a:t> upon denaturation; in this instance for linear DNA upon heating).</a:t>
            </a:r>
          </a:p>
        </p:txBody>
      </p:sp>
      <p:sp>
        <p:nvSpPr>
          <p:cNvPr id="82949" name="Text Box 5"/>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53" fill="hold"/>
                                        <p:tgtEl>
                                          <p:spTgt spid="1198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19811"/>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Program Files\Amira-3.1.1\data\nucleosome files\AAA FINAL STRUCTURE\Animations_notahelix\Picture Files\DNA-WC-strands-locked.jpg"/>
          <p:cNvPicPr>
            <a:picLocks noChangeAspect="1" noChangeArrowheads="1"/>
          </p:cNvPicPr>
          <p:nvPr/>
        </p:nvPicPr>
        <p:blipFill>
          <a:blip r:embed="rId5" cstate="print"/>
          <a:srcRect/>
          <a:stretch>
            <a:fillRect/>
          </a:stretch>
        </p:blipFill>
        <p:spPr bwMode="auto">
          <a:xfrm>
            <a:off x="152400" y="1828800"/>
            <a:ext cx="8896350" cy="3149600"/>
          </a:xfrm>
          <a:prstGeom prst="rect">
            <a:avLst/>
          </a:prstGeom>
          <a:noFill/>
          <a:ln w="9525">
            <a:noFill/>
            <a:miter lim="800000"/>
            <a:headEnd/>
            <a:tailEnd/>
          </a:ln>
        </p:spPr>
      </p:pic>
      <p:pic>
        <p:nvPicPr>
          <p:cNvPr id="702468" name="slide_81.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3972" name="Text Box 5"/>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37" fill="hold"/>
                                        <p:tgtEl>
                                          <p:spTgt spid="7024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702468"/>
                </p:tgtEl>
              </p:cMediaNode>
            </p:audi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5800" y="2667000"/>
            <a:ext cx="7772400" cy="1143000"/>
          </a:xfrm>
        </p:spPr>
        <p:txBody>
          <a:bodyPr/>
          <a:lstStyle/>
          <a:p>
            <a:pPr algn="l" eaLnBrk="1" hangingPunct="1"/>
            <a:r>
              <a:rPr lang="en-US" sz="4000">
                <a:ea typeface="Arial Unicode MS" pitchFamily="34" charset="-128"/>
                <a:cs typeface="Arial Unicode MS" pitchFamily="34" charset="-128"/>
              </a:rPr>
              <a:t>"Is it possible that there's something about circularity which imparts unexpected characteristics on DNA, so that under conditions where the strands would separate, if linear, they do </a:t>
            </a:r>
            <a:r>
              <a:rPr lang="en-US" sz="4000" i="1">
                <a:ea typeface="Arial Unicode MS" pitchFamily="34" charset="-128"/>
                <a:cs typeface="Arial Unicode MS" pitchFamily="34" charset="-128"/>
              </a:rPr>
              <a:t>not</a:t>
            </a:r>
            <a:r>
              <a:rPr lang="en-US" sz="4000">
                <a:ea typeface="Arial Unicode MS" pitchFamily="34" charset="-128"/>
                <a:cs typeface="Arial Unicode MS" pitchFamily="34" charset="-128"/>
              </a:rPr>
              <a:t> separate when circular?"</a:t>
            </a:r>
            <a:r>
              <a:rPr lang="en-US" sz="4000"/>
              <a:t> </a:t>
            </a:r>
          </a:p>
        </p:txBody>
      </p:sp>
      <p:pic>
        <p:nvPicPr>
          <p:cNvPr id="704515" name="slide_8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84996"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759" fill="hold"/>
                                        <p:tgtEl>
                                          <p:spTgt spid="7045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7" fill="hold" display="0">
                  <p:stCondLst>
                    <p:cond delay="indefinite"/>
                  </p:stCondLst>
                  <p:endCondLst>
                    <p:cond evt="onNext" delay="0">
                      <p:tgtEl>
                        <p:sldTgt/>
                      </p:tgtEl>
                    </p:cond>
                    <p:cond evt="onPrev" delay="0">
                      <p:tgtEl>
                        <p:sldTgt/>
                      </p:tgtEl>
                    </p:cond>
                    <p:cond evt="onStopAudio" delay="0">
                      <p:tgtEl>
                        <p:sldTgt/>
                      </p:tgtEl>
                    </p:cond>
                  </p:endCondLst>
                </p:cTn>
                <p:tgtEl>
                  <p:spTgt spid="704515"/>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5" name="slide_83.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76200" y="6477000"/>
            <a:ext cx="304800" cy="304800"/>
          </a:xfrm>
          <a:prstGeom prst="rect">
            <a:avLst/>
          </a:prstGeom>
          <a:noFill/>
          <a:ln w="9525">
            <a:noFill/>
            <a:miter lim="800000"/>
            <a:headEnd/>
            <a:tailEnd/>
          </a:ln>
        </p:spPr>
      </p:pic>
      <p:sp>
        <p:nvSpPr>
          <p:cNvPr id="86019"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
        <p:nvSpPr>
          <p:cNvPr id="86020" name="Text Box 6"/>
          <p:cNvSpPr txBox="1">
            <a:spLocks noChangeArrowheads="1"/>
          </p:cNvSpPr>
          <p:nvPr/>
        </p:nvSpPr>
        <p:spPr bwMode="auto">
          <a:xfrm>
            <a:off x="533400" y="2209800"/>
            <a:ext cx="8382000" cy="2530475"/>
          </a:xfrm>
          <a:prstGeom prst="rect">
            <a:avLst/>
          </a:prstGeom>
          <a:noFill/>
          <a:ln w="9525">
            <a:noFill/>
            <a:miter lim="800000"/>
            <a:headEnd/>
            <a:tailEnd/>
          </a:ln>
        </p:spPr>
        <p:txBody>
          <a:bodyPr>
            <a:spAutoFit/>
          </a:bodyPr>
          <a:lstStyle/>
          <a:p>
            <a:pPr>
              <a:spcBef>
                <a:spcPct val="50000"/>
              </a:spcBef>
            </a:pPr>
            <a:r>
              <a:rPr lang="en-US" sz="3200"/>
              <a:t>The answer is emphatically “yes”.</a:t>
            </a:r>
          </a:p>
          <a:p>
            <a:pPr>
              <a:spcBef>
                <a:spcPct val="50000"/>
              </a:spcBef>
            </a:pPr>
            <a:endParaRPr lang="en-US" sz="3200"/>
          </a:p>
          <a:p>
            <a:pPr>
              <a:spcBef>
                <a:spcPct val="50000"/>
              </a:spcBef>
            </a:pPr>
            <a:r>
              <a:rPr lang="en-US" sz="3200"/>
              <a:t>Circular DNA turns out to have properties entirely different than those of its linear cousins. </a:t>
            </a: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80" fill="hold"/>
                                        <p:tgtEl>
                                          <p:spTgt spid="12595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125955"/>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457200"/>
            <a:ext cx="5341937" cy="5943600"/>
          </a:xfrm>
          <a:prstGeom prst="rect">
            <a:avLst/>
          </a:prstGeom>
          <a:noFill/>
          <a:ln w="9525">
            <a:noFill/>
            <a:miter lim="800000"/>
            <a:headEnd/>
            <a:tailEnd/>
          </a:ln>
        </p:spPr>
      </p:pic>
      <p:pic>
        <p:nvPicPr>
          <p:cNvPr id="128004" name="slide_84.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7044" name="Text Box 5"/>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128006" name="Line 6"/>
          <p:cNvSpPr>
            <a:spLocks noChangeShapeType="1"/>
          </p:cNvSpPr>
          <p:nvPr/>
        </p:nvSpPr>
        <p:spPr bwMode="auto">
          <a:xfrm>
            <a:off x="4191000" y="5105400"/>
            <a:ext cx="762000" cy="0"/>
          </a:xfrm>
          <a:prstGeom prst="line">
            <a:avLst/>
          </a:prstGeom>
          <a:noFill/>
          <a:ln w="76200">
            <a:solidFill>
              <a:srgbClr val="FF00FF"/>
            </a:solidFill>
            <a:round/>
            <a:headEnd/>
            <a:tailEnd type="triangle" w="med" len="med"/>
          </a:ln>
        </p:spPr>
        <p:txBody>
          <a:bodyPr/>
          <a:lstStyle/>
          <a:p>
            <a:endParaRPr lang="en-US"/>
          </a:p>
        </p:txBody>
      </p:sp>
      <p:sp>
        <p:nvSpPr>
          <p:cNvPr id="128007" name="Line 7"/>
          <p:cNvSpPr>
            <a:spLocks noChangeShapeType="1"/>
          </p:cNvSpPr>
          <p:nvPr/>
        </p:nvSpPr>
        <p:spPr bwMode="auto">
          <a:xfrm flipH="1">
            <a:off x="7162800" y="852488"/>
            <a:ext cx="838200" cy="0"/>
          </a:xfrm>
          <a:prstGeom prst="line">
            <a:avLst/>
          </a:prstGeom>
          <a:noFill/>
          <a:ln w="76200">
            <a:solidFill>
              <a:srgbClr val="FF00FF"/>
            </a:solidFill>
            <a:round/>
            <a:headEnd/>
            <a:tailEnd type="triangle" w="med" len="med"/>
          </a:ln>
        </p:spPr>
        <p:txBody>
          <a:bodyPr/>
          <a:lstStyle/>
          <a:p>
            <a:endParaRPr lang="en-US"/>
          </a:p>
        </p:txBody>
      </p:sp>
      <p:sp>
        <p:nvSpPr>
          <p:cNvPr id="128008" name="Text Box 8"/>
          <p:cNvSpPr txBox="1">
            <a:spLocks noChangeArrowheads="1"/>
          </p:cNvSpPr>
          <p:nvPr/>
        </p:nvSpPr>
        <p:spPr bwMode="auto">
          <a:xfrm>
            <a:off x="3005138" y="2438400"/>
            <a:ext cx="3505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Robert Warner</a:t>
            </a:r>
          </a:p>
        </p:txBody>
      </p:sp>
      <p:sp>
        <p:nvSpPr>
          <p:cNvPr id="128009" name="Text Box 9"/>
          <p:cNvSpPr txBox="1">
            <a:spLocks noChangeArrowheads="1"/>
          </p:cNvSpPr>
          <p:nvPr/>
        </p:nvSpPr>
        <p:spPr bwMode="auto">
          <a:xfrm>
            <a:off x="3005138" y="3048000"/>
            <a:ext cx="3505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Mark Rush</a:t>
            </a:r>
          </a:p>
        </p:txBody>
      </p:sp>
      <p:sp>
        <p:nvSpPr>
          <p:cNvPr id="128010" name="Text Box 10"/>
          <p:cNvSpPr txBox="1">
            <a:spLocks noChangeArrowheads="1"/>
          </p:cNvSpPr>
          <p:nvPr/>
        </p:nvSpPr>
        <p:spPr bwMode="auto">
          <a:xfrm>
            <a:off x="3000375" y="3657600"/>
            <a:ext cx="3505200" cy="4667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a:t>William Strider</a:t>
            </a:r>
          </a:p>
        </p:txBody>
      </p:sp>
      <p:sp>
        <p:nvSpPr>
          <p:cNvPr id="87050" name="Text Box 11"/>
          <p:cNvSpPr txBox="1">
            <a:spLocks noChangeArrowheads="1"/>
          </p:cNvSpPr>
          <p:nvPr/>
        </p:nvSpPr>
        <p:spPr bwMode="auto">
          <a:xfrm>
            <a:off x="7391400" y="2266950"/>
            <a:ext cx="1371600" cy="2289175"/>
          </a:xfrm>
          <a:prstGeom prst="rect">
            <a:avLst/>
          </a:prstGeom>
          <a:noFill/>
          <a:ln w="9525">
            <a:noFill/>
            <a:miter lim="800000"/>
            <a:headEnd/>
            <a:tailEnd/>
          </a:ln>
        </p:spPr>
        <p:txBody>
          <a:bodyPr>
            <a:spAutoFit/>
          </a:bodyPr>
          <a:lstStyle/>
          <a:p>
            <a:pPr>
              <a:spcBef>
                <a:spcPct val="50000"/>
              </a:spcBef>
            </a:pPr>
            <a:r>
              <a:rPr lang="en-US" sz="1800" u="sng"/>
              <a:t>(Note</a:t>
            </a:r>
            <a:r>
              <a:rPr lang="en-US" sz="1800"/>
              <a:t>:  Data shown are for </a:t>
            </a:r>
            <a:r>
              <a:rPr lang="en-US" sz="1800">
                <a:sym typeface="Symbol" pitchFamily="18" charset="2"/>
              </a:rPr>
              <a:t></a:t>
            </a:r>
            <a:r>
              <a:rPr lang="en-US" sz="1800"/>
              <a:t>x174.  Vinograd’s Polyoma data were essentially the same).</a:t>
            </a:r>
          </a:p>
        </p:txBody>
      </p:sp>
    </p:spTree>
  </p:cSld>
  <p:clrMapOvr>
    <a:masterClrMapping/>
  </p:clrMapOvr>
  <p:transition advClick="0" advTm="6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351" fill="hold"/>
                                        <p:tgtEl>
                                          <p:spTgt spid="128004"/>
                                        </p:tgtEl>
                                      </p:cBhvr>
                                    </p:cmd>
                                  </p:childTnLst>
                                </p:cTn>
                              </p:par>
                              <p:par>
                                <p:cTn id="7" presetID="2" presetClass="entr" presetSubtype="8" fill="hold" grpId="0" nodeType="withEffect">
                                  <p:stCondLst>
                                    <p:cond delay="21000"/>
                                  </p:stCondLst>
                                  <p:childTnLst>
                                    <p:set>
                                      <p:cBhvr>
                                        <p:cTn id="8" dur="1" fill="hold">
                                          <p:stCondLst>
                                            <p:cond delay="0"/>
                                          </p:stCondLst>
                                        </p:cTn>
                                        <p:tgtEl>
                                          <p:spTgt spid="128006"/>
                                        </p:tgtEl>
                                        <p:attrNameLst>
                                          <p:attrName>style.visibility</p:attrName>
                                        </p:attrNameLst>
                                      </p:cBhvr>
                                      <p:to>
                                        <p:strVal val="visible"/>
                                      </p:to>
                                    </p:set>
                                    <p:anim calcmode="lin" valueType="num">
                                      <p:cBhvr additive="base">
                                        <p:cTn id="9" dur="500" fill="hold"/>
                                        <p:tgtEl>
                                          <p:spTgt spid="128006"/>
                                        </p:tgtEl>
                                        <p:attrNameLst>
                                          <p:attrName>ppt_x</p:attrName>
                                        </p:attrNameLst>
                                      </p:cBhvr>
                                      <p:tavLst>
                                        <p:tav tm="0">
                                          <p:val>
                                            <p:strVal val="0-#ppt_w/2"/>
                                          </p:val>
                                        </p:tav>
                                        <p:tav tm="100000">
                                          <p:val>
                                            <p:strVal val="#ppt_x"/>
                                          </p:val>
                                        </p:tav>
                                      </p:tavLst>
                                    </p:anim>
                                    <p:anim calcmode="lin" valueType="num">
                                      <p:cBhvr additive="base">
                                        <p:cTn id="10" dur="500" fill="hold"/>
                                        <p:tgtEl>
                                          <p:spTgt spid="128006"/>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29000"/>
                                  </p:stCondLst>
                                  <p:childTnLst>
                                    <p:set>
                                      <p:cBhvr>
                                        <p:cTn id="12" dur="1" fill="hold">
                                          <p:stCondLst>
                                            <p:cond delay="0"/>
                                          </p:stCondLst>
                                        </p:cTn>
                                        <p:tgtEl>
                                          <p:spTgt spid="128007"/>
                                        </p:tgtEl>
                                        <p:attrNameLst>
                                          <p:attrName>style.visibility</p:attrName>
                                        </p:attrNameLst>
                                      </p:cBhvr>
                                      <p:to>
                                        <p:strVal val="visible"/>
                                      </p:to>
                                    </p:set>
                                    <p:anim calcmode="lin" valueType="num">
                                      <p:cBhvr additive="base">
                                        <p:cTn id="13" dur="500" fill="hold"/>
                                        <p:tgtEl>
                                          <p:spTgt spid="128007"/>
                                        </p:tgtEl>
                                        <p:attrNameLst>
                                          <p:attrName>ppt_x</p:attrName>
                                        </p:attrNameLst>
                                      </p:cBhvr>
                                      <p:tavLst>
                                        <p:tav tm="0">
                                          <p:val>
                                            <p:strVal val="1+#ppt_w/2"/>
                                          </p:val>
                                        </p:tav>
                                        <p:tav tm="100000">
                                          <p:val>
                                            <p:strVal val="#ppt_x"/>
                                          </p:val>
                                        </p:tav>
                                      </p:tavLst>
                                    </p:anim>
                                    <p:anim calcmode="lin" valueType="num">
                                      <p:cBhvr additive="base">
                                        <p:cTn id="14" dur="500" fill="hold"/>
                                        <p:tgtEl>
                                          <p:spTgt spid="12800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41000"/>
                                  </p:stCondLst>
                                  <p:childTnLst>
                                    <p:set>
                                      <p:cBhvr>
                                        <p:cTn id="16" dur="1" fill="hold">
                                          <p:stCondLst>
                                            <p:cond delay="0"/>
                                          </p:stCondLst>
                                        </p:cTn>
                                        <p:tgtEl>
                                          <p:spTgt spid="128008"/>
                                        </p:tgtEl>
                                        <p:attrNameLst>
                                          <p:attrName>style.visibility</p:attrName>
                                        </p:attrNameLst>
                                      </p:cBhvr>
                                      <p:to>
                                        <p:strVal val="visible"/>
                                      </p:to>
                                    </p:set>
                                    <p:anim calcmode="lin" valueType="num">
                                      <p:cBhvr additive="base">
                                        <p:cTn id="17" dur="500" fill="hold"/>
                                        <p:tgtEl>
                                          <p:spTgt spid="128008"/>
                                        </p:tgtEl>
                                        <p:attrNameLst>
                                          <p:attrName>ppt_x</p:attrName>
                                        </p:attrNameLst>
                                      </p:cBhvr>
                                      <p:tavLst>
                                        <p:tav tm="0">
                                          <p:val>
                                            <p:strVal val="0-#ppt_w/2"/>
                                          </p:val>
                                        </p:tav>
                                        <p:tav tm="100000">
                                          <p:val>
                                            <p:strVal val="#ppt_x"/>
                                          </p:val>
                                        </p:tav>
                                      </p:tavLst>
                                    </p:anim>
                                    <p:anim calcmode="lin" valueType="num">
                                      <p:cBhvr additive="base">
                                        <p:cTn id="18" dur="500" fill="hold"/>
                                        <p:tgtEl>
                                          <p:spTgt spid="12800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45000"/>
                                  </p:stCondLst>
                                  <p:childTnLst>
                                    <p:set>
                                      <p:cBhvr>
                                        <p:cTn id="20" dur="1" fill="hold">
                                          <p:stCondLst>
                                            <p:cond delay="0"/>
                                          </p:stCondLst>
                                        </p:cTn>
                                        <p:tgtEl>
                                          <p:spTgt spid="128009"/>
                                        </p:tgtEl>
                                        <p:attrNameLst>
                                          <p:attrName>style.visibility</p:attrName>
                                        </p:attrNameLst>
                                      </p:cBhvr>
                                      <p:to>
                                        <p:strVal val="visible"/>
                                      </p:to>
                                    </p:set>
                                    <p:anim calcmode="lin" valueType="num">
                                      <p:cBhvr additive="base">
                                        <p:cTn id="21" dur="500" fill="hold"/>
                                        <p:tgtEl>
                                          <p:spTgt spid="128009"/>
                                        </p:tgtEl>
                                        <p:attrNameLst>
                                          <p:attrName>ppt_x</p:attrName>
                                        </p:attrNameLst>
                                      </p:cBhvr>
                                      <p:tavLst>
                                        <p:tav tm="0">
                                          <p:val>
                                            <p:strVal val="0-#ppt_w/2"/>
                                          </p:val>
                                        </p:tav>
                                        <p:tav tm="100000">
                                          <p:val>
                                            <p:strVal val="#ppt_x"/>
                                          </p:val>
                                        </p:tav>
                                      </p:tavLst>
                                    </p:anim>
                                    <p:anim calcmode="lin" valueType="num">
                                      <p:cBhvr additive="base">
                                        <p:cTn id="22" dur="500" fill="hold"/>
                                        <p:tgtEl>
                                          <p:spTgt spid="12800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00"/>
                                  </p:stCondLst>
                                  <p:childTnLst>
                                    <p:set>
                                      <p:cBhvr>
                                        <p:cTn id="24" dur="1" fill="hold">
                                          <p:stCondLst>
                                            <p:cond delay="0"/>
                                          </p:stCondLst>
                                        </p:cTn>
                                        <p:tgtEl>
                                          <p:spTgt spid="128010"/>
                                        </p:tgtEl>
                                        <p:attrNameLst>
                                          <p:attrName>style.visibility</p:attrName>
                                        </p:attrNameLst>
                                      </p:cBhvr>
                                      <p:to>
                                        <p:strVal val="visible"/>
                                      </p:to>
                                    </p:set>
                                    <p:anim calcmode="lin" valueType="num">
                                      <p:cBhvr additive="base">
                                        <p:cTn id="25" dur="500" fill="hold"/>
                                        <p:tgtEl>
                                          <p:spTgt spid="128010"/>
                                        </p:tgtEl>
                                        <p:attrNameLst>
                                          <p:attrName>ppt_x</p:attrName>
                                        </p:attrNameLst>
                                      </p:cBhvr>
                                      <p:tavLst>
                                        <p:tav tm="0">
                                          <p:val>
                                            <p:strVal val="0-#ppt_w/2"/>
                                          </p:val>
                                        </p:tav>
                                        <p:tav tm="100000">
                                          <p:val>
                                            <p:strVal val="#ppt_x"/>
                                          </p:val>
                                        </p:tav>
                                      </p:tavLst>
                                    </p:anim>
                                    <p:anim calcmode="lin" valueType="num">
                                      <p:cBhvr additive="base">
                                        <p:cTn id="26" dur="500" fill="hold"/>
                                        <p:tgtEl>
                                          <p:spTgt spid="1280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27" fill="hold" display="0">
                  <p:stCondLst>
                    <p:cond delay="indefinite"/>
                  </p:stCondLst>
                  <p:endCondLst>
                    <p:cond evt="onPrev" delay="0">
                      <p:tgtEl>
                        <p:sldTgt/>
                      </p:tgtEl>
                    </p:cond>
                    <p:cond evt="onStopAudio" delay="0">
                      <p:tgtEl>
                        <p:sldTgt/>
                      </p:tgtEl>
                    </p:cond>
                  </p:endCondLst>
                </p:cTn>
                <p:tgtEl>
                  <p:spTgt spid="128004"/>
                </p:tgtEl>
              </p:cMediaNode>
            </p:audio>
          </p:childTnLst>
        </p:cTn>
      </p:par>
    </p:tnLst>
    <p:bldLst>
      <p:bldP spid="128006" grpId="0" animBg="1"/>
      <p:bldP spid="128007" grpId="0" animBg="1"/>
      <p:bldP spid="128008" grpId="0" animBg="1" autoUpdateAnimBg="0"/>
      <p:bldP spid="128009" grpId="0" animBg="1" autoUpdateAnimBg="0"/>
      <p:bldP spid="128010"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457200"/>
            <a:ext cx="5341937" cy="5943600"/>
          </a:xfrm>
          <a:prstGeom prst="rect">
            <a:avLst/>
          </a:prstGeom>
          <a:noFill/>
          <a:ln w="9525">
            <a:noFill/>
            <a:miter lim="800000"/>
            <a:headEnd/>
            <a:tailEnd/>
          </a:ln>
        </p:spPr>
      </p:pic>
      <p:pic>
        <p:nvPicPr>
          <p:cNvPr id="705539" name="slide_8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8068"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05541" name="Text Box 5"/>
          <p:cNvSpPr txBox="1">
            <a:spLocks noChangeArrowheads="1"/>
          </p:cNvSpPr>
          <p:nvPr/>
        </p:nvSpPr>
        <p:spPr bwMode="auto">
          <a:xfrm>
            <a:off x="7315200" y="2727325"/>
            <a:ext cx="1524000" cy="1006475"/>
          </a:xfrm>
          <a:prstGeom prst="rect">
            <a:avLst/>
          </a:prstGeom>
          <a:noFill/>
          <a:ln w="9525">
            <a:noFill/>
            <a:miter lim="800000"/>
            <a:headEnd/>
            <a:tailEnd/>
          </a:ln>
        </p:spPr>
        <p:txBody>
          <a:bodyPr>
            <a:spAutoFit/>
          </a:bodyPr>
          <a:lstStyle/>
          <a:p>
            <a:pPr>
              <a:spcBef>
                <a:spcPct val="50000"/>
              </a:spcBef>
            </a:pPr>
            <a:r>
              <a:rPr lang="en-US" sz="2000">
                <a:sym typeface="Symbol" pitchFamily="18" charset="2"/>
              </a:rPr>
              <a:t></a:t>
            </a:r>
            <a:r>
              <a:rPr lang="en-US" sz="2000"/>
              <a:t>x174 “RF” (Replicative Form)</a:t>
            </a:r>
          </a:p>
        </p:txBody>
      </p:sp>
    </p:spTree>
  </p:cSld>
  <p:clrMapOvr>
    <a:masterClrMapping/>
  </p:clrMapOvr>
  <p:transition spd="med" advClick="0" advTm="43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05539"/>
                                        </p:tgtEl>
                                      </p:cBhvr>
                                    </p:cmd>
                                  </p:childTnLst>
                                </p:cTn>
                              </p:par>
                              <p:par>
                                <p:cTn id="7" presetID="2" presetClass="entr" presetSubtype="2" fill="hold" grpId="0" nodeType="withEffect">
                                  <p:stCondLst>
                                    <p:cond delay="6000"/>
                                  </p:stCondLst>
                                  <p:childTnLst>
                                    <p:set>
                                      <p:cBhvr>
                                        <p:cTn id="8" dur="1" fill="hold">
                                          <p:stCondLst>
                                            <p:cond delay="0"/>
                                          </p:stCondLst>
                                        </p:cTn>
                                        <p:tgtEl>
                                          <p:spTgt spid="705541"/>
                                        </p:tgtEl>
                                        <p:attrNameLst>
                                          <p:attrName>style.visibility</p:attrName>
                                        </p:attrNameLst>
                                      </p:cBhvr>
                                      <p:to>
                                        <p:strVal val="visible"/>
                                      </p:to>
                                    </p:set>
                                    <p:anim calcmode="lin" valueType="num">
                                      <p:cBhvr additive="base">
                                        <p:cTn id="9" dur="500" fill="hold"/>
                                        <p:tgtEl>
                                          <p:spTgt spid="705541"/>
                                        </p:tgtEl>
                                        <p:attrNameLst>
                                          <p:attrName>ppt_x</p:attrName>
                                        </p:attrNameLst>
                                      </p:cBhvr>
                                      <p:tavLst>
                                        <p:tav tm="0">
                                          <p:val>
                                            <p:strVal val="1+#ppt_w/2"/>
                                          </p:val>
                                        </p:tav>
                                        <p:tav tm="100000">
                                          <p:val>
                                            <p:strVal val="#ppt_x"/>
                                          </p:val>
                                        </p:tav>
                                      </p:tavLst>
                                    </p:anim>
                                    <p:anim calcmode="lin" valueType="num">
                                      <p:cBhvr additive="base">
                                        <p:cTn id="10" dur="500" fill="hold"/>
                                        <p:tgtEl>
                                          <p:spTgt spid="7055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Prev" delay="0">
                      <p:tgtEl>
                        <p:sldTgt/>
                      </p:tgtEl>
                    </p:cond>
                    <p:cond evt="onStopAudio" delay="0">
                      <p:tgtEl>
                        <p:sldTgt/>
                      </p:tgtEl>
                    </p:cond>
                  </p:endCondLst>
                </p:cTn>
                <p:tgtEl>
                  <p:spTgt spid="705539"/>
                </p:tgtEl>
              </p:cMediaNode>
            </p:audio>
          </p:childTnLst>
        </p:cTn>
      </p:par>
    </p:tnLst>
    <p:bldLst>
      <p:bldP spid="705541"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457200"/>
            <a:ext cx="5341937" cy="5943600"/>
          </a:xfrm>
          <a:prstGeom prst="rect">
            <a:avLst/>
          </a:prstGeom>
          <a:noFill/>
          <a:ln w="9525">
            <a:noFill/>
            <a:miter lim="800000"/>
            <a:headEnd/>
            <a:tailEnd/>
          </a:ln>
        </p:spPr>
      </p:pic>
      <p:pic>
        <p:nvPicPr>
          <p:cNvPr id="707587" name="slide_8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89092"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07589" name="Line 5"/>
          <p:cNvSpPr>
            <a:spLocks noChangeShapeType="1"/>
          </p:cNvSpPr>
          <p:nvPr/>
        </p:nvSpPr>
        <p:spPr bwMode="auto">
          <a:xfrm>
            <a:off x="1447800" y="4495800"/>
            <a:ext cx="1219200" cy="0"/>
          </a:xfrm>
          <a:prstGeom prst="line">
            <a:avLst/>
          </a:prstGeom>
          <a:noFill/>
          <a:ln w="76200">
            <a:solidFill>
              <a:srgbClr val="FF00FF"/>
            </a:solidFill>
            <a:round/>
            <a:headEnd/>
            <a:tailEnd type="triangle" w="med" len="med"/>
          </a:ln>
        </p:spPr>
        <p:txBody>
          <a:bodyPr/>
          <a:lstStyle/>
          <a:p>
            <a:endParaRPr lang="en-US"/>
          </a:p>
        </p:txBody>
      </p:sp>
    </p:spTree>
  </p:cSld>
  <p:clrMapOvr>
    <a:masterClrMapping/>
  </p:clrMapOvr>
  <p:transition spd="med" advClick="0" advTm="44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303" fill="hold"/>
                                        <p:tgtEl>
                                          <p:spTgt spid="707587"/>
                                        </p:tgtEl>
                                      </p:cBhvr>
                                    </p:cmd>
                                  </p:childTnLst>
                                </p:cTn>
                              </p:par>
                              <p:par>
                                <p:cTn id="7" presetID="2" presetClass="entr" presetSubtype="8" fill="hold" grpId="0" nodeType="withEffect">
                                  <p:stCondLst>
                                    <p:cond delay="8000"/>
                                  </p:stCondLst>
                                  <p:childTnLst>
                                    <p:set>
                                      <p:cBhvr>
                                        <p:cTn id="8" dur="1" fill="hold">
                                          <p:stCondLst>
                                            <p:cond delay="0"/>
                                          </p:stCondLst>
                                        </p:cTn>
                                        <p:tgtEl>
                                          <p:spTgt spid="707589"/>
                                        </p:tgtEl>
                                        <p:attrNameLst>
                                          <p:attrName>style.visibility</p:attrName>
                                        </p:attrNameLst>
                                      </p:cBhvr>
                                      <p:to>
                                        <p:strVal val="visible"/>
                                      </p:to>
                                    </p:set>
                                    <p:anim calcmode="lin" valueType="num">
                                      <p:cBhvr additive="base">
                                        <p:cTn id="9" dur="500" fill="hold"/>
                                        <p:tgtEl>
                                          <p:spTgt spid="707589"/>
                                        </p:tgtEl>
                                        <p:attrNameLst>
                                          <p:attrName>ppt_x</p:attrName>
                                        </p:attrNameLst>
                                      </p:cBhvr>
                                      <p:tavLst>
                                        <p:tav tm="0">
                                          <p:val>
                                            <p:strVal val="0-#ppt_w/2"/>
                                          </p:val>
                                        </p:tav>
                                        <p:tav tm="100000">
                                          <p:val>
                                            <p:strVal val="#ppt_x"/>
                                          </p:val>
                                        </p:tav>
                                      </p:tavLst>
                                    </p:anim>
                                    <p:anim calcmode="lin" valueType="num">
                                      <p:cBhvr additive="base">
                                        <p:cTn id="10" dur="500" fill="hold"/>
                                        <p:tgtEl>
                                          <p:spTgt spid="7075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Prev" delay="0">
                      <p:tgtEl>
                        <p:sldTgt/>
                      </p:tgtEl>
                    </p:cond>
                    <p:cond evt="onStopAudio" delay="0">
                      <p:tgtEl>
                        <p:sldTgt/>
                      </p:tgtEl>
                    </p:cond>
                  </p:endCondLst>
                </p:cTn>
                <p:tgtEl>
                  <p:spTgt spid="707587"/>
                </p:tgtEl>
              </p:cMediaNode>
            </p:audio>
          </p:childTnLst>
        </p:cTn>
      </p:par>
    </p:tnLst>
    <p:bldLst>
      <p:bldP spid="70758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1026" descr="C:\Program Files\Amira-3.1.1\data\nucleosome files\AAA FINAL STRUCTURE\Animations_notahelix\Picture Files\Rush_extended.jpg"/>
          <p:cNvPicPr>
            <a:picLocks noChangeAspect="1" noChangeArrowheads="1"/>
          </p:cNvPicPr>
          <p:nvPr/>
        </p:nvPicPr>
        <p:blipFill>
          <a:blip r:embed="rId5" cstate="print"/>
          <a:srcRect/>
          <a:stretch>
            <a:fillRect/>
          </a:stretch>
        </p:blipFill>
        <p:spPr bwMode="auto">
          <a:xfrm>
            <a:off x="1897063" y="457200"/>
            <a:ext cx="5341937" cy="5943600"/>
          </a:xfrm>
          <a:prstGeom prst="rect">
            <a:avLst/>
          </a:prstGeom>
          <a:noFill/>
          <a:ln w="9525">
            <a:noFill/>
            <a:miter lim="800000"/>
            <a:headEnd/>
            <a:tailEnd/>
          </a:ln>
        </p:spPr>
      </p:pic>
      <p:pic>
        <p:nvPicPr>
          <p:cNvPr id="709635" name="slide_8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0116" name="Text Box 1028"/>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709639" name="FIRST ARROW"/>
          <p:cNvSpPr>
            <a:spLocks noChangeShapeType="1"/>
          </p:cNvSpPr>
          <p:nvPr/>
        </p:nvSpPr>
        <p:spPr bwMode="auto">
          <a:xfrm>
            <a:off x="3200400" y="3138488"/>
            <a:ext cx="1066800" cy="0"/>
          </a:xfrm>
          <a:prstGeom prst="line">
            <a:avLst/>
          </a:prstGeom>
          <a:noFill/>
          <a:ln w="127000">
            <a:solidFill>
              <a:srgbClr val="FF00FF"/>
            </a:solidFill>
            <a:round/>
            <a:headEnd/>
            <a:tailEnd type="triangle" w="med" len="med"/>
          </a:ln>
        </p:spPr>
        <p:txBody>
          <a:bodyPr/>
          <a:lstStyle/>
          <a:p>
            <a:endParaRPr lang="en-US"/>
          </a:p>
        </p:txBody>
      </p:sp>
      <p:sp>
        <p:nvSpPr>
          <p:cNvPr id="709640" name="Arrow, relaxed circle"/>
          <p:cNvSpPr>
            <a:spLocks noChangeShapeType="1"/>
          </p:cNvSpPr>
          <p:nvPr/>
        </p:nvSpPr>
        <p:spPr bwMode="auto">
          <a:xfrm>
            <a:off x="5210175" y="1800225"/>
            <a:ext cx="0" cy="485775"/>
          </a:xfrm>
          <a:prstGeom prst="line">
            <a:avLst/>
          </a:prstGeom>
          <a:noFill/>
          <a:ln w="76200">
            <a:solidFill>
              <a:srgbClr val="FF00FF"/>
            </a:solidFill>
            <a:round/>
            <a:headEnd/>
            <a:tailEnd type="triangle" w="med" len="med"/>
          </a:ln>
        </p:spPr>
        <p:txBody>
          <a:bodyPr/>
          <a:lstStyle/>
          <a:p>
            <a:endParaRPr lang="en-US"/>
          </a:p>
        </p:txBody>
      </p:sp>
      <p:sp>
        <p:nvSpPr>
          <p:cNvPr id="709641" name="Arrow RH super"/>
          <p:cNvSpPr>
            <a:spLocks noChangeShapeType="1"/>
          </p:cNvSpPr>
          <p:nvPr/>
        </p:nvSpPr>
        <p:spPr bwMode="auto">
          <a:xfrm>
            <a:off x="4495800" y="1800225"/>
            <a:ext cx="0" cy="485775"/>
          </a:xfrm>
          <a:prstGeom prst="line">
            <a:avLst/>
          </a:prstGeom>
          <a:noFill/>
          <a:ln w="76200">
            <a:solidFill>
              <a:srgbClr val="FF00FF"/>
            </a:solidFill>
            <a:round/>
            <a:headEnd/>
            <a:tailEnd type="triangle" w="med" len="med"/>
          </a:ln>
        </p:spPr>
        <p:txBody>
          <a:bodyPr/>
          <a:lstStyle/>
          <a:p>
            <a:endParaRPr lang="en-US"/>
          </a:p>
        </p:txBody>
      </p:sp>
      <p:sp>
        <p:nvSpPr>
          <p:cNvPr id="709642" name="Arrow LH super"/>
          <p:cNvSpPr>
            <a:spLocks noChangeShapeType="1"/>
          </p:cNvSpPr>
          <p:nvPr/>
        </p:nvSpPr>
        <p:spPr bwMode="auto">
          <a:xfrm>
            <a:off x="6019800" y="1800225"/>
            <a:ext cx="0" cy="485775"/>
          </a:xfrm>
          <a:prstGeom prst="line">
            <a:avLst/>
          </a:prstGeom>
          <a:noFill/>
          <a:ln w="76200">
            <a:solidFill>
              <a:srgbClr val="FF00FF"/>
            </a:solidFill>
            <a:round/>
            <a:headEnd/>
            <a:tailEnd type="triangle" w="med" len="med"/>
          </a:ln>
        </p:spPr>
        <p:txBody>
          <a:bodyPr/>
          <a:lstStyle/>
          <a:p>
            <a:endParaRPr lang="en-US"/>
          </a:p>
        </p:txBody>
      </p:sp>
      <p:sp>
        <p:nvSpPr>
          <p:cNvPr id="709643" name="Form IV"/>
          <p:cNvSpPr>
            <a:spLocks noChangeShapeType="1"/>
          </p:cNvSpPr>
          <p:nvPr/>
        </p:nvSpPr>
        <p:spPr bwMode="auto">
          <a:xfrm>
            <a:off x="6643688" y="1800225"/>
            <a:ext cx="0" cy="485775"/>
          </a:xfrm>
          <a:prstGeom prst="line">
            <a:avLst/>
          </a:prstGeom>
          <a:noFill/>
          <a:ln w="76200">
            <a:solidFill>
              <a:srgbClr val="FF00FF"/>
            </a:solidFill>
            <a:round/>
            <a:headEnd/>
            <a:tailEnd type="triangle" w="med" len="med"/>
          </a:ln>
        </p:spPr>
        <p:txBody>
          <a:bodyPr/>
          <a:lstStyle/>
          <a:p>
            <a:endParaRPr lang="en-US"/>
          </a:p>
        </p:txBody>
      </p:sp>
      <p:sp>
        <p:nvSpPr>
          <p:cNvPr id="709644" name="Baffle, relaxed"/>
          <p:cNvSpPr txBox="1">
            <a:spLocks noChangeArrowheads="1"/>
          </p:cNvSpPr>
          <p:nvPr/>
        </p:nvSpPr>
        <p:spPr bwMode="auto">
          <a:xfrm>
            <a:off x="5029200" y="1800225"/>
            <a:ext cx="381000" cy="473075"/>
          </a:xfrm>
          <a:prstGeom prst="rect">
            <a:avLst/>
          </a:prstGeom>
          <a:solidFill>
            <a:srgbClr val="DDDDDD"/>
          </a:solidFill>
          <a:ln w="9525">
            <a:noFill/>
            <a:miter lim="800000"/>
            <a:headEnd/>
            <a:tailEnd/>
          </a:ln>
        </p:spPr>
        <p:txBody>
          <a:bodyPr>
            <a:spAutoFit/>
          </a:bodyPr>
          <a:lstStyle/>
          <a:p>
            <a:pPr>
              <a:spcBef>
                <a:spcPct val="50000"/>
              </a:spcBef>
            </a:pPr>
            <a:r>
              <a:rPr lang="en-US" sz="2500"/>
              <a:t> </a:t>
            </a:r>
          </a:p>
        </p:txBody>
      </p:sp>
      <p:sp>
        <p:nvSpPr>
          <p:cNvPr id="709645" name="Baffle, FIRST ARROW"/>
          <p:cNvSpPr txBox="1">
            <a:spLocks noChangeArrowheads="1"/>
          </p:cNvSpPr>
          <p:nvPr/>
        </p:nvSpPr>
        <p:spPr bwMode="auto">
          <a:xfrm>
            <a:off x="3043238" y="2957513"/>
            <a:ext cx="1219200" cy="457200"/>
          </a:xfrm>
          <a:prstGeom prst="rect">
            <a:avLst/>
          </a:prstGeom>
          <a:solidFill>
            <a:schemeClr val="bg1"/>
          </a:solidFill>
          <a:ln w="9525">
            <a:noFill/>
            <a:miter lim="800000"/>
            <a:headEnd/>
            <a:tailEnd/>
          </a:ln>
        </p:spPr>
        <p:txBody>
          <a:bodyPr>
            <a:spAutoFit/>
          </a:bodyPr>
          <a:lstStyle/>
          <a:p>
            <a:pPr>
              <a:spcBef>
                <a:spcPct val="50000"/>
              </a:spcBef>
            </a:pPr>
            <a:r>
              <a:rPr lang="en-US"/>
              <a:t> </a:t>
            </a:r>
          </a:p>
        </p:txBody>
      </p:sp>
    </p:spTree>
  </p:cSld>
  <p:clrMapOvr>
    <a:masterClrMapping/>
  </p:clrMapOvr>
  <p:transition spd="med" advClick="0" advTm="45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800" fill="hold"/>
                                        <p:tgtEl>
                                          <p:spTgt spid="709635"/>
                                        </p:tgtEl>
                                      </p:cBhvr>
                                    </p:cmd>
                                  </p:childTnLst>
                                </p:cTn>
                              </p:par>
                              <p:par>
                                <p:cTn id="7" presetID="2" presetClass="entr" presetSubtype="8" fill="hold" grpId="0" nodeType="withEffect">
                                  <p:stCondLst>
                                    <p:cond delay="2000"/>
                                  </p:stCondLst>
                                  <p:childTnLst>
                                    <p:set>
                                      <p:cBhvr>
                                        <p:cTn id="8" dur="1" fill="hold">
                                          <p:stCondLst>
                                            <p:cond delay="0"/>
                                          </p:stCondLst>
                                        </p:cTn>
                                        <p:tgtEl>
                                          <p:spTgt spid="709639"/>
                                        </p:tgtEl>
                                        <p:attrNameLst>
                                          <p:attrName>style.visibility</p:attrName>
                                        </p:attrNameLst>
                                      </p:cBhvr>
                                      <p:to>
                                        <p:strVal val="visible"/>
                                      </p:to>
                                    </p:set>
                                    <p:anim calcmode="lin" valueType="num">
                                      <p:cBhvr additive="base">
                                        <p:cTn id="9" dur="500" fill="hold"/>
                                        <p:tgtEl>
                                          <p:spTgt spid="709639"/>
                                        </p:tgtEl>
                                        <p:attrNameLst>
                                          <p:attrName>ppt_x</p:attrName>
                                        </p:attrNameLst>
                                      </p:cBhvr>
                                      <p:tavLst>
                                        <p:tav tm="0">
                                          <p:val>
                                            <p:strVal val="0-#ppt_w/2"/>
                                          </p:val>
                                        </p:tav>
                                        <p:tav tm="100000">
                                          <p:val>
                                            <p:strVal val="#ppt_x"/>
                                          </p:val>
                                        </p:tav>
                                      </p:tavLst>
                                    </p:anim>
                                    <p:anim calcmode="lin" valueType="num">
                                      <p:cBhvr additive="base">
                                        <p:cTn id="10" dur="500" fill="hold"/>
                                        <p:tgtEl>
                                          <p:spTgt spid="709639"/>
                                        </p:tgtEl>
                                        <p:attrNameLst>
                                          <p:attrName>ppt_y</p:attrName>
                                        </p:attrNameLst>
                                      </p:cBhvr>
                                      <p:tavLst>
                                        <p:tav tm="0">
                                          <p:val>
                                            <p:strVal val="#ppt_y"/>
                                          </p:val>
                                        </p:tav>
                                        <p:tav tm="100000">
                                          <p:val>
                                            <p:strVal val="#ppt_y"/>
                                          </p:val>
                                        </p:tav>
                                      </p:tavLst>
                                    </p:anim>
                                  </p:childTnLst>
                                </p:cTn>
                              </p:par>
                              <p:par>
                                <p:cTn id="11" presetID="1" presetClass="entr" presetSubtype="0" fill="hold" grpId="0" nodeType="withEffect">
                                  <p:stCondLst>
                                    <p:cond delay="8000"/>
                                  </p:stCondLst>
                                  <p:childTnLst>
                                    <p:set>
                                      <p:cBhvr>
                                        <p:cTn id="12" dur="1" fill="hold">
                                          <p:stCondLst>
                                            <p:cond delay="499"/>
                                          </p:stCondLst>
                                        </p:cTn>
                                        <p:tgtEl>
                                          <p:spTgt spid="709645"/>
                                        </p:tgtEl>
                                        <p:attrNameLst>
                                          <p:attrName>style.visibility</p:attrName>
                                        </p:attrNameLst>
                                      </p:cBhvr>
                                      <p:to>
                                        <p:strVal val="visible"/>
                                      </p:to>
                                    </p:set>
                                  </p:childTnLst>
                                </p:cTn>
                              </p:par>
                              <p:par>
                                <p:cTn id="13" presetID="2" presetClass="entr" presetSubtype="1" fill="hold" grpId="0" nodeType="withEffect">
                                  <p:stCondLst>
                                    <p:cond delay="8000"/>
                                  </p:stCondLst>
                                  <p:childTnLst>
                                    <p:set>
                                      <p:cBhvr>
                                        <p:cTn id="14" dur="1" fill="hold">
                                          <p:stCondLst>
                                            <p:cond delay="0"/>
                                          </p:stCondLst>
                                        </p:cTn>
                                        <p:tgtEl>
                                          <p:spTgt spid="709640"/>
                                        </p:tgtEl>
                                        <p:attrNameLst>
                                          <p:attrName>style.visibility</p:attrName>
                                        </p:attrNameLst>
                                      </p:cBhvr>
                                      <p:to>
                                        <p:strVal val="visible"/>
                                      </p:to>
                                    </p:set>
                                    <p:anim calcmode="lin" valueType="num">
                                      <p:cBhvr additive="base">
                                        <p:cTn id="15" dur="500" fill="hold"/>
                                        <p:tgtEl>
                                          <p:spTgt spid="709640"/>
                                        </p:tgtEl>
                                        <p:attrNameLst>
                                          <p:attrName>ppt_x</p:attrName>
                                        </p:attrNameLst>
                                      </p:cBhvr>
                                      <p:tavLst>
                                        <p:tav tm="0">
                                          <p:val>
                                            <p:strVal val="#ppt_x"/>
                                          </p:val>
                                        </p:tav>
                                        <p:tav tm="100000">
                                          <p:val>
                                            <p:strVal val="#ppt_x"/>
                                          </p:val>
                                        </p:tav>
                                      </p:tavLst>
                                    </p:anim>
                                    <p:anim calcmode="lin" valueType="num">
                                      <p:cBhvr additive="base">
                                        <p:cTn id="16" dur="500" fill="hold"/>
                                        <p:tgtEl>
                                          <p:spTgt spid="709640"/>
                                        </p:tgtEl>
                                        <p:attrNameLst>
                                          <p:attrName>ppt_y</p:attrName>
                                        </p:attrNameLst>
                                      </p:cBhvr>
                                      <p:tavLst>
                                        <p:tav tm="0">
                                          <p:val>
                                            <p:strVal val="0-#ppt_h/2"/>
                                          </p:val>
                                        </p:tav>
                                        <p:tav tm="100000">
                                          <p:val>
                                            <p:strVal val="#ppt_y"/>
                                          </p:val>
                                        </p:tav>
                                      </p:tavLst>
                                    </p:anim>
                                  </p:childTnLst>
                                </p:cTn>
                              </p:par>
                              <p:par>
                                <p:cTn id="17" presetID="1" presetClass="entr" presetSubtype="0" fill="hold" grpId="0" nodeType="withEffect">
                                  <p:stCondLst>
                                    <p:cond delay="30000"/>
                                  </p:stCondLst>
                                  <p:childTnLst>
                                    <p:set>
                                      <p:cBhvr>
                                        <p:cTn id="18" dur="1" fill="hold">
                                          <p:stCondLst>
                                            <p:cond delay="499"/>
                                          </p:stCondLst>
                                        </p:cTn>
                                        <p:tgtEl>
                                          <p:spTgt spid="709644"/>
                                        </p:tgtEl>
                                        <p:attrNameLst>
                                          <p:attrName>style.visibility</p:attrName>
                                        </p:attrNameLst>
                                      </p:cBhvr>
                                      <p:to>
                                        <p:strVal val="visible"/>
                                      </p:to>
                                    </p:set>
                                  </p:childTnLst>
                                </p:cTn>
                              </p:par>
                              <p:par>
                                <p:cTn id="19" presetID="2" presetClass="entr" presetSubtype="1" fill="hold" grpId="0" nodeType="withEffect">
                                  <p:stCondLst>
                                    <p:cond delay="30000"/>
                                  </p:stCondLst>
                                  <p:childTnLst>
                                    <p:set>
                                      <p:cBhvr>
                                        <p:cTn id="20" dur="1" fill="hold">
                                          <p:stCondLst>
                                            <p:cond delay="0"/>
                                          </p:stCondLst>
                                        </p:cTn>
                                        <p:tgtEl>
                                          <p:spTgt spid="709641"/>
                                        </p:tgtEl>
                                        <p:attrNameLst>
                                          <p:attrName>style.visibility</p:attrName>
                                        </p:attrNameLst>
                                      </p:cBhvr>
                                      <p:to>
                                        <p:strVal val="visible"/>
                                      </p:to>
                                    </p:set>
                                    <p:anim calcmode="lin" valueType="num">
                                      <p:cBhvr additive="base">
                                        <p:cTn id="21" dur="500" fill="hold"/>
                                        <p:tgtEl>
                                          <p:spTgt spid="709641"/>
                                        </p:tgtEl>
                                        <p:attrNameLst>
                                          <p:attrName>ppt_x</p:attrName>
                                        </p:attrNameLst>
                                      </p:cBhvr>
                                      <p:tavLst>
                                        <p:tav tm="0">
                                          <p:val>
                                            <p:strVal val="#ppt_x"/>
                                          </p:val>
                                        </p:tav>
                                        <p:tav tm="100000">
                                          <p:val>
                                            <p:strVal val="#ppt_x"/>
                                          </p:val>
                                        </p:tav>
                                      </p:tavLst>
                                    </p:anim>
                                    <p:anim calcmode="lin" valueType="num">
                                      <p:cBhvr additive="base">
                                        <p:cTn id="22" dur="500" fill="hold"/>
                                        <p:tgtEl>
                                          <p:spTgt spid="709641"/>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30500"/>
                                  </p:stCondLst>
                                  <p:childTnLst>
                                    <p:set>
                                      <p:cBhvr>
                                        <p:cTn id="24" dur="1" fill="hold">
                                          <p:stCondLst>
                                            <p:cond delay="0"/>
                                          </p:stCondLst>
                                        </p:cTn>
                                        <p:tgtEl>
                                          <p:spTgt spid="709642"/>
                                        </p:tgtEl>
                                        <p:attrNameLst>
                                          <p:attrName>style.visibility</p:attrName>
                                        </p:attrNameLst>
                                      </p:cBhvr>
                                      <p:to>
                                        <p:strVal val="visible"/>
                                      </p:to>
                                    </p:set>
                                    <p:anim calcmode="lin" valueType="num">
                                      <p:cBhvr additive="base">
                                        <p:cTn id="25" dur="500" fill="hold"/>
                                        <p:tgtEl>
                                          <p:spTgt spid="709642"/>
                                        </p:tgtEl>
                                        <p:attrNameLst>
                                          <p:attrName>ppt_x</p:attrName>
                                        </p:attrNameLst>
                                      </p:cBhvr>
                                      <p:tavLst>
                                        <p:tav tm="0">
                                          <p:val>
                                            <p:strVal val="#ppt_x"/>
                                          </p:val>
                                        </p:tav>
                                        <p:tav tm="100000">
                                          <p:val>
                                            <p:strVal val="#ppt_x"/>
                                          </p:val>
                                        </p:tav>
                                      </p:tavLst>
                                    </p:anim>
                                    <p:anim calcmode="lin" valueType="num">
                                      <p:cBhvr additive="base">
                                        <p:cTn id="26" dur="500" fill="hold"/>
                                        <p:tgtEl>
                                          <p:spTgt spid="709642"/>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32000"/>
                                  </p:stCondLst>
                                  <p:childTnLst>
                                    <p:set>
                                      <p:cBhvr>
                                        <p:cTn id="28" dur="1" fill="hold">
                                          <p:stCondLst>
                                            <p:cond delay="0"/>
                                          </p:stCondLst>
                                        </p:cTn>
                                        <p:tgtEl>
                                          <p:spTgt spid="709643"/>
                                        </p:tgtEl>
                                        <p:attrNameLst>
                                          <p:attrName>style.visibility</p:attrName>
                                        </p:attrNameLst>
                                      </p:cBhvr>
                                      <p:to>
                                        <p:strVal val="visible"/>
                                      </p:to>
                                    </p:set>
                                    <p:anim calcmode="lin" valueType="num">
                                      <p:cBhvr additive="base">
                                        <p:cTn id="29" dur="500" fill="hold"/>
                                        <p:tgtEl>
                                          <p:spTgt spid="709643"/>
                                        </p:tgtEl>
                                        <p:attrNameLst>
                                          <p:attrName>ppt_x</p:attrName>
                                        </p:attrNameLst>
                                      </p:cBhvr>
                                      <p:tavLst>
                                        <p:tav tm="0">
                                          <p:val>
                                            <p:strVal val="#ppt_x"/>
                                          </p:val>
                                        </p:tav>
                                        <p:tav tm="100000">
                                          <p:val>
                                            <p:strVal val="#ppt_x"/>
                                          </p:val>
                                        </p:tav>
                                      </p:tavLst>
                                    </p:anim>
                                    <p:anim calcmode="lin" valueType="num">
                                      <p:cBhvr additive="base">
                                        <p:cTn id="30" dur="500" fill="hold"/>
                                        <p:tgtEl>
                                          <p:spTgt spid="7096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2683">
                <p:cTn id="31" fill="hold" display="0">
                  <p:stCondLst>
                    <p:cond delay="indefinite"/>
                  </p:stCondLst>
                  <p:endCondLst>
                    <p:cond evt="onPrev" delay="0">
                      <p:tgtEl>
                        <p:sldTgt/>
                      </p:tgtEl>
                    </p:cond>
                    <p:cond evt="onStopAudio" delay="0">
                      <p:tgtEl>
                        <p:sldTgt/>
                      </p:tgtEl>
                    </p:cond>
                  </p:endCondLst>
                </p:cTn>
                <p:tgtEl>
                  <p:spTgt spid="709635"/>
                </p:tgtEl>
              </p:cMediaNode>
            </p:audio>
          </p:childTnLst>
        </p:cTn>
      </p:par>
    </p:tnLst>
    <p:bldLst>
      <p:bldP spid="709639" grpId="0" animBg="1"/>
      <p:bldP spid="709640" grpId="0" animBg="1"/>
      <p:bldP spid="709641" grpId="0" animBg="1"/>
      <p:bldP spid="709642" grpId="0" animBg="1"/>
      <p:bldP spid="709643" grpId="0" animBg="1"/>
      <p:bldP spid="709644" grpId="0" animBg="1" autoUpdateAnimBg="0"/>
      <p:bldP spid="709645" grpId="0" animBg="1"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C:\Program Files\Amira-3.1.1\data\nucleosome files\AAA FINAL STRUCTURE\Animations_notahelix\Picture Files\sky_diver.jpg"/>
          <p:cNvPicPr>
            <a:picLocks noChangeAspect="1" noChangeArrowheads="1"/>
          </p:cNvPicPr>
          <p:nvPr/>
        </p:nvPicPr>
        <p:blipFill>
          <a:blip r:embed="rId5" cstate="print"/>
          <a:srcRect/>
          <a:stretch>
            <a:fillRect/>
          </a:stretch>
        </p:blipFill>
        <p:spPr bwMode="auto">
          <a:xfrm>
            <a:off x="1828800" y="685800"/>
            <a:ext cx="5486400" cy="5486400"/>
          </a:xfrm>
          <a:prstGeom prst="rect">
            <a:avLst/>
          </a:prstGeom>
          <a:noFill/>
          <a:ln w="9525">
            <a:noFill/>
            <a:miter lim="800000"/>
            <a:headEnd/>
            <a:tailEnd/>
          </a:ln>
        </p:spPr>
      </p:pic>
      <p:pic>
        <p:nvPicPr>
          <p:cNvPr id="550915" name="slide_8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1140"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550917" name="Line 5"/>
          <p:cNvSpPr>
            <a:spLocks noChangeShapeType="1"/>
          </p:cNvSpPr>
          <p:nvPr/>
        </p:nvSpPr>
        <p:spPr bwMode="auto">
          <a:xfrm>
            <a:off x="3157538" y="990600"/>
            <a:ext cx="0" cy="609600"/>
          </a:xfrm>
          <a:prstGeom prst="line">
            <a:avLst/>
          </a:prstGeom>
          <a:noFill/>
          <a:ln w="76200">
            <a:solidFill>
              <a:srgbClr val="FF00FF"/>
            </a:solidFill>
            <a:round/>
            <a:headEnd/>
            <a:tailEnd type="triangle" w="med" len="med"/>
          </a:ln>
        </p:spPr>
        <p:txBody>
          <a:bodyPr/>
          <a:lstStyle/>
          <a:p>
            <a:endParaRPr lang="en-US"/>
          </a:p>
        </p:txBody>
      </p:sp>
      <p:sp>
        <p:nvSpPr>
          <p:cNvPr id="550918" name="Line 6"/>
          <p:cNvSpPr>
            <a:spLocks noChangeShapeType="1"/>
          </p:cNvSpPr>
          <p:nvPr/>
        </p:nvSpPr>
        <p:spPr bwMode="auto">
          <a:xfrm>
            <a:off x="6324600" y="1295400"/>
            <a:ext cx="0" cy="609600"/>
          </a:xfrm>
          <a:prstGeom prst="line">
            <a:avLst/>
          </a:prstGeom>
          <a:noFill/>
          <a:ln w="76200">
            <a:solidFill>
              <a:srgbClr val="FF00FF"/>
            </a:solidFill>
            <a:round/>
            <a:headEnd/>
            <a:tailEnd type="triangle" w="med" len="med"/>
          </a:ln>
        </p:spPr>
        <p:txBody>
          <a:bodyPr/>
          <a:lstStyle/>
          <a:p>
            <a:endParaRPr lang="en-US"/>
          </a:p>
        </p:txBody>
      </p:sp>
      <p:sp>
        <p:nvSpPr>
          <p:cNvPr id="550921" name="Line 9"/>
          <p:cNvSpPr>
            <a:spLocks noChangeShapeType="1"/>
          </p:cNvSpPr>
          <p:nvPr/>
        </p:nvSpPr>
        <p:spPr bwMode="auto">
          <a:xfrm>
            <a:off x="1295400" y="4862513"/>
            <a:ext cx="914400" cy="0"/>
          </a:xfrm>
          <a:prstGeom prst="line">
            <a:avLst/>
          </a:prstGeom>
          <a:noFill/>
          <a:ln w="76200">
            <a:solidFill>
              <a:srgbClr val="FF00FF"/>
            </a:solidFill>
            <a:round/>
            <a:headEnd/>
            <a:tailEnd type="triangle" w="med" len="med"/>
          </a:ln>
        </p:spPr>
        <p:txBody>
          <a:bodyPr/>
          <a:lstStyle/>
          <a:p>
            <a:endParaRPr lang="en-US"/>
          </a:p>
        </p:txBody>
      </p:sp>
      <p:sp>
        <p:nvSpPr>
          <p:cNvPr id="550922" name="Line 10"/>
          <p:cNvSpPr>
            <a:spLocks noChangeShapeType="1"/>
          </p:cNvSpPr>
          <p:nvPr/>
        </p:nvSpPr>
        <p:spPr bwMode="auto">
          <a:xfrm flipH="1">
            <a:off x="6705600" y="4814888"/>
            <a:ext cx="990600" cy="0"/>
          </a:xfrm>
          <a:prstGeom prst="line">
            <a:avLst/>
          </a:prstGeom>
          <a:noFill/>
          <a:ln w="76200">
            <a:solidFill>
              <a:srgbClr val="FF00FF"/>
            </a:solidFill>
            <a:round/>
            <a:headEnd/>
            <a:tailEnd type="triangle" w="med" len="med"/>
          </a:ln>
        </p:spPr>
        <p:txBody>
          <a:bodyPr/>
          <a:lstStyle/>
          <a:p>
            <a:endParaRPr lang="en-US"/>
          </a:p>
        </p:txBody>
      </p:sp>
    </p:spTree>
  </p:cSld>
  <p:clrMapOvr>
    <a:masterClrMapping/>
  </p:clrMapOvr>
  <p:transition advClick="0" advTm="4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0915"/>
                                        </p:tgtEl>
                                      </p:cBhvr>
                                    </p:cmd>
                                  </p:childTnLst>
                                </p:cTn>
                              </p:par>
                              <p:par>
                                <p:cTn id="7" presetID="2" presetClass="entr" presetSubtype="1" fill="hold" grpId="0" nodeType="withEffect">
                                  <p:stCondLst>
                                    <p:cond delay="5000"/>
                                  </p:stCondLst>
                                  <p:childTnLst>
                                    <p:set>
                                      <p:cBhvr>
                                        <p:cTn id="8" dur="1" fill="hold">
                                          <p:stCondLst>
                                            <p:cond delay="0"/>
                                          </p:stCondLst>
                                        </p:cTn>
                                        <p:tgtEl>
                                          <p:spTgt spid="550917"/>
                                        </p:tgtEl>
                                        <p:attrNameLst>
                                          <p:attrName>style.visibility</p:attrName>
                                        </p:attrNameLst>
                                      </p:cBhvr>
                                      <p:to>
                                        <p:strVal val="visible"/>
                                      </p:to>
                                    </p:set>
                                    <p:anim calcmode="lin" valueType="num">
                                      <p:cBhvr additive="base">
                                        <p:cTn id="9" dur="500" fill="hold"/>
                                        <p:tgtEl>
                                          <p:spTgt spid="550917"/>
                                        </p:tgtEl>
                                        <p:attrNameLst>
                                          <p:attrName>ppt_x</p:attrName>
                                        </p:attrNameLst>
                                      </p:cBhvr>
                                      <p:tavLst>
                                        <p:tav tm="0">
                                          <p:val>
                                            <p:strVal val="#ppt_x"/>
                                          </p:val>
                                        </p:tav>
                                        <p:tav tm="100000">
                                          <p:val>
                                            <p:strVal val="#ppt_x"/>
                                          </p:val>
                                        </p:tav>
                                      </p:tavLst>
                                    </p:anim>
                                    <p:anim calcmode="lin" valueType="num">
                                      <p:cBhvr additive="base">
                                        <p:cTn id="10" dur="500" fill="hold"/>
                                        <p:tgtEl>
                                          <p:spTgt spid="550917"/>
                                        </p:tgtEl>
                                        <p:attrNameLst>
                                          <p:attrName>ppt_y</p:attrName>
                                        </p:attrNameLst>
                                      </p:cBhvr>
                                      <p:tavLst>
                                        <p:tav tm="0">
                                          <p:val>
                                            <p:strVal val="0-#ppt_h/2"/>
                                          </p:val>
                                        </p:tav>
                                        <p:tav tm="100000">
                                          <p:val>
                                            <p:strVal val="#ppt_y"/>
                                          </p:val>
                                        </p:tav>
                                      </p:tavLst>
                                    </p:anim>
                                  </p:childTnLst>
                                  <p:subTnLst>
                                    <p:set>
                                      <p:cBhvr override="childStyle">
                                        <p:cTn dur="1" fill="hold" display="0" masterRel="sameClick" afterEffect="1">
                                          <p:stCondLst>
                                            <p:cond evt="end" delay="0">
                                              <p:tn val="7"/>
                                            </p:cond>
                                          </p:stCondLst>
                                        </p:cTn>
                                        <p:tgtEl>
                                          <p:spTgt spid="550917"/>
                                        </p:tgtEl>
                                        <p:attrNameLst>
                                          <p:attrName>style.visibility</p:attrName>
                                        </p:attrNameLst>
                                      </p:cBhvr>
                                      <p:to>
                                        <p:strVal val="hidden"/>
                                      </p:to>
                                    </p:set>
                                  </p:subTnLst>
                                </p:cTn>
                              </p:par>
                            </p:childTnLst>
                          </p:cTn>
                        </p:par>
                        <p:par>
                          <p:cTn id="11" fill="hold">
                            <p:stCondLst>
                              <p:cond delay="5500"/>
                            </p:stCondLst>
                            <p:childTnLst>
                              <p:par>
                                <p:cTn id="12" presetID="2" presetClass="entr" presetSubtype="1" fill="hold" grpId="0" nodeType="afterEffect">
                                  <p:stCondLst>
                                    <p:cond delay="8000"/>
                                  </p:stCondLst>
                                  <p:childTnLst>
                                    <p:set>
                                      <p:cBhvr>
                                        <p:cTn id="13" dur="1" fill="hold">
                                          <p:stCondLst>
                                            <p:cond delay="0"/>
                                          </p:stCondLst>
                                        </p:cTn>
                                        <p:tgtEl>
                                          <p:spTgt spid="550918"/>
                                        </p:tgtEl>
                                        <p:attrNameLst>
                                          <p:attrName>style.visibility</p:attrName>
                                        </p:attrNameLst>
                                      </p:cBhvr>
                                      <p:to>
                                        <p:strVal val="visible"/>
                                      </p:to>
                                    </p:set>
                                    <p:anim calcmode="lin" valueType="num">
                                      <p:cBhvr additive="base">
                                        <p:cTn id="14" dur="500" fill="hold"/>
                                        <p:tgtEl>
                                          <p:spTgt spid="550918"/>
                                        </p:tgtEl>
                                        <p:attrNameLst>
                                          <p:attrName>ppt_x</p:attrName>
                                        </p:attrNameLst>
                                      </p:cBhvr>
                                      <p:tavLst>
                                        <p:tav tm="0">
                                          <p:val>
                                            <p:strVal val="#ppt_x"/>
                                          </p:val>
                                        </p:tav>
                                        <p:tav tm="100000">
                                          <p:val>
                                            <p:strVal val="#ppt_x"/>
                                          </p:val>
                                        </p:tav>
                                      </p:tavLst>
                                    </p:anim>
                                    <p:anim calcmode="lin" valueType="num">
                                      <p:cBhvr additive="base">
                                        <p:cTn id="15" dur="500" fill="hold"/>
                                        <p:tgtEl>
                                          <p:spTgt spid="550918"/>
                                        </p:tgtEl>
                                        <p:attrNameLst>
                                          <p:attrName>ppt_y</p:attrName>
                                        </p:attrNameLst>
                                      </p:cBhvr>
                                      <p:tavLst>
                                        <p:tav tm="0">
                                          <p:val>
                                            <p:strVal val="0-#ppt_h/2"/>
                                          </p:val>
                                        </p:tav>
                                        <p:tav tm="100000">
                                          <p:val>
                                            <p:strVal val="#ppt_y"/>
                                          </p:val>
                                        </p:tav>
                                      </p:tavLst>
                                    </p:anim>
                                  </p:childTnLst>
                                  <p:subTnLst>
                                    <p:set>
                                      <p:cBhvr override="childStyle">
                                        <p:cTn dur="1" fill="hold" display="0" masterRel="sameClick" afterEffect="1">
                                          <p:stCondLst>
                                            <p:cond evt="end" delay="0">
                                              <p:tn val="12"/>
                                            </p:cond>
                                          </p:stCondLst>
                                        </p:cTn>
                                        <p:tgtEl>
                                          <p:spTgt spid="550918"/>
                                        </p:tgtEl>
                                        <p:attrNameLst>
                                          <p:attrName>style.visibility</p:attrName>
                                        </p:attrNameLst>
                                      </p:cBhvr>
                                      <p:to>
                                        <p:strVal val="hidden"/>
                                      </p:to>
                                    </p:set>
                                  </p:subTnLst>
                                </p:cTn>
                              </p:par>
                            </p:childTnLst>
                          </p:cTn>
                        </p:par>
                        <p:par>
                          <p:cTn id="16" fill="hold">
                            <p:stCondLst>
                              <p:cond delay="14000"/>
                            </p:stCondLst>
                            <p:childTnLst>
                              <p:par>
                                <p:cTn id="17" presetID="2" presetClass="entr" presetSubtype="8" fill="hold" grpId="0" nodeType="afterEffect">
                                  <p:stCondLst>
                                    <p:cond delay="12000"/>
                                  </p:stCondLst>
                                  <p:childTnLst>
                                    <p:set>
                                      <p:cBhvr>
                                        <p:cTn id="18" dur="1" fill="hold">
                                          <p:stCondLst>
                                            <p:cond delay="0"/>
                                          </p:stCondLst>
                                        </p:cTn>
                                        <p:tgtEl>
                                          <p:spTgt spid="550921"/>
                                        </p:tgtEl>
                                        <p:attrNameLst>
                                          <p:attrName>style.visibility</p:attrName>
                                        </p:attrNameLst>
                                      </p:cBhvr>
                                      <p:to>
                                        <p:strVal val="visible"/>
                                      </p:to>
                                    </p:set>
                                    <p:anim calcmode="lin" valueType="num">
                                      <p:cBhvr additive="base">
                                        <p:cTn id="19" dur="500" fill="hold"/>
                                        <p:tgtEl>
                                          <p:spTgt spid="550921"/>
                                        </p:tgtEl>
                                        <p:attrNameLst>
                                          <p:attrName>ppt_x</p:attrName>
                                        </p:attrNameLst>
                                      </p:cBhvr>
                                      <p:tavLst>
                                        <p:tav tm="0">
                                          <p:val>
                                            <p:strVal val="0-#ppt_w/2"/>
                                          </p:val>
                                        </p:tav>
                                        <p:tav tm="100000">
                                          <p:val>
                                            <p:strVal val="#ppt_x"/>
                                          </p:val>
                                        </p:tav>
                                      </p:tavLst>
                                    </p:anim>
                                    <p:anim calcmode="lin" valueType="num">
                                      <p:cBhvr additive="base">
                                        <p:cTn id="20" dur="500" fill="hold"/>
                                        <p:tgtEl>
                                          <p:spTgt spid="550921"/>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17"/>
                                            </p:cond>
                                          </p:stCondLst>
                                        </p:cTn>
                                        <p:tgtEl>
                                          <p:spTgt spid="550921"/>
                                        </p:tgtEl>
                                        <p:attrNameLst>
                                          <p:attrName>style.visibility</p:attrName>
                                        </p:attrNameLst>
                                      </p:cBhvr>
                                      <p:to>
                                        <p:strVal val="hidden"/>
                                      </p:to>
                                    </p:set>
                                  </p:subTnLst>
                                </p:cTn>
                              </p:par>
                            </p:childTnLst>
                          </p:cTn>
                        </p:par>
                        <p:par>
                          <p:cTn id="21" fill="hold">
                            <p:stCondLst>
                              <p:cond delay="26500"/>
                            </p:stCondLst>
                            <p:childTnLst>
                              <p:par>
                                <p:cTn id="22" presetID="2" presetClass="entr" presetSubtype="2" fill="hold" grpId="0" nodeType="afterEffect">
                                  <p:stCondLst>
                                    <p:cond delay="13000"/>
                                  </p:stCondLst>
                                  <p:childTnLst>
                                    <p:set>
                                      <p:cBhvr>
                                        <p:cTn id="23" dur="1" fill="hold">
                                          <p:stCondLst>
                                            <p:cond delay="0"/>
                                          </p:stCondLst>
                                        </p:cTn>
                                        <p:tgtEl>
                                          <p:spTgt spid="550922"/>
                                        </p:tgtEl>
                                        <p:attrNameLst>
                                          <p:attrName>style.visibility</p:attrName>
                                        </p:attrNameLst>
                                      </p:cBhvr>
                                      <p:to>
                                        <p:strVal val="visible"/>
                                      </p:to>
                                    </p:set>
                                    <p:anim calcmode="lin" valueType="num">
                                      <p:cBhvr additive="base">
                                        <p:cTn id="24" dur="500" fill="hold"/>
                                        <p:tgtEl>
                                          <p:spTgt spid="550922"/>
                                        </p:tgtEl>
                                        <p:attrNameLst>
                                          <p:attrName>ppt_x</p:attrName>
                                        </p:attrNameLst>
                                      </p:cBhvr>
                                      <p:tavLst>
                                        <p:tav tm="0">
                                          <p:val>
                                            <p:strVal val="1+#ppt_w/2"/>
                                          </p:val>
                                        </p:tav>
                                        <p:tav tm="100000">
                                          <p:val>
                                            <p:strVal val="#ppt_x"/>
                                          </p:val>
                                        </p:tav>
                                      </p:tavLst>
                                    </p:anim>
                                    <p:anim calcmode="lin" valueType="num">
                                      <p:cBhvr additive="base">
                                        <p:cTn id="25" dur="500" fill="hold"/>
                                        <p:tgtEl>
                                          <p:spTgt spid="550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26" fill="hold" display="0">
                  <p:stCondLst>
                    <p:cond delay="indefinite"/>
                  </p:stCondLst>
                  <p:endCondLst>
                    <p:cond evt="onPrev" delay="0">
                      <p:tgtEl>
                        <p:sldTgt/>
                      </p:tgtEl>
                    </p:cond>
                    <p:cond evt="onStopAudio" delay="0">
                      <p:tgtEl>
                        <p:sldTgt/>
                      </p:tgtEl>
                    </p:cond>
                  </p:endCondLst>
                </p:cTn>
                <p:tgtEl>
                  <p:spTgt spid="550915"/>
                </p:tgtEl>
              </p:cMediaNode>
            </p:audio>
          </p:childTnLst>
        </p:cTn>
      </p:par>
    </p:tnLst>
    <p:bldLst>
      <p:bldP spid="550917" grpId="0" animBg="1"/>
      <p:bldP spid="550918" grpId="0" animBg="1"/>
      <p:bldP spid="550921" grpId="0" animBg="1"/>
      <p:bldP spid="55092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C:\Program Files\Amira-3.1.1\data\nucleosome files\AAA FINAL STRUCTURE\Animations_notahelix\Picture Files\Rush_extended2.jpg"/>
          <p:cNvPicPr>
            <a:picLocks noChangeAspect="1" noChangeArrowheads="1"/>
          </p:cNvPicPr>
          <p:nvPr/>
        </p:nvPicPr>
        <p:blipFill>
          <a:blip r:embed="rId5" cstate="print"/>
          <a:srcRect/>
          <a:stretch>
            <a:fillRect/>
          </a:stretch>
        </p:blipFill>
        <p:spPr bwMode="auto">
          <a:xfrm>
            <a:off x="1900238" y="455613"/>
            <a:ext cx="5338762" cy="5940425"/>
          </a:xfrm>
          <a:prstGeom prst="rect">
            <a:avLst/>
          </a:prstGeom>
          <a:noFill/>
          <a:ln w="9525">
            <a:noFill/>
            <a:miter lim="800000"/>
            <a:headEnd/>
            <a:tailEnd/>
          </a:ln>
        </p:spPr>
      </p:pic>
      <p:pic>
        <p:nvPicPr>
          <p:cNvPr id="131076" name="slide_89-92.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2164" name="Text Box 5"/>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77" fill="hold"/>
                                        <p:tgtEl>
                                          <p:spTgt spid="1310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13107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7412" name="slide_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pic>
        <p:nvPicPr>
          <p:cNvPr id="10243" name="Picture 6" descr="C:\Program Files\Amira-3.1.1\data\nucleosome files\AAA FINAL STRUCTURE\Animations_notahelix\Picture Files\kb_1995.jpg"/>
          <p:cNvPicPr>
            <a:picLocks noChangeAspect="1" noChangeArrowheads="1"/>
          </p:cNvPicPr>
          <p:nvPr/>
        </p:nvPicPr>
        <p:blipFill>
          <a:blip r:embed="rId7" cstate="print"/>
          <a:srcRect/>
          <a:stretch>
            <a:fillRect/>
          </a:stretch>
        </p:blipFill>
        <p:spPr bwMode="auto">
          <a:xfrm>
            <a:off x="3248025" y="1371600"/>
            <a:ext cx="2695575" cy="3595688"/>
          </a:xfrm>
          <a:prstGeom prst="rect">
            <a:avLst/>
          </a:prstGeom>
          <a:noFill/>
          <a:ln w="9525">
            <a:noFill/>
            <a:miter lim="800000"/>
            <a:headEnd/>
            <a:tailEnd/>
          </a:ln>
        </p:spPr>
      </p:pic>
      <p:sp>
        <p:nvSpPr>
          <p:cNvPr id="10244" name="Text Box 9"/>
          <p:cNvSpPr txBox="1">
            <a:spLocks noChangeArrowheads="1"/>
          </p:cNvSpPr>
          <p:nvPr/>
        </p:nvSpPr>
        <p:spPr bwMode="auto">
          <a:xfrm>
            <a:off x="1109663" y="5481638"/>
            <a:ext cx="7086600" cy="396875"/>
          </a:xfrm>
          <a:prstGeom prst="rect">
            <a:avLst/>
          </a:prstGeom>
          <a:solidFill>
            <a:schemeClr val="bg1"/>
          </a:solidFill>
          <a:ln w="9525">
            <a:noFill/>
            <a:miter lim="800000"/>
            <a:headEnd/>
            <a:tailEnd/>
          </a:ln>
        </p:spPr>
        <p:txBody>
          <a:bodyPr>
            <a:spAutoFit/>
          </a:bodyPr>
          <a:lstStyle/>
          <a:p>
            <a:pPr algn="ctr">
              <a:spcBef>
                <a:spcPct val="50000"/>
              </a:spcBef>
            </a:pPr>
            <a:r>
              <a:rPr lang="en-US" sz="2000"/>
              <a:t>Dr. Biegeleisen, c. 1995</a:t>
            </a:r>
          </a:p>
        </p:txBody>
      </p:sp>
      <p:sp>
        <p:nvSpPr>
          <p:cNvPr id="657420" name="Text Box 12"/>
          <p:cNvSpPr txBox="1">
            <a:spLocks noChangeArrowheads="1"/>
          </p:cNvSpPr>
          <p:nvPr/>
        </p:nvSpPr>
        <p:spPr bwMode="auto">
          <a:xfrm>
            <a:off x="381000" y="5562600"/>
            <a:ext cx="8382000" cy="304800"/>
          </a:xfrm>
          <a:prstGeom prst="rect">
            <a:avLst/>
          </a:prstGeom>
          <a:solidFill>
            <a:schemeClr val="bg1"/>
          </a:solidFill>
          <a:ln w="9525">
            <a:noFill/>
            <a:miter lim="800000"/>
            <a:headEnd/>
            <a:tailEnd/>
          </a:ln>
        </p:spPr>
        <p:txBody>
          <a:bodyPr>
            <a:spAutoFit/>
          </a:bodyPr>
          <a:lstStyle/>
          <a:p>
            <a:r>
              <a:rPr lang="en-US" sz="1400">
                <a:solidFill>
                  <a:schemeClr val="tx2"/>
                </a:solidFill>
                <a:latin typeface="Arial" charset="0"/>
                <a:cs typeface="Arial" charset="0"/>
              </a:rPr>
              <a:t>Wu R. and T.T. Wu (1996).  </a:t>
            </a:r>
            <a:r>
              <a:rPr lang="en-US" sz="1400" b="1">
                <a:solidFill>
                  <a:schemeClr val="tx2"/>
                </a:solidFill>
                <a:latin typeface="Arial" charset="0"/>
                <a:cs typeface="Arial" charset="0"/>
              </a:rPr>
              <a:t>A novel intact circular dsDNA supercoil.</a:t>
            </a:r>
            <a:r>
              <a:rPr lang="en-US" sz="1400">
                <a:solidFill>
                  <a:schemeClr val="tx2"/>
                </a:solidFill>
                <a:latin typeface="Arial" charset="0"/>
                <a:cs typeface="Arial" charset="0"/>
              </a:rPr>
              <a:t>  Bull. Math. Biol, 58:1171-1185.</a:t>
            </a:r>
            <a:r>
              <a:rPr lang="en-US" sz="1400">
                <a:solidFill>
                  <a:schemeClr val="tx2"/>
                </a:solidFill>
              </a:rPr>
              <a:t> </a:t>
            </a:r>
            <a:endParaRPr lang="en-US"/>
          </a:p>
        </p:txBody>
      </p:sp>
      <p:sp>
        <p:nvSpPr>
          <p:cNvPr id="10246" name="Text Box 13"/>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b="1">
                <a:hlinkClick r:id="" action="ppaction://hlinkshowjump?jump=previousslide"/>
              </a:rPr>
              <a:t>Previous slide</a:t>
            </a:r>
            <a:br>
              <a:rPr lang="en-US" sz="1200" b="1"/>
            </a:br>
            <a:r>
              <a:rPr lang="en-US" sz="1200" b="1">
                <a:hlinkClick r:id="" action="ppaction://hlinkshowjump?jump=nextslide"/>
              </a:rPr>
              <a:t>Next slide</a:t>
            </a:r>
            <a:br>
              <a:rPr lang="en-US" sz="1200" b="1"/>
            </a:br>
            <a:r>
              <a:rPr lang="en-US" sz="1200" b="1">
                <a:hlinkClick r:id="rId8" action="ppaction://hlinksldjump"/>
              </a:rPr>
              <a:t>Table Of Contents</a:t>
            </a:r>
            <a:endParaRPr lang="en-US" sz="1200" b="1"/>
          </a:p>
        </p:txBody>
      </p:sp>
    </p:spTree>
  </p:cSld>
  <p:clrMapOvr>
    <a:overrideClrMapping bg1="lt1" tx1="dk1" bg2="lt2" tx2="dk2" accent1="accent1" accent2="accent2" accent3="accent3" accent4="accent4" accent5="accent5" accent6="accent6" hlink="hlink" folHlink="folHlink"/>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622" fill="hold"/>
                                        <p:tgtEl>
                                          <p:spTgt spid="657412"/>
                                        </p:tgtEl>
                                      </p:cBhvr>
                                    </p:cmd>
                                  </p:childTnLst>
                                </p:cTn>
                              </p:par>
                              <p:par>
                                <p:cTn id="7" presetID="2" presetClass="entr" presetSubtype="8" fill="hold" grpId="0" nodeType="withEffect">
                                  <p:stCondLst>
                                    <p:cond delay="3000"/>
                                  </p:stCondLst>
                                  <p:childTnLst>
                                    <p:set>
                                      <p:cBhvr>
                                        <p:cTn id="8" dur="1" fill="hold">
                                          <p:stCondLst>
                                            <p:cond delay="0"/>
                                          </p:stCondLst>
                                        </p:cTn>
                                        <p:tgtEl>
                                          <p:spTgt spid="657420"/>
                                        </p:tgtEl>
                                        <p:attrNameLst>
                                          <p:attrName>style.visibility</p:attrName>
                                        </p:attrNameLst>
                                      </p:cBhvr>
                                      <p:to>
                                        <p:strVal val="visible"/>
                                      </p:to>
                                    </p:set>
                                    <p:anim calcmode="lin" valueType="num">
                                      <p:cBhvr additive="base">
                                        <p:cTn id="9" dur="500" fill="hold"/>
                                        <p:tgtEl>
                                          <p:spTgt spid="657420"/>
                                        </p:tgtEl>
                                        <p:attrNameLst>
                                          <p:attrName>ppt_x</p:attrName>
                                        </p:attrNameLst>
                                      </p:cBhvr>
                                      <p:tavLst>
                                        <p:tav tm="0">
                                          <p:val>
                                            <p:strVal val="0-#ppt_w/2"/>
                                          </p:val>
                                        </p:tav>
                                        <p:tav tm="100000">
                                          <p:val>
                                            <p:strVal val="#ppt_x"/>
                                          </p:val>
                                        </p:tav>
                                      </p:tavLst>
                                    </p:anim>
                                    <p:anim calcmode="lin" valueType="num">
                                      <p:cBhvr additive="base">
                                        <p:cTn id="10" dur="500" fill="hold"/>
                                        <p:tgtEl>
                                          <p:spTgt spid="6574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657412"/>
                </p:tgtEl>
              </p:cMediaNode>
            </p:audio>
          </p:childTnLst>
        </p:cTn>
      </p:par>
    </p:tnLst>
    <p:bldLst>
      <p:bldP spid="657420" grpId="0" animBg="1"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1026" descr="C:\Program Files\Amira-3.1.1\data\nucleosome files\AAA FINAL STRUCTURE\Animations_notahelix\Picture Files\Rush_extended3.jpg"/>
          <p:cNvPicPr>
            <a:picLocks noChangeAspect="1" noChangeArrowheads="1"/>
          </p:cNvPicPr>
          <p:nvPr/>
        </p:nvPicPr>
        <p:blipFill>
          <a:blip r:embed="rId3" cstate="print"/>
          <a:srcRect/>
          <a:stretch>
            <a:fillRect/>
          </a:stretch>
        </p:blipFill>
        <p:spPr bwMode="auto">
          <a:xfrm>
            <a:off x="1900238" y="455613"/>
            <a:ext cx="5338762" cy="5940425"/>
          </a:xfrm>
          <a:prstGeom prst="rect">
            <a:avLst/>
          </a:prstGeom>
          <a:noFill/>
          <a:ln w="9525">
            <a:noFill/>
            <a:miter lim="800000"/>
            <a:headEnd/>
            <a:tailEnd/>
          </a:ln>
        </p:spPr>
      </p:pic>
      <p:sp>
        <p:nvSpPr>
          <p:cNvPr id="93187" name="Text Box 1027"/>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masterClrMapping/>
  </p:clrMapOvr>
  <p:transition advClick="0" advTm="1000"/>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C:\Program Files\Amira-3.1.1\data\nucleosome files\AAA FINAL STRUCTURE\Animations_notahelix\Picture Files\Rush_extended4.jpg"/>
          <p:cNvPicPr>
            <a:picLocks noChangeAspect="1" noChangeArrowheads="1"/>
          </p:cNvPicPr>
          <p:nvPr/>
        </p:nvPicPr>
        <p:blipFill>
          <a:blip r:embed="rId3" cstate="print"/>
          <a:srcRect/>
          <a:stretch>
            <a:fillRect/>
          </a:stretch>
        </p:blipFill>
        <p:spPr bwMode="auto">
          <a:xfrm>
            <a:off x="1900238" y="455613"/>
            <a:ext cx="5338762" cy="5940425"/>
          </a:xfrm>
          <a:prstGeom prst="rect">
            <a:avLst/>
          </a:prstGeom>
          <a:noFill/>
          <a:ln w="9525">
            <a:noFill/>
            <a:miter lim="800000"/>
            <a:headEnd/>
            <a:tailEnd/>
          </a:ln>
        </p:spPr>
      </p:pic>
      <p:sp>
        <p:nvSpPr>
          <p:cNvPr id="94211" name="Text Box 3"/>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masterClrMapping/>
  </p:clrMapOvr>
  <p:transition advClick="0" advTm="1000"/>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C:\Program Files\Amira-3.1.1\data\nucleosome files\AAA FINAL STRUCTURE\Animations_notahelix\Picture Files\Rush_extended5.jpg"/>
          <p:cNvPicPr>
            <a:picLocks noChangeAspect="1" noChangeArrowheads="1"/>
          </p:cNvPicPr>
          <p:nvPr/>
        </p:nvPicPr>
        <p:blipFill>
          <a:blip r:embed="rId3" cstate="print"/>
          <a:srcRect/>
          <a:stretch>
            <a:fillRect/>
          </a:stretch>
        </p:blipFill>
        <p:spPr bwMode="auto">
          <a:xfrm>
            <a:off x="1900238" y="455613"/>
            <a:ext cx="5338762" cy="5940425"/>
          </a:xfrm>
          <a:prstGeom prst="rect">
            <a:avLst/>
          </a:prstGeom>
          <a:noFill/>
          <a:ln w="9525">
            <a:noFill/>
            <a:miter lim="800000"/>
            <a:headEnd/>
            <a:tailEnd/>
          </a:ln>
        </p:spPr>
      </p:pic>
      <p:sp>
        <p:nvSpPr>
          <p:cNvPr id="95235" name="Text Box 3"/>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masterClrMapping/>
  </p:clrMapOvr>
  <p:transition advClick="0" advTm="1000"/>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C:\Program Files\Amira-3.1.1\data\nucleosome files\AAA FINAL STRUCTURE\Animations_notahelix\Picture Files\Rush_extended6.jpg"/>
          <p:cNvPicPr>
            <a:picLocks noChangeAspect="1" noChangeArrowheads="1"/>
          </p:cNvPicPr>
          <p:nvPr/>
        </p:nvPicPr>
        <p:blipFill>
          <a:blip r:embed="rId5" cstate="print"/>
          <a:srcRect/>
          <a:stretch>
            <a:fillRect/>
          </a:stretch>
        </p:blipFill>
        <p:spPr bwMode="auto">
          <a:xfrm>
            <a:off x="1900238" y="455613"/>
            <a:ext cx="5338762" cy="5940425"/>
          </a:xfrm>
          <a:prstGeom prst="rect">
            <a:avLst/>
          </a:prstGeom>
          <a:noFill/>
          <a:ln w="9525">
            <a:noFill/>
            <a:miter lim="800000"/>
            <a:headEnd/>
            <a:tailEnd/>
          </a:ln>
        </p:spPr>
      </p:pic>
      <p:pic>
        <p:nvPicPr>
          <p:cNvPr id="139267" name="slide_93-95.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6260"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85" fill="hold"/>
                                        <p:tgtEl>
                                          <p:spTgt spid="13926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39267"/>
                </p:tgtEl>
              </p:cMediaNode>
            </p:audi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Program Files\Amira-3.1.1\data\nucleosome files\AAA FINAL STRUCTURE\Animations_notahelix\Picture Files\Rush_extended7.jpg"/>
          <p:cNvPicPr>
            <a:picLocks noChangeAspect="1" noChangeArrowheads="1"/>
          </p:cNvPicPr>
          <p:nvPr/>
        </p:nvPicPr>
        <p:blipFill>
          <a:blip r:embed="rId3" cstate="print"/>
          <a:srcRect/>
          <a:stretch>
            <a:fillRect/>
          </a:stretch>
        </p:blipFill>
        <p:spPr bwMode="auto">
          <a:xfrm>
            <a:off x="1900238" y="455613"/>
            <a:ext cx="5338762" cy="5940425"/>
          </a:xfrm>
          <a:prstGeom prst="rect">
            <a:avLst/>
          </a:prstGeom>
          <a:noFill/>
          <a:ln w="9525">
            <a:noFill/>
            <a:miter lim="800000"/>
            <a:headEnd/>
            <a:tailEnd/>
          </a:ln>
        </p:spPr>
      </p:pic>
      <p:sp>
        <p:nvSpPr>
          <p:cNvPr id="97283" name="Text Box 3"/>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masterClrMapping/>
  </p:clrMapOvr>
  <p:transition advClick="0" advTm="1000"/>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C:\Program Files\Amira-3.1.1\data\nucleosome files\AAA FINAL STRUCTURE\Animations_notahelix\Picture Files\Rush_extended8.jpg"/>
          <p:cNvPicPr>
            <a:picLocks noChangeAspect="1" noChangeArrowheads="1"/>
          </p:cNvPicPr>
          <p:nvPr/>
        </p:nvPicPr>
        <p:blipFill>
          <a:blip r:embed="rId3" cstate="print"/>
          <a:srcRect/>
          <a:stretch>
            <a:fillRect/>
          </a:stretch>
        </p:blipFill>
        <p:spPr bwMode="auto">
          <a:xfrm>
            <a:off x="1900238" y="455613"/>
            <a:ext cx="5338762" cy="5940425"/>
          </a:xfrm>
          <a:prstGeom prst="rect">
            <a:avLst/>
          </a:prstGeom>
          <a:noFill/>
          <a:ln w="9525">
            <a:noFill/>
            <a:miter lim="800000"/>
            <a:headEnd/>
            <a:tailEnd/>
          </a:ln>
        </p:spPr>
      </p:pic>
      <p:sp>
        <p:nvSpPr>
          <p:cNvPr id="98307" name="Text Box 3"/>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4" action="ppaction://hlinksldjump"/>
              </a:rPr>
              <a:t>Table Of Contents</a:t>
            </a:r>
            <a:endParaRPr lang="en-US" sz="1200"/>
          </a:p>
        </p:txBody>
      </p:sp>
    </p:spTree>
  </p:cSld>
  <p:clrMapOvr>
    <a:masterClrMapping/>
  </p:clrMapOvr>
  <p:transition advClick="0" advTm="1000"/>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C:\Program Files\Amira-3.1.1\data\nucleosome files\AAA FINAL STRUCTURE\Animations_notahelix\Picture Files\Rush_extended9.jpg"/>
          <p:cNvPicPr>
            <a:picLocks noChangeAspect="1" noChangeArrowheads="1"/>
          </p:cNvPicPr>
          <p:nvPr/>
        </p:nvPicPr>
        <p:blipFill>
          <a:blip r:embed="rId5" cstate="print"/>
          <a:srcRect/>
          <a:stretch>
            <a:fillRect/>
          </a:stretch>
        </p:blipFill>
        <p:spPr bwMode="auto">
          <a:xfrm>
            <a:off x="1900238" y="455613"/>
            <a:ext cx="5338762" cy="5940425"/>
          </a:xfrm>
          <a:prstGeom prst="rect">
            <a:avLst/>
          </a:prstGeom>
          <a:noFill/>
          <a:ln w="9525">
            <a:noFill/>
            <a:miter lim="800000"/>
            <a:headEnd/>
            <a:tailEnd/>
          </a:ln>
        </p:spPr>
      </p:pic>
      <p:pic>
        <p:nvPicPr>
          <p:cNvPr id="145411" name="slide_96.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99332" name="Text Box 4"/>
          <p:cNvSpPr txBox="1">
            <a:spLocks noChangeArrowheads="1"/>
          </p:cNvSpPr>
          <p:nvPr/>
        </p:nvSpPr>
        <p:spPr bwMode="auto">
          <a:xfrm>
            <a:off x="76200" y="904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
        <p:nvSpPr>
          <p:cNvPr id="145413" name="Text Box 5"/>
          <p:cNvSpPr txBox="1">
            <a:spLocks noChangeArrowheads="1"/>
          </p:cNvSpPr>
          <p:nvPr/>
        </p:nvSpPr>
        <p:spPr bwMode="auto">
          <a:xfrm>
            <a:off x="3048000" y="2657475"/>
            <a:ext cx="457200" cy="1004888"/>
          </a:xfrm>
          <a:prstGeom prst="rect">
            <a:avLst/>
          </a:prstGeom>
          <a:solidFill>
            <a:schemeClr val="bg1"/>
          </a:solidFill>
          <a:ln w="9525">
            <a:noFill/>
            <a:miter lim="800000"/>
            <a:headEnd/>
            <a:tailEnd/>
          </a:ln>
        </p:spPr>
        <p:txBody>
          <a:bodyPr>
            <a:spAutoFit/>
          </a:bodyPr>
          <a:lstStyle/>
          <a:p>
            <a:pPr>
              <a:spcBef>
                <a:spcPct val="50000"/>
              </a:spcBef>
            </a:pPr>
            <a:r>
              <a:rPr lang="en-US"/>
              <a:t> </a:t>
            </a:r>
          </a:p>
          <a:p>
            <a:pPr>
              <a:spcBef>
                <a:spcPct val="50000"/>
              </a:spcBef>
            </a:pPr>
            <a:endParaRPr lang="en-US"/>
          </a:p>
        </p:txBody>
      </p:sp>
      <p:sp>
        <p:nvSpPr>
          <p:cNvPr id="145414" name="Line 6"/>
          <p:cNvSpPr>
            <a:spLocks noChangeShapeType="1"/>
          </p:cNvSpPr>
          <p:nvPr/>
        </p:nvSpPr>
        <p:spPr bwMode="auto">
          <a:xfrm flipV="1">
            <a:off x="3886200" y="3962400"/>
            <a:ext cx="457200" cy="228600"/>
          </a:xfrm>
          <a:prstGeom prst="line">
            <a:avLst/>
          </a:prstGeom>
          <a:noFill/>
          <a:ln w="25400">
            <a:solidFill>
              <a:srgbClr val="FF00FF"/>
            </a:solidFill>
            <a:round/>
            <a:headEnd/>
            <a:tailEnd type="triangle" w="med" len="med"/>
          </a:ln>
        </p:spPr>
        <p:txBody>
          <a:bodyPr/>
          <a:lstStyle/>
          <a:p>
            <a:endParaRPr lang="en-US"/>
          </a:p>
        </p:txBody>
      </p:sp>
      <p:sp>
        <p:nvSpPr>
          <p:cNvPr id="145415" name="Text Box 7"/>
          <p:cNvSpPr txBox="1">
            <a:spLocks noChangeArrowheads="1"/>
          </p:cNvSpPr>
          <p:nvPr/>
        </p:nvSpPr>
        <p:spPr bwMode="auto">
          <a:xfrm>
            <a:off x="2133600" y="4191000"/>
            <a:ext cx="1752600" cy="392113"/>
          </a:xfrm>
          <a:prstGeom prst="rect">
            <a:avLst/>
          </a:prstGeom>
          <a:solidFill>
            <a:schemeClr val="bg1"/>
          </a:solidFill>
          <a:ln w="25400">
            <a:solidFill>
              <a:srgbClr val="FF00FF"/>
            </a:solidFill>
            <a:miter lim="800000"/>
            <a:headEnd/>
            <a:tailEnd/>
          </a:ln>
        </p:spPr>
        <p:txBody>
          <a:bodyPr>
            <a:spAutoFit/>
          </a:bodyPr>
          <a:lstStyle/>
          <a:p>
            <a:pPr algn="r">
              <a:spcBef>
                <a:spcPct val="50000"/>
              </a:spcBef>
            </a:pPr>
            <a:r>
              <a:rPr lang="en-US" sz="1800"/>
              <a:t>“Underwound”?</a:t>
            </a:r>
          </a:p>
        </p:txBody>
      </p:sp>
    </p:spTree>
  </p:cSld>
  <p:clrMapOvr>
    <a:masterClrMapping/>
  </p:clrMapOvr>
  <p:transition advClick="0" advTm="5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5411"/>
                                        </p:tgtEl>
                                      </p:cBhvr>
                                    </p:cmd>
                                  </p:childTnLst>
                                </p:cTn>
                              </p:par>
                              <p:par>
                                <p:cTn id="7" presetID="1" presetClass="entr" presetSubtype="0" fill="hold" grpId="0" nodeType="withEffect">
                                  <p:stCondLst>
                                    <p:cond delay="21000"/>
                                  </p:stCondLst>
                                  <p:childTnLst>
                                    <p:set>
                                      <p:cBhvr>
                                        <p:cTn id="8" dur="1" fill="hold">
                                          <p:stCondLst>
                                            <p:cond delay="499"/>
                                          </p:stCondLst>
                                        </p:cTn>
                                        <p:tgtEl>
                                          <p:spTgt spid="145413"/>
                                        </p:tgtEl>
                                        <p:attrNameLst>
                                          <p:attrName>style.visibility</p:attrName>
                                        </p:attrNameLst>
                                      </p:cBhvr>
                                      <p:to>
                                        <p:strVal val="visible"/>
                                      </p:to>
                                    </p:set>
                                  </p:childTnLst>
                                </p:cTn>
                              </p:par>
                            </p:childTnLst>
                          </p:cTn>
                        </p:par>
                        <p:par>
                          <p:cTn id="9" fill="hold">
                            <p:stCondLst>
                              <p:cond delay="21500"/>
                            </p:stCondLst>
                            <p:childTnLst>
                              <p:par>
                                <p:cTn id="10" presetID="2" presetClass="entr" presetSubtype="8" fill="hold" grpId="0" nodeType="afterEffect">
                                  <p:stCondLst>
                                    <p:cond delay="0"/>
                                  </p:stCondLst>
                                  <p:childTnLst>
                                    <p:set>
                                      <p:cBhvr>
                                        <p:cTn id="11" dur="1" fill="hold">
                                          <p:stCondLst>
                                            <p:cond delay="0"/>
                                          </p:stCondLst>
                                        </p:cTn>
                                        <p:tgtEl>
                                          <p:spTgt spid="145414"/>
                                        </p:tgtEl>
                                        <p:attrNameLst>
                                          <p:attrName>style.visibility</p:attrName>
                                        </p:attrNameLst>
                                      </p:cBhvr>
                                      <p:to>
                                        <p:strVal val="visible"/>
                                      </p:to>
                                    </p:set>
                                    <p:anim calcmode="lin" valueType="num">
                                      <p:cBhvr additive="base">
                                        <p:cTn id="12" dur="500" fill="hold"/>
                                        <p:tgtEl>
                                          <p:spTgt spid="145414"/>
                                        </p:tgtEl>
                                        <p:attrNameLst>
                                          <p:attrName>ppt_x</p:attrName>
                                        </p:attrNameLst>
                                      </p:cBhvr>
                                      <p:tavLst>
                                        <p:tav tm="0">
                                          <p:val>
                                            <p:strVal val="0-#ppt_w/2"/>
                                          </p:val>
                                        </p:tav>
                                        <p:tav tm="100000">
                                          <p:val>
                                            <p:strVal val="#ppt_x"/>
                                          </p:val>
                                        </p:tav>
                                      </p:tavLst>
                                    </p:anim>
                                    <p:anim calcmode="lin" valueType="num">
                                      <p:cBhvr additive="base">
                                        <p:cTn id="13" dur="500" fill="hold"/>
                                        <p:tgtEl>
                                          <p:spTgt spid="145414"/>
                                        </p:tgtEl>
                                        <p:attrNameLst>
                                          <p:attrName>ppt_y</p:attrName>
                                        </p:attrNameLst>
                                      </p:cBhvr>
                                      <p:tavLst>
                                        <p:tav tm="0">
                                          <p:val>
                                            <p:strVal val="#ppt_y"/>
                                          </p:val>
                                        </p:tav>
                                        <p:tav tm="100000">
                                          <p:val>
                                            <p:strVal val="#ppt_y"/>
                                          </p:val>
                                        </p:tav>
                                      </p:tavLst>
                                    </p:anim>
                                  </p:childTnLst>
                                </p:cTn>
                              </p:par>
                            </p:childTnLst>
                          </p:cTn>
                        </p:par>
                        <p:par>
                          <p:cTn id="14" fill="hold">
                            <p:stCondLst>
                              <p:cond delay="22000"/>
                            </p:stCondLst>
                            <p:childTnLst>
                              <p:par>
                                <p:cTn id="15" presetID="2" presetClass="entr" presetSubtype="8" fill="hold" grpId="0" nodeType="afterEffect">
                                  <p:stCondLst>
                                    <p:cond delay="0"/>
                                  </p:stCondLst>
                                  <p:childTnLst>
                                    <p:set>
                                      <p:cBhvr>
                                        <p:cTn id="16" dur="1" fill="hold">
                                          <p:stCondLst>
                                            <p:cond delay="0"/>
                                          </p:stCondLst>
                                        </p:cTn>
                                        <p:tgtEl>
                                          <p:spTgt spid="145415"/>
                                        </p:tgtEl>
                                        <p:attrNameLst>
                                          <p:attrName>style.visibility</p:attrName>
                                        </p:attrNameLst>
                                      </p:cBhvr>
                                      <p:to>
                                        <p:strVal val="visible"/>
                                      </p:to>
                                    </p:set>
                                    <p:anim calcmode="lin" valueType="num">
                                      <p:cBhvr additive="base">
                                        <p:cTn id="17" dur="500" fill="hold"/>
                                        <p:tgtEl>
                                          <p:spTgt spid="145415"/>
                                        </p:tgtEl>
                                        <p:attrNameLst>
                                          <p:attrName>ppt_x</p:attrName>
                                        </p:attrNameLst>
                                      </p:cBhvr>
                                      <p:tavLst>
                                        <p:tav tm="0">
                                          <p:val>
                                            <p:strVal val="0-#ppt_w/2"/>
                                          </p:val>
                                        </p:tav>
                                        <p:tav tm="100000">
                                          <p:val>
                                            <p:strVal val="#ppt_x"/>
                                          </p:val>
                                        </p:tav>
                                      </p:tavLst>
                                    </p:anim>
                                    <p:anim calcmode="lin" valueType="num">
                                      <p:cBhvr additive="base">
                                        <p:cTn id="18" dur="500" fill="hold"/>
                                        <p:tgtEl>
                                          <p:spTgt spid="1454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9" fill="hold" display="0">
                  <p:stCondLst>
                    <p:cond delay="indefinite"/>
                  </p:stCondLst>
                  <p:endCondLst>
                    <p:cond evt="onPrev" delay="0">
                      <p:tgtEl>
                        <p:sldTgt/>
                      </p:tgtEl>
                    </p:cond>
                    <p:cond evt="onStopAudio" delay="0">
                      <p:tgtEl>
                        <p:sldTgt/>
                      </p:tgtEl>
                    </p:cond>
                  </p:endCondLst>
                </p:cTn>
                <p:tgtEl>
                  <p:spTgt spid="145411"/>
                </p:tgtEl>
              </p:cMediaNode>
            </p:audio>
          </p:childTnLst>
        </p:cTn>
      </p:par>
    </p:tnLst>
    <p:bldLst>
      <p:bldP spid="145413" grpId="0" animBg="1" autoUpdateAnimBg="0"/>
      <p:bldP spid="145414" grpId="0" animBg="1"/>
      <p:bldP spid="145415" grpId="0" animBg="1"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title" idx="4294967295"/>
          </p:nvPr>
        </p:nvSpPr>
        <p:spPr>
          <a:xfrm>
            <a:off x="762000" y="0"/>
            <a:ext cx="7772400" cy="1143000"/>
          </a:xfrm>
        </p:spPr>
        <p:txBody>
          <a:bodyPr/>
          <a:lstStyle/>
          <a:p>
            <a:pPr eaLnBrk="1" hangingPunct="1"/>
            <a:r>
              <a:rPr lang="en-US"/>
              <a:t>Helix-superhelix</a:t>
            </a:r>
          </a:p>
        </p:txBody>
      </p:sp>
      <p:pic>
        <p:nvPicPr>
          <p:cNvPr id="100355" name="Picture 4" descr="C:\Program Files\Amira-3.1.1\data\nucleosome files\AAA FINAL STRUCTURE\Animations_notahelix\Picture Files\helix_superhelix.jpg"/>
          <p:cNvPicPr>
            <a:picLocks noChangeAspect="1" noChangeArrowheads="1"/>
          </p:cNvPicPr>
          <p:nvPr/>
        </p:nvPicPr>
        <p:blipFill>
          <a:blip r:embed="rId5" cstate="print"/>
          <a:srcRect/>
          <a:stretch>
            <a:fillRect/>
          </a:stretch>
        </p:blipFill>
        <p:spPr bwMode="auto">
          <a:xfrm>
            <a:off x="3025775" y="1981200"/>
            <a:ext cx="3298825" cy="3505200"/>
          </a:xfrm>
          <a:prstGeom prst="rect">
            <a:avLst/>
          </a:prstGeom>
          <a:noFill/>
          <a:ln w="9525">
            <a:noFill/>
            <a:miter lim="800000"/>
            <a:headEnd/>
            <a:tailEnd/>
          </a:ln>
        </p:spPr>
      </p:pic>
      <p:pic>
        <p:nvPicPr>
          <p:cNvPr id="147461" name="slide_97.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0357" name="Text Box 6"/>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47465" name="Picture 9" descr="C:\Program Files\Amira-3.1.1\data\nucleosome files\AAA FINAL STRUCTURE\Animations_notahelix\Picture Files\helix_superhelix_X.jpg"/>
          <p:cNvPicPr preferRelativeResize="0">
            <a:picLocks noChangeArrowheads="1"/>
          </p:cNvPicPr>
          <p:nvPr/>
        </p:nvPicPr>
        <p:blipFill>
          <a:blip r:embed="rId8" cstate="print"/>
          <a:srcRect/>
          <a:stretch>
            <a:fillRect/>
          </a:stretch>
        </p:blipFill>
        <p:spPr bwMode="auto">
          <a:xfrm>
            <a:off x="3024188" y="1982788"/>
            <a:ext cx="3300412" cy="3500437"/>
          </a:xfrm>
          <a:prstGeom prst="rect">
            <a:avLst/>
          </a:prstGeom>
          <a:noFill/>
          <a:ln w="9525">
            <a:noFill/>
            <a:miter lim="800000"/>
            <a:headEnd/>
            <a:tailEnd/>
          </a:ln>
        </p:spPr>
      </p:pic>
      <p:sp>
        <p:nvSpPr>
          <p:cNvPr id="147466" name="Line 10"/>
          <p:cNvSpPr>
            <a:spLocks noChangeShapeType="1"/>
          </p:cNvSpPr>
          <p:nvPr/>
        </p:nvSpPr>
        <p:spPr bwMode="auto">
          <a:xfrm flipH="1">
            <a:off x="5957888" y="2114550"/>
            <a:ext cx="457200" cy="228600"/>
          </a:xfrm>
          <a:prstGeom prst="line">
            <a:avLst/>
          </a:prstGeom>
          <a:noFill/>
          <a:ln w="12700">
            <a:solidFill>
              <a:srgbClr val="FF00FF"/>
            </a:solidFill>
            <a:round/>
            <a:headEnd/>
            <a:tailEnd type="triangle" w="med" len="med"/>
          </a:ln>
        </p:spPr>
        <p:txBody>
          <a:bodyPr/>
          <a:lstStyle/>
          <a:p>
            <a:endParaRPr lang="en-US"/>
          </a:p>
        </p:txBody>
      </p:sp>
      <p:sp>
        <p:nvSpPr>
          <p:cNvPr id="147467" name="Line 11"/>
          <p:cNvSpPr>
            <a:spLocks noChangeShapeType="1"/>
          </p:cNvSpPr>
          <p:nvPr/>
        </p:nvSpPr>
        <p:spPr bwMode="auto">
          <a:xfrm flipH="1">
            <a:off x="5962650" y="2328863"/>
            <a:ext cx="457200" cy="228600"/>
          </a:xfrm>
          <a:prstGeom prst="line">
            <a:avLst/>
          </a:prstGeom>
          <a:noFill/>
          <a:ln w="12700">
            <a:solidFill>
              <a:srgbClr val="FF00FF"/>
            </a:solidFill>
            <a:round/>
            <a:headEnd/>
            <a:tailEnd type="triangle" w="med" len="med"/>
          </a:ln>
        </p:spPr>
        <p:txBody>
          <a:bodyPr/>
          <a:lstStyle/>
          <a:p>
            <a:endParaRPr lang="en-US"/>
          </a:p>
        </p:txBody>
      </p:sp>
      <p:sp>
        <p:nvSpPr>
          <p:cNvPr id="147468" name="Text Box 12"/>
          <p:cNvSpPr txBox="1">
            <a:spLocks noChangeArrowheads="1"/>
          </p:cNvSpPr>
          <p:nvPr/>
        </p:nvSpPr>
        <p:spPr bwMode="auto">
          <a:xfrm>
            <a:off x="6415088" y="2044700"/>
            <a:ext cx="2057400" cy="317500"/>
          </a:xfrm>
          <a:prstGeom prst="rect">
            <a:avLst/>
          </a:prstGeom>
          <a:noFill/>
          <a:ln w="12700">
            <a:solidFill>
              <a:srgbClr val="FF00FF"/>
            </a:solidFill>
            <a:miter lim="800000"/>
            <a:headEnd/>
            <a:tailEnd/>
          </a:ln>
        </p:spPr>
        <p:txBody>
          <a:bodyPr>
            <a:spAutoFit/>
          </a:bodyPr>
          <a:lstStyle/>
          <a:p>
            <a:pPr algn="ctr">
              <a:spcBef>
                <a:spcPct val="50000"/>
              </a:spcBef>
            </a:pPr>
            <a:r>
              <a:rPr lang="en-US" sz="1400"/>
              <a:t>Secondary (helical) twists</a:t>
            </a:r>
          </a:p>
        </p:txBody>
      </p:sp>
      <p:sp>
        <p:nvSpPr>
          <p:cNvPr id="147469" name="Line 13"/>
          <p:cNvSpPr>
            <a:spLocks noChangeShapeType="1"/>
          </p:cNvSpPr>
          <p:nvPr/>
        </p:nvSpPr>
        <p:spPr bwMode="auto">
          <a:xfrm flipH="1" flipV="1">
            <a:off x="6019800" y="3019425"/>
            <a:ext cx="838200" cy="457200"/>
          </a:xfrm>
          <a:prstGeom prst="line">
            <a:avLst/>
          </a:prstGeom>
          <a:noFill/>
          <a:ln w="25400">
            <a:solidFill>
              <a:srgbClr val="FF00FF"/>
            </a:solidFill>
            <a:round/>
            <a:headEnd/>
            <a:tailEnd type="triangle" w="med" len="med"/>
          </a:ln>
        </p:spPr>
        <p:txBody>
          <a:bodyPr/>
          <a:lstStyle/>
          <a:p>
            <a:endParaRPr lang="en-US"/>
          </a:p>
        </p:txBody>
      </p:sp>
      <p:sp>
        <p:nvSpPr>
          <p:cNvPr id="147470" name="Line 14"/>
          <p:cNvSpPr>
            <a:spLocks noChangeShapeType="1"/>
          </p:cNvSpPr>
          <p:nvPr/>
        </p:nvSpPr>
        <p:spPr bwMode="auto">
          <a:xfrm flipH="1">
            <a:off x="6019800" y="3657600"/>
            <a:ext cx="838200" cy="0"/>
          </a:xfrm>
          <a:prstGeom prst="line">
            <a:avLst/>
          </a:prstGeom>
          <a:noFill/>
          <a:ln w="25400">
            <a:solidFill>
              <a:srgbClr val="FF00FF"/>
            </a:solidFill>
            <a:round/>
            <a:headEnd/>
            <a:tailEnd type="triangle" w="med" len="med"/>
          </a:ln>
        </p:spPr>
        <p:txBody>
          <a:bodyPr/>
          <a:lstStyle/>
          <a:p>
            <a:endParaRPr lang="en-US"/>
          </a:p>
        </p:txBody>
      </p:sp>
      <p:sp>
        <p:nvSpPr>
          <p:cNvPr id="147471" name="Line 15"/>
          <p:cNvSpPr>
            <a:spLocks noChangeShapeType="1"/>
          </p:cNvSpPr>
          <p:nvPr/>
        </p:nvSpPr>
        <p:spPr bwMode="auto">
          <a:xfrm flipH="1">
            <a:off x="6019800" y="3914775"/>
            <a:ext cx="838200" cy="533400"/>
          </a:xfrm>
          <a:prstGeom prst="line">
            <a:avLst/>
          </a:prstGeom>
          <a:noFill/>
          <a:ln w="25400">
            <a:solidFill>
              <a:srgbClr val="FF00FF"/>
            </a:solidFill>
            <a:round/>
            <a:headEnd/>
            <a:tailEnd type="triangle" w="med" len="med"/>
          </a:ln>
        </p:spPr>
        <p:txBody>
          <a:bodyPr/>
          <a:lstStyle/>
          <a:p>
            <a:endParaRPr lang="en-US"/>
          </a:p>
        </p:txBody>
      </p:sp>
      <p:sp>
        <p:nvSpPr>
          <p:cNvPr id="147472" name="Text Box 16"/>
          <p:cNvSpPr txBox="1">
            <a:spLocks noChangeArrowheads="1"/>
          </p:cNvSpPr>
          <p:nvPr/>
        </p:nvSpPr>
        <p:spPr bwMode="auto">
          <a:xfrm>
            <a:off x="6843713" y="3200400"/>
            <a:ext cx="1524000" cy="941388"/>
          </a:xfrm>
          <a:prstGeom prst="rect">
            <a:avLst/>
          </a:prstGeom>
          <a:noFill/>
          <a:ln w="25400">
            <a:solidFill>
              <a:srgbClr val="FF00FF"/>
            </a:solidFill>
            <a:miter lim="800000"/>
            <a:headEnd/>
            <a:tailEnd/>
          </a:ln>
        </p:spPr>
        <p:txBody>
          <a:bodyPr>
            <a:spAutoFit/>
          </a:bodyPr>
          <a:lstStyle/>
          <a:p>
            <a:pPr>
              <a:spcBef>
                <a:spcPct val="50000"/>
              </a:spcBef>
            </a:pPr>
            <a:r>
              <a:rPr lang="en-US" sz="1800"/>
              <a:t>Tertiary (superhelical) twists</a:t>
            </a:r>
          </a:p>
        </p:txBody>
      </p:sp>
    </p:spTree>
  </p:cSld>
  <p:clrMapOvr>
    <a:masterClrMapping/>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7461"/>
                                        </p:tgtEl>
                                      </p:cBhvr>
                                    </p:cmd>
                                  </p:childTnLst>
                                </p:cTn>
                              </p:par>
                              <p:par>
                                <p:cTn id="7" presetID="9" presetClass="entr" presetSubtype="0" fill="hold" nodeType="withEffect">
                                  <p:stCondLst>
                                    <p:cond delay="10000"/>
                                  </p:stCondLst>
                                  <p:childTnLst>
                                    <p:set>
                                      <p:cBhvr>
                                        <p:cTn id="8" dur="1" fill="hold">
                                          <p:stCondLst>
                                            <p:cond delay="0"/>
                                          </p:stCondLst>
                                        </p:cTn>
                                        <p:tgtEl>
                                          <p:spTgt spid="147465"/>
                                        </p:tgtEl>
                                        <p:attrNameLst>
                                          <p:attrName>style.visibility</p:attrName>
                                        </p:attrNameLst>
                                      </p:cBhvr>
                                      <p:to>
                                        <p:strVal val="visible"/>
                                      </p:to>
                                    </p:set>
                                    <p:animEffect transition="in" filter="dissolve">
                                      <p:cBhvr>
                                        <p:cTn id="9" dur="500"/>
                                        <p:tgtEl>
                                          <p:spTgt spid="147465"/>
                                        </p:tgtEl>
                                      </p:cBhvr>
                                    </p:animEffect>
                                  </p:childTnLst>
                                </p:cTn>
                              </p:par>
                            </p:childTnLst>
                          </p:cTn>
                        </p:par>
                        <p:par>
                          <p:cTn id="10" fill="hold">
                            <p:stCondLst>
                              <p:cond delay="10500"/>
                            </p:stCondLst>
                            <p:childTnLst>
                              <p:par>
                                <p:cTn id="11" presetID="2" presetClass="entr" presetSubtype="2" fill="hold" grpId="0" nodeType="afterEffect">
                                  <p:stCondLst>
                                    <p:cond delay="17000"/>
                                  </p:stCondLst>
                                  <p:childTnLst>
                                    <p:set>
                                      <p:cBhvr>
                                        <p:cTn id="12" dur="1" fill="hold">
                                          <p:stCondLst>
                                            <p:cond delay="0"/>
                                          </p:stCondLst>
                                        </p:cTn>
                                        <p:tgtEl>
                                          <p:spTgt spid="147469"/>
                                        </p:tgtEl>
                                        <p:attrNameLst>
                                          <p:attrName>style.visibility</p:attrName>
                                        </p:attrNameLst>
                                      </p:cBhvr>
                                      <p:to>
                                        <p:strVal val="visible"/>
                                      </p:to>
                                    </p:set>
                                    <p:anim calcmode="lin" valueType="num">
                                      <p:cBhvr additive="base">
                                        <p:cTn id="13" dur="500" fill="hold"/>
                                        <p:tgtEl>
                                          <p:spTgt spid="147469"/>
                                        </p:tgtEl>
                                        <p:attrNameLst>
                                          <p:attrName>ppt_x</p:attrName>
                                        </p:attrNameLst>
                                      </p:cBhvr>
                                      <p:tavLst>
                                        <p:tav tm="0">
                                          <p:val>
                                            <p:strVal val="1+#ppt_w/2"/>
                                          </p:val>
                                        </p:tav>
                                        <p:tav tm="100000">
                                          <p:val>
                                            <p:strVal val="#ppt_x"/>
                                          </p:val>
                                        </p:tav>
                                      </p:tavLst>
                                    </p:anim>
                                    <p:anim calcmode="lin" valueType="num">
                                      <p:cBhvr additive="base">
                                        <p:cTn id="14" dur="500" fill="hold"/>
                                        <p:tgtEl>
                                          <p:spTgt spid="147469"/>
                                        </p:tgtEl>
                                        <p:attrNameLst>
                                          <p:attrName>ppt_y</p:attrName>
                                        </p:attrNameLst>
                                      </p:cBhvr>
                                      <p:tavLst>
                                        <p:tav tm="0">
                                          <p:val>
                                            <p:strVal val="#ppt_y"/>
                                          </p:val>
                                        </p:tav>
                                        <p:tav tm="100000">
                                          <p:val>
                                            <p:strVal val="#ppt_y"/>
                                          </p:val>
                                        </p:tav>
                                      </p:tavLst>
                                    </p:anim>
                                  </p:childTnLst>
                                </p:cTn>
                              </p:par>
                            </p:childTnLst>
                          </p:cTn>
                        </p:par>
                        <p:par>
                          <p:cTn id="15" fill="hold">
                            <p:stCondLst>
                              <p:cond delay="28000"/>
                            </p:stCondLst>
                            <p:childTnLst>
                              <p:par>
                                <p:cTn id="16" presetID="2" presetClass="entr" presetSubtype="2" fill="hold" grpId="0" nodeType="afterEffect">
                                  <p:stCondLst>
                                    <p:cond delay="0"/>
                                  </p:stCondLst>
                                  <p:childTnLst>
                                    <p:set>
                                      <p:cBhvr>
                                        <p:cTn id="17" dur="1" fill="hold">
                                          <p:stCondLst>
                                            <p:cond delay="0"/>
                                          </p:stCondLst>
                                        </p:cTn>
                                        <p:tgtEl>
                                          <p:spTgt spid="147470"/>
                                        </p:tgtEl>
                                        <p:attrNameLst>
                                          <p:attrName>style.visibility</p:attrName>
                                        </p:attrNameLst>
                                      </p:cBhvr>
                                      <p:to>
                                        <p:strVal val="visible"/>
                                      </p:to>
                                    </p:set>
                                    <p:anim calcmode="lin" valueType="num">
                                      <p:cBhvr additive="base">
                                        <p:cTn id="18" dur="500" fill="hold"/>
                                        <p:tgtEl>
                                          <p:spTgt spid="147470"/>
                                        </p:tgtEl>
                                        <p:attrNameLst>
                                          <p:attrName>ppt_x</p:attrName>
                                        </p:attrNameLst>
                                      </p:cBhvr>
                                      <p:tavLst>
                                        <p:tav tm="0">
                                          <p:val>
                                            <p:strVal val="1+#ppt_w/2"/>
                                          </p:val>
                                        </p:tav>
                                        <p:tav tm="100000">
                                          <p:val>
                                            <p:strVal val="#ppt_x"/>
                                          </p:val>
                                        </p:tav>
                                      </p:tavLst>
                                    </p:anim>
                                    <p:anim calcmode="lin" valueType="num">
                                      <p:cBhvr additive="base">
                                        <p:cTn id="19" dur="500" fill="hold"/>
                                        <p:tgtEl>
                                          <p:spTgt spid="147470"/>
                                        </p:tgtEl>
                                        <p:attrNameLst>
                                          <p:attrName>ppt_y</p:attrName>
                                        </p:attrNameLst>
                                      </p:cBhvr>
                                      <p:tavLst>
                                        <p:tav tm="0">
                                          <p:val>
                                            <p:strVal val="#ppt_y"/>
                                          </p:val>
                                        </p:tav>
                                        <p:tav tm="100000">
                                          <p:val>
                                            <p:strVal val="#ppt_y"/>
                                          </p:val>
                                        </p:tav>
                                      </p:tavLst>
                                    </p:anim>
                                  </p:childTnLst>
                                </p:cTn>
                              </p:par>
                            </p:childTnLst>
                          </p:cTn>
                        </p:par>
                        <p:par>
                          <p:cTn id="20" fill="hold">
                            <p:stCondLst>
                              <p:cond delay="28500"/>
                            </p:stCondLst>
                            <p:childTnLst>
                              <p:par>
                                <p:cTn id="21" presetID="2" presetClass="entr" presetSubtype="2" fill="hold" grpId="0" nodeType="afterEffect">
                                  <p:stCondLst>
                                    <p:cond delay="0"/>
                                  </p:stCondLst>
                                  <p:childTnLst>
                                    <p:set>
                                      <p:cBhvr>
                                        <p:cTn id="22" dur="1" fill="hold">
                                          <p:stCondLst>
                                            <p:cond delay="0"/>
                                          </p:stCondLst>
                                        </p:cTn>
                                        <p:tgtEl>
                                          <p:spTgt spid="147471"/>
                                        </p:tgtEl>
                                        <p:attrNameLst>
                                          <p:attrName>style.visibility</p:attrName>
                                        </p:attrNameLst>
                                      </p:cBhvr>
                                      <p:to>
                                        <p:strVal val="visible"/>
                                      </p:to>
                                    </p:set>
                                    <p:anim calcmode="lin" valueType="num">
                                      <p:cBhvr additive="base">
                                        <p:cTn id="23" dur="500" fill="hold"/>
                                        <p:tgtEl>
                                          <p:spTgt spid="147471"/>
                                        </p:tgtEl>
                                        <p:attrNameLst>
                                          <p:attrName>ppt_x</p:attrName>
                                        </p:attrNameLst>
                                      </p:cBhvr>
                                      <p:tavLst>
                                        <p:tav tm="0">
                                          <p:val>
                                            <p:strVal val="1+#ppt_w/2"/>
                                          </p:val>
                                        </p:tav>
                                        <p:tav tm="100000">
                                          <p:val>
                                            <p:strVal val="#ppt_x"/>
                                          </p:val>
                                        </p:tav>
                                      </p:tavLst>
                                    </p:anim>
                                    <p:anim calcmode="lin" valueType="num">
                                      <p:cBhvr additive="base">
                                        <p:cTn id="24" dur="500" fill="hold"/>
                                        <p:tgtEl>
                                          <p:spTgt spid="147471"/>
                                        </p:tgtEl>
                                        <p:attrNameLst>
                                          <p:attrName>ppt_y</p:attrName>
                                        </p:attrNameLst>
                                      </p:cBhvr>
                                      <p:tavLst>
                                        <p:tav tm="0">
                                          <p:val>
                                            <p:strVal val="#ppt_y"/>
                                          </p:val>
                                        </p:tav>
                                        <p:tav tm="100000">
                                          <p:val>
                                            <p:strVal val="#ppt_y"/>
                                          </p:val>
                                        </p:tav>
                                      </p:tavLst>
                                    </p:anim>
                                  </p:childTnLst>
                                </p:cTn>
                              </p:par>
                            </p:childTnLst>
                          </p:cTn>
                        </p:par>
                        <p:par>
                          <p:cTn id="25" fill="hold">
                            <p:stCondLst>
                              <p:cond delay="29000"/>
                            </p:stCondLst>
                            <p:childTnLst>
                              <p:par>
                                <p:cTn id="26" presetID="2" presetClass="entr" presetSubtype="2" fill="hold" grpId="0" nodeType="afterEffect">
                                  <p:stCondLst>
                                    <p:cond delay="0"/>
                                  </p:stCondLst>
                                  <p:childTnLst>
                                    <p:set>
                                      <p:cBhvr>
                                        <p:cTn id="27" dur="1" fill="hold">
                                          <p:stCondLst>
                                            <p:cond delay="0"/>
                                          </p:stCondLst>
                                        </p:cTn>
                                        <p:tgtEl>
                                          <p:spTgt spid="147472"/>
                                        </p:tgtEl>
                                        <p:attrNameLst>
                                          <p:attrName>style.visibility</p:attrName>
                                        </p:attrNameLst>
                                      </p:cBhvr>
                                      <p:to>
                                        <p:strVal val="visible"/>
                                      </p:to>
                                    </p:set>
                                    <p:anim calcmode="lin" valueType="num">
                                      <p:cBhvr additive="base">
                                        <p:cTn id="28" dur="500" fill="hold"/>
                                        <p:tgtEl>
                                          <p:spTgt spid="147472"/>
                                        </p:tgtEl>
                                        <p:attrNameLst>
                                          <p:attrName>ppt_x</p:attrName>
                                        </p:attrNameLst>
                                      </p:cBhvr>
                                      <p:tavLst>
                                        <p:tav tm="0">
                                          <p:val>
                                            <p:strVal val="1+#ppt_w/2"/>
                                          </p:val>
                                        </p:tav>
                                        <p:tav tm="100000">
                                          <p:val>
                                            <p:strVal val="#ppt_x"/>
                                          </p:val>
                                        </p:tav>
                                      </p:tavLst>
                                    </p:anim>
                                    <p:anim calcmode="lin" valueType="num">
                                      <p:cBhvr additive="base">
                                        <p:cTn id="29" dur="500" fill="hold"/>
                                        <p:tgtEl>
                                          <p:spTgt spid="147472"/>
                                        </p:tgtEl>
                                        <p:attrNameLst>
                                          <p:attrName>ppt_y</p:attrName>
                                        </p:attrNameLst>
                                      </p:cBhvr>
                                      <p:tavLst>
                                        <p:tav tm="0">
                                          <p:val>
                                            <p:strVal val="#ppt_y"/>
                                          </p:val>
                                        </p:tav>
                                        <p:tav tm="100000">
                                          <p:val>
                                            <p:strVal val="#ppt_y"/>
                                          </p:val>
                                        </p:tav>
                                      </p:tavLst>
                                    </p:anim>
                                  </p:childTnLst>
                                </p:cTn>
                              </p:par>
                            </p:childTnLst>
                          </p:cTn>
                        </p:par>
                        <p:par>
                          <p:cTn id="30" fill="hold">
                            <p:stCondLst>
                              <p:cond delay="29500"/>
                            </p:stCondLst>
                            <p:childTnLst>
                              <p:par>
                                <p:cTn id="31" presetID="2" presetClass="entr" presetSubtype="2" fill="hold" grpId="0" nodeType="afterEffect">
                                  <p:stCondLst>
                                    <p:cond delay="4000"/>
                                  </p:stCondLst>
                                  <p:childTnLst>
                                    <p:set>
                                      <p:cBhvr>
                                        <p:cTn id="32" dur="1" fill="hold">
                                          <p:stCondLst>
                                            <p:cond delay="0"/>
                                          </p:stCondLst>
                                        </p:cTn>
                                        <p:tgtEl>
                                          <p:spTgt spid="147466"/>
                                        </p:tgtEl>
                                        <p:attrNameLst>
                                          <p:attrName>style.visibility</p:attrName>
                                        </p:attrNameLst>
                                      </p:cBhvr>
                                      <p:to>
                                        <p:strVal val="visible"/>
                                      </p:to>
                                    </p:set>
                                    <p:anim calcmode="lin" valueType="num">
                                      <p:cBhvr additive="base">
                                        <p:cTn id="33" dur="500" fill="hold"/>
                                        <p:tgtEl>
                                          <p:spTgt spid="147466"/>
                                        </p:tgtEl>
                                        <p:attrNameLst>
                                          <p:attrName>ppt_x</p:attrName>
                                        </p:attrNameLst>
                                      </p:cBhvr>
                                      <p:tavLst>
                                        <p:tav tm="0">
                                          <p:val>
                                            <p:strVal val="1+#ppt_w/2"/>
                                          </p:val>
                                        </p:tav>
                                        <p:tav tm="100000">
                                          <p:val>
                                            <p:strVal val="#ppt_x"/>
                                          </p:val>
                                        </p:tav>
                                      </p:tavLst>
                                    </p:anim>
                                    <p:anim calcmode="lin" valueType="num">
                                      <p:cBhvr additive="base">
                                        <p:cTn id="34" dur="500" fill="hold"/>
                                        <p:tgtEl>
                                          <p:spTgt spid="147466"/>
                                        </p:tgtEl>
                                        <p:attrNameLst>
                                          <p:attrName>ppt_y</p:attrName>
                                        </p:attrNameLst>
                                      </p:cBhvr>
                                      <p:tavLst>
                                        <p:tav tm="0">
                                          <p:val>
                                            <p:strVal val="#ppt_y"/>
                                          </p:val>
                                        </p:tav>
                                        <p:tav tm="100000">
                                          <p:val>
                                            <p:strVal val="#ppt_y"/>
                                          </p:val>
                                        </p:tav>
                                      </p:tavLst>
                                    </p:anim>
                                  </p:childTnLst>
                                </p:cTn>
                              </p:par>
                            </p:childTnLst>
                          </p:cTn>
                        </p:par>
                        <p:par>
                          <p:cTn id="35" fill="hold">
                            <p:stCondLst>
                              <p:cond delay="34000"/>
                            </p:stCondLst>
                            <p:childTnLst>
                              <p:par>
                                <p:cTn id="36" presetID="2" presetClass="entr" presetSubtype="2" fill="hold" grpId="0" nodeType="afterEffect">
                                  <p:stCondLst>
                                    <p:cond delay="0"/>
                                  </p:stCondLst>
                                  <p:childTnLst>
                                    <p:set>
                                      <p:cBhvr>
                                        <p:cTn id="37" dur="1" fill="hold">
                                          <p:stCondLst>
                                            <p:cond delay="0"/>
                                          </p:stCondLst>
                                        </p:cTn>
                                        <p:tgtEl>
                                          <p:spTgt spid="147467"/>
                                        </p:tgtEl>
                                        <p:attrNameLst>
                                          <p:attrName>style.visibility</p:attrName>
                                        </p:attrNameLst>
                                      </p:cBhvr>
                                      <p:to>
                                        <p:strVal val="visible"/>
                                      </p:to>
                                    </p:set>
                                    <p:anim calcmode="lin" valueType="num">
                                      <p:cBhvr additive="base">
                                        <p:cTn id="38" dur="500" fill="hold"/>
                                        <p:tgtEl>
                                          <p:spTgt spid="147467"/>
                                        </p:tgtEl>
                                        <p:attrNameLst>
                                          <p:attrName>ppt_x</p:attrName>
                                        </p:attrNameLst>
                                      </p:cBhvr>
                                      <p:tavLst>
                                        <p:tav tm="0">
                                          <p:val>
                                            <p:strVal val="1+#ppt_w/2"/>
                                          </p:val>
                                        </p:tav>
                                        <p:tav tm="100000">
                                          <p:val>
                                            <p:strVal val="#ppt_x"/>
                                          </p:val>
                                        </p:tav>
                                      </p:tavLst>
                                    </p:anim>
                                    <p:anim calcmode="lin" valueType="num">
                                      <p:cBhvr additive="base">
                                        <p:cTn id="39" dur="500" fill="hold"/>
                                        <p:tgtEl>
                                          <p:spTgt spid="147467"/>
                                        </p:tgtEl>
                                        <p:attrNameLst>
                                          <p:attrName>ppt_y</p:attrName>
                                        </p:attrNameLst>
                                      </p:cBhvr>
                                      <p:tavLst>
                                        <p:tav tm="0">
                                          <p:val>
                                            <p:strVal val="#ppt_y"/>
                                          </p:val>
                                        </p:tav>
                                        <p:tav tm="100000">
                                          <p:val>
                                            <p:strVal val="#ppt_y"/>
                                          </p:val>
                                        </p:tav>
                                      </p:tavLst>
                                    </p:anim>
                                  </p:childTnLst>
                                </p:cTn>
                              </p:par>
                            </p:childTnLst>
                          </p:cTn>
                        </p:par>
                        <p:par>
                          <p:cTn id="40" fill="hold">
                            <p:stCondLst>
                              <p:cond delay="34500"/>
                            </p:stCondLst>
                            <p:childTnLst>
                              <p:par>
                                <p:cTn id="41" presetID="2" presetClass="entr" presetSubtype="2" fill="hold" grpId="0" nodeType="afterEffect">
                                  <p:stCondLst>
                                    <p:cond delay="0"/>
                                  </p:stCondLst>
                                  <p:childTnLst>
                                    <p:set>
                                      <p:cBhvr>
                                        <p:cTn id="42" dur="1" fill="hold">
                                          <p:stCondLst>
                                            <p:cond delay="0"/>
                                          </p:stCondLst>
                                        </p:cTn>
                                        <p:tgtEl>
                                          <p:spTgt spid="147468"/>
                                        </p:tgtEl>
                                        <p:attrNameLst>
                                          <p:attrName>style.visibility</p:attrName>
                                        </p:attrNameLst>
                                      </p:cBhvr>
                                      <p:to>
                                        <p:strVal val="visible"/>
                                      </p:to>
                                    </p:set>
                                    <p:anim calcmode="lin" valueType="num">
                                      <p:cBhvr additive="base">
                                        <p:cTn id="43" dur="500" fill="hold"/>
                                        <p:tgtEl>
                                          <p:spTgt spid="147468"/>
                                        </p:tgtEl>
                                        <p:attrNameLst>
                                          <p:attrName>ppt_x</p:attrName>
                                        </p:attrNameLst>
                                      </p:cBhvr>
                                      <p:tavLst>
                                        <p:tav tm="0">
                                          <p:val>
                                            <p:strVal val="1+#ppt_w/2"/>
                                          </p:val>
                                        </p:tav>
                                        <p:tav tm="100000">
                                          <p:val>
                                            <p:strVal val="#ppt_x"/>
                                          </p:val>
                                        </p:tav>
                                      </p:tavLst>
                                    </p:anim>
                                    <p:anim calcmode="lin" valueType="num">
                                      <p:cBhvr additive="base">
                                        <p:cTn id="44" dur="500" fill="hold"/>
                                        <p:tgtEl>
                                          <p:spTgt spid="1474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45" fill="hold" display="0">
                  <p:stCondLst>
                    <p:cond delay="indefinite"/>
                  </p:stCondLst>
                  <p:endCondLst>
                    <p:cond evt="onPrev" delay="0">
                      <p:tgtEl>
                        <p:sldTgt/>
                      </p:tgtEl>
                    </p:cond>
                    <p:cond evt="onStopAudio" delay="0">
                      <p:tgtEl>
                        <p:sldTgt/>
                      </p:tgtEl>
                    </p:cond>
                  </p:endCondLst>
                </p:cTn>
                <p:tgtEl>
                  <p:spTgt spid="147461"/>
                </p:tgtEl>
              </p:cMediaNode>
            </p:audio>
          </p:childTnLst>
        </p:cTn>
      </p:par>
    </p:tnLst>
    <p:bldLst>
      <p:bldP spid="147466" grpId="0" animBg="1"/>
      <p:bldP spid="147467" grpId="0" animBg="1"/>
      <p:bldP spid="147468" grpId="0" animBg="1" autoUpdateAnimBg="0"/>
      <p:bldP spid="147469" grpId="0" animBg="1"/>
      <p:bldP spid="147470" grpId="0" animBg="1"/>
      <p:bldP spid="147471" grpId="0" animBg="1"/>
      <p:bldP spid="147472" grpId="0" animBg="1"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762000" y="0"/>
            <a:ext cx="7772400" cy="1143000"/>
          </a:xfrm>
        </p:spPr>
        <p:txBody>
          <a:bodyPr/>
          <a:lstStyle/>
          <a:p>
            <a:pPr eaLnBrk="1" hangingPunct="1"/>
            <a:r>
              <a:rPr lang="en-US"/>
              <a:t>Helix-superhelix</a:t>
            </a:r>
          </a:p>
        </p:txBody>
      </p:sp>
      <p:pic>
        <p:nvPicPr>
          <p:cNvPr id="101379" name="Picture 3" descr="C:\Program Files\Amira-3.1.1\data\nucleosome files\AAA FINAL STRUCTURE\Animations_notahelix\Picture Files\helix_superhelix.jpg"/>
          <p:cNvPicPr>
            <a:picLocks noChangeAspect="1" noChangeArrowheads="1"/>
          </p:cNvPicPr>
          <p:nvPr/>
        </p:nvPicPr>
        <p:blipFill>
          <a:blip r:embed="rId5" cstate="print"/>
          <a:srcRect/>
          <a:stretch>
            <a:fillRect/>
          </a:stretch>
        </p:blipFill>
        <p:spPr bwMode="auto">
          <a:xfrm>
            <a:off x="3025775" y="1981200"/>
            <a:ext cx="3298825" cy="3505200"/>
          </a:xfrm>
          <a:prstGeom prst="rect">
            <a:avLst/>
          </a:prstGeom>
          <a:noFill/>
          <a:ln w="9525">
            <a:noFill/>
            <a:miter lim="800000"/>
            <a:headEnd/>
            <a:tailEnd/>
          </a:ln>
        </p:spPr>
      </p:pic>
      <p:sp>
        <p:nvSpPr>
          <p:cNvPr id="101380" name="Text Box 4"/>
          <p:cNvSpPr txBox="1">
            <a:spLocks noChangeArrowheads="1"/>
          </p:cNvSpPr>
          <p:nvPr/>
        </p:nvSpPr>
        <p:spPr bwMode="auto">
          <a:xfrm>
            <a:off x="3124200" y="2133600"/>
            <a:ext cx="1524000" cy="3195638"/>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711685" name="slide_98.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1382" name="Text Box 6"/>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56" fill="hold"/>
                                        <p:tgtEl>
                                          <p:spTgt spid="71168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711685"/>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762000" y="0"/>
            <a:ext cx="7772400" cy="1143000"/>
          </a:xfrm>
        </p:spPr>
        <p:txBody>
          <a:bodyPr/>
          <a:lstStyle/>
          <a:p>
            <a:pPr eaLnBrk="1" hangingPunct="1"/>
            <a:r>
              <a:rPr lang="en-US"/>
              <a:t>Helix-superhelix</a:t>
            </a:r>
          </a:p>
        </p:txBody>
      </p:sp>
      <p:pic>
        <p:nvPicPr>
          <p:cNvPr id="102403" name="Picture 3" descr="C:\Program Files\Amira-3.1.1\data\nucleosome files\AAA FINAL STRUCTURE\Animations_notahelix\Picture Files\helix_superhelix.jpg"/>
          <p:cNvPicPr>
            <a:picLocks noChangeAspect="1" noChangeArrowheads="1"/>
          </p:cNvPicPr>
          <p:nvPr/>
        </p:nvPicPr>
        <p:blipFill>
          <a:blip r:embed="rId5" cstate="print"/>
          <a:srcRect/>
          <a:stretch>
            <a:fillRect/>
          </a:stretch>
        </p:blipFill>
        <p:spPr bwMode="auto">
          <a:xfrm>
            <a:off x="3025775" y="1981200"/>
            <a:ext cx="3298825" cy="3505200"/>
          </a:xfrm>
          <a:prstGeom prst="rect">
            <a:avLst/>
          </a:prstGeom>
          <a:noFill/>
          <a:ln w="9525">
            <a:noFill/>
            <a:miter lim="800000"/>
            <a:headEnd/>
            <a:tailEnd/>
          </a:ln>
        </p:spPr>
      </p:pic>
      <p:sp>
        <p:nvSpPr>
          <p:cNvPr id="102404" name="Text Box 4"/>
          <p:cNvSpPr txBox="1">
            <a:spLocks noChangeArrowheads="1"/>
          </p:cNvSpPr>
          <p:nvPr/>
        </p:nvSpPr>
        <p:spPr bwMode="auto">
          <a:xfrm>
            <a:off x="4953000" y="2133600"/>
            <a:ext cx="1524000" cy="3195638"/>
          </a:xfrm>
          <a:prstGeom prst="rect">
            <a:avLst/>
          </a:prstGeom>
          <a:solidFill>
            <a:srgbClr val="FF99CC">
              <a:alpha val="50195"/>
            </a:srgbClr>
          </a:solid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p:txBody>
      </p:sp>
      <p:pic>
        <p:nvPicPr>
          <p:cNvPr id="715781" name="slide_99.wav">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02406" name="Text Box 6"/>
          <p:cNvSpPr txBox="1">
            <a:spLocks noChangeArrowheads="1"/>
          </p:cNvSpPr>
          <p:nvPr/>
        </p:nvSpPr>
        <p:spPr bwMode="auto">
          <a:xfrm>
            <a:off x="7620000" y="61420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Sld>
  <p:clrMapOvr>
    <a:masterClrMapping/>
  </p:clrMapOvr>
  <p:transition advClick="0" advTm="4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206" fill="hold"/>
                                        <p:tgtEl>
                                          <p:spTgt spid="71578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715781"/>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4bbd31f6a35365eee20a2b2a1f76e6975fb57f7"/>
  <p:tag name="ISPRING_LMS_API_VERSION" val="SCORM 2004 (2nd edition)"/>
  <p:tag name="ISPRING_ULTRA_SCORM_COURCE_TITLE" val="1-non_helix_CORRECTED"/>
  <p:tag name="ISPRING_ULTRA_SCORM_COURSE_ID" val="A5C75C38-BD21-45F5-8866-ADA1CF95580E"/>
  <p:tag name="ISPRING_CMI5_LAUNCH_METHOD" val="any window"/>
  <p:tag name="ISPRING_SCORM_ENDPOINT" val="&lt;endpoint&gt;&lt;enable&gt;0&lt;/enable&gt;&lt;lrs&gt;http://&lt;/lrs&gt;&lt;auth&gt;0&lt;/auth&gt;&lt;login&gt;&lt;/login&gt;&lt;password&gt;&lt;/password&gt;&lt;key&gt;&lt;/key&gt;&lt;name&gt;&lt;/name&gt;&lt;email&gt;&lt;/email&gt;&lt;/endpoint&gt;&#10;"/>
  <p:tag name="ISPRING_SCORM_RATE_SLIDES" val="1"/>
  <p:tag name="ISPRINGCLOUDFOLDERID" val="1"/>
  <p:tag name="ISPRINGONLINEFOLDERID" val="1"/>
  <p:tag name="ISPRING_OUTPUT_FOLDER" val="[[&quot;\uFFFD\uFFFD\uFFFD.{302A9193-F857-42C3-AC03-D6229B579F56}&quot;,&quot;C:\\AMIRA-3.1.1\\DATA\\Nucleosome files\\AAA FINAL STRUCTURE\\Animations_notahelix 2013&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no-video&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
  <p:tag name="ISPRING_SCORM_PASSING_SCORE" val="100.000000"/>
  <p:tag name="ISPRING_CURRENT_PLAYER_ID" val="universal-no-video"/>
  <p:tag name="ISPRING_PRESENTATION_TITLE" val="1-non_helix_CORRECTED"/>
  <p:tag name="ISPRING_FIRST_PUBLISH" val="1"/>
  <p:tag name="ISPRING_SCORM_RATE_QUIZZES" val="0"/>
</p:tagLst>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000000"/>
    </a:lt1>
    <a:dk2>
      <a:srgbClr val="000000"/>
    </a:dk2>
    <a:lt2>
      <a:srgbClr val="808080"/>
    </a:lt2>
    <a:accent1>
      <a:srgbClr val="00CC99"/>
    </a:accent1>
    <a:accent2>
      <a:srgbClr val="3333CC"/>
    </a:accent2>
    <a:accent3>
      <a:srgbClr val="AAAAAA"/>
    </a:accent3>
    <a:accent4>
      <a:srgbClr val="000000"/>
    </a:accent4>
    <a:accent5>
      <a:srgbClr val="AAE2CA"/>
    </a:accent5>
    <a:accent6>
      <a:srgbClr val="2D2DB9"/>
    </a:accent6>
    <a:hlink>
      <a:srgbClr val="0000FF"/>
    </a:hlink>
    <a:folHlink>
      <a:srgbClr val="0000FF"/>
    </a:folHlink>
  </a:clrScheme>
</a:themeOverride>
</file>

<file path=ppt/theme/themeOverride1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6.xml><?xml version="1.0" encoding="utf-8"?>
<a:themeOverride xmlns:a="http://schemas.openxmlformats.org/drawingml/2006/main">
  <a:clrScheme name="">
    <a:dk1>
      <a:srgbClr val="000000"/>
    </a:dk1>
    <a:lt1>
      <a:srgbClr val="000000"/>
    </a:lt1>
    <a:dk2>
      <a:srgbClr val="000000"/>
    </a:dk2>
    <a:lt2>
      <a:srgbClr val="808080"/>
    </a:lt2>
    <a:accent1>
      <a:srgbClr val="00CC99"/>
    </a:accent1>
    <a:accent2>
      <a:srgbClr val="3333CC"/>
    </a:accent2>
    <a:accent3>
      <a:srgbClr val="AAAAAA"/>
    </a:accent3>
    <a:accent4>
      <a:srgbClr val="000000"/>
    </a:accent4>
    <a:accent5>
      <a:srgbClr val="AAE2CA"/>
    </a:accent5>
    <a:accent6>
      <a:srgbClr val="2D2DB9"/>
    </a:accent6>
    <a:hlink>
      <a:srgbClr val="0000FF"/>
    </a:hlink>
    <a:folHlink>
      <a:srgbClr val="0000FF"/>
    </a:folHlink>
  </a:clrScheme>
</a:themeOverride>
</file>

<file path=ppt/theme/themeOverride1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1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xml><?xml version="1.0" encoding="utf-8"?>
<a:themeOverride xmlns:a="http://schemas.openxmlformats.org/drawingml/2006/main">
  <a:clrScheme name="">
    <a:dk1>
      <a:srgbClr val="000000"/>
    </a:dk1>
    <a:lt1>
      <a:srgbClr val="000000"/>
    </a:lt1>
    <a:dk2>
      <a:srgbClr val="000000"/>
    </a:dk2>
    <a:lt2>
      <a:srgbClr val="808080"/>
    </a:lt2>
    <a:accent1>
      <a:srgbClr val="00CC99"/>
    </a:accent1>
    <a:accent2>
      <a:srgbClr val="3333CC"/>
    </a:accent2>
    <a:accent3>
      <a:srgbClr val="AAAAAA"/>
    </a:accent3>
    <a:accent4>
      <a:srgbClr val="000000"/>
    </a:accent4>
    <a:accent5>
      <a:srgbClr val="AAE2CA"/>
    </a:accent5>
    <a:accent6>
      <a:srgbClr val="2D2DB9"/>
    </a:accent6>
    <a:hlink>
      <a:srgbClr val="0000FF"/>
    </a:hlink>
    <a:folHlink>
      <a:srgbClr val="0000FF"/>
    </a:folHlink>
  </a:clrScheme>
</a:themeOverride>
</file>

<file path=ppt/theme/themeOverride2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2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3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1.xml><?xml version="1.0" encoding="utf-8"?>
<a:themeOverride xmlns:a="http://schemas.openxmlformats.org/drawingml/2006/main">
  <a:clrScheme name="">
    <a:dk1>
      <a:srgbClr val="000000"/>
    </a:dk1>
    <a:lt1>
      <a:srgbClr val="000000"/>
    </a:lt1>
    <a:dk2>
      <a:srgbClr val="000000"/>
    </a:dk2>
    <a:lt2>
      <a:srgbClr val="808080"/>
    </a:lt2>
    <a:accent1>
      <a:srgbClr val="00CC99"/>
    </a:accent1>
    <a:accent2>
      <a:srgbClr val="3333CC"/>
    </a:accent2>
    <a:accent3>
      <a:srgbClr val="AAAAAA"/>
    </a:accent3>
    <a:accent4>
      <a:srgbClr val="000000"/>
    </a:accent4>
    <a:accent5>
      <a:srgbClr val="AAE2CA"/>
    </a:accent5>
    <a:accent6>
      <a:srgbClr val="2D2DB9"/>
    </a:accent6>
    <a:hlink>
      <a:srgbClr val="0000FF"/>
    </a:hlink>
    <a:folHlink>
      <a:srgbClr val="0000FF"/>
    </a:folHlink>
  </a:clrScheme>
</a:themeOverride>
</file>

<file path=ppt/theme/themeOverride42.xml><?xml version="1.0" encoding="utf-8"?>
<a:themeOverride xmlns:a="http://schemas.openxmlformats.org/drawingml/2006/main">
  <a:clrScheme name="">
    <a:dk1>
      <a:srgbClr val="000000"/>
    </a:dk1>
    <a:lt1>
      <a:srgbClr val="FFFFCC"/>
    </a:lt1>
    <a:dk2>
      <a:srgbClr val="000000"/>
    </a:dk2>
    <a:lt2>
      <a:srgbClr val="808080"/>
    </a:lt2>
    <a:accent1>
      <a:srgbClr val="00CC99"/>
    </a:accent1>
    <a:accent2>
      <a:srgbClr val="3333CC"/>
    </a:accent2>
    <a:accent3>
      <a:srgbClr val="FFFFE2"/>
    </a:accent3>
    <a:accent4>
      <a:srgbClr val="000000"/>
    </a:accent4>
    <a:accent5>
      <a:srgbClr val="AAE2CA"/>
    </a:accent5>
    <a:accent6>
      <a:srgbClr val="2D2DB9"/>
    </a:accent6>
    <a:hlink>
      <a:srgbClr val="0000FF"/>
    </a:hlink>
    <a:folHlink>
      <a:srgbClr val="0000FF"/>
    </a:folHlink>
  </a:clrScheme>
</a:themeOverride>
</file>

<file path=ppt/theme/themeOverride4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4.xml><?xml version="1.0" encoding="utf-8"?>
<a:themeOverride xmlns:a="http://schemas.openxmlformats.org/drawingml/2006/main">
  <a:clrScheme name="">
    <a:dk1>
      <a:srgbClr val="000000"/>
    </a:dk1>
    <a:lt1>
      <a:srgbClr val="FFFFCC"/>
    </a:lt1>
    <a:dk2>
      <a:srgbClr val="000000"/>
    </a:dk2>
    <a:lt2>
      <a:srgbClr val="808080"/>
    </a:lt2>
    <a:accent1>
      <a:srgbClr val="00CC99"/>
    </a:accent1>
    <a:accent2>
      <a:srgbClr val="3333CC"/>
    </a:accent2>
    <a:accent3>
      <a:srgbClr val="FFFFE2"/>
    </a:accent3>
    <a:accent4>
      <a:srgbClr val="000000"/>
    </a:accent4>
    <a:accent5>
      <a:srgbClr val="AAE2CA"/>
    </a:accent5>
    <a:accent6>
      <a:srgbClr val="2D2DB9"/>
    </a:accent6>
    <a:hlink>
      <a:srgbClr val="0000FF"/>
    </a:hlink>
    <a:folHlink>
      <a:srgbClr val="0000FF"/>
    </a:folHlink>
  </a:clrScheme>
</a:themeOverride>
</file>

<file path=ppt/theme/themeOverride4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48.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0000FF"/>
    </a:hlink>
    <a:folHlink>
      <a:srgbClr val="0000FF"/>
    </a:folHlink>
  </a:clrScheme>
</a:themeOverride>
</file>

<file path=ppt/theme/themeOverride49.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themeOverride>
</file>

<file path=ppt/theme/themeOverride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0.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themeOverride>
</file>

<file path=ppt/theme/themeOverride5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themeOverride>
</file>

<file path=ppt/theme/themeOverride52.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themeOverride>
</file>

<file path=ppt/theme/themeOverride53.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themeOverride>
</file>

<file path=ppt/theme/themeOverride5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5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6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ppt/theme/themeOverride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0000FF"/>
    </a:hlink>
    <a:folHlink>
      <a:srgbClr val="0000FF"/>
    </a:folHlink>
  </a:clrScheme>
</a:themeOverride>
</file>

<file path=docProps/app.xml><?xml version="1.0" encoding="utf-8"?>
<Properties xmlns="http://schemas.openxmlformats.org/officeDocument/2006/extended-properties" xmlns:vt="http://schemas.openxmlformats.org/officeDocument/2006/docPropsVTypes">
  <TotalTime>25006</TotalTime>
  <Words>27744</Words>
  <Application>Microsoft Office PowerPoint</Application>
  <PresentationFormat>On-screen Show (4:3)</PresentationFormat>
  <Paragraphs>2308</Paragraphs>
  <Slides>427</Slides>
  <Notes>427</Notes>
  <HiddenSlides>0</HiddenSlides>
  <MMClips>410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427</vt:i4>
      </vt:variant>
    </vt:vector>
  </HeadingPairs>
  <TitlesOfParts>
    <vt:vector size="433" baseType="lpstr">
      <vt:lpstr>Times New Roman</vt:lpstr>
      <vt:lpstr>Courier New</vt:lpstr>
      <vt:lpstr>Arial</vt:lpstr>
      <vt:lpstr>Arial Unicode MS</vt:lpstr>
      <vt:lpstr>Symbol</vt:lpstr>
      <vt:lpstr>Default Design</vt:lpstr>
      <vt:lpstr>PowerPoint Presentation</vt:lpstr>
      <vt:lpstr>PowerPoint Presentation</vt:lpstr>
      <vt:lpstr>The Double Non-Helix</vt:lpstr>
      <vt:lpstr>Biegeleisen, K.  Topologically non-linked circular duplex DNA.  Bull Math Biol, 64:589-609, 2002.</vt:lpstr>
      <vt:lpstr>The author is indebted generally to Mercury Computer Systems, and particularly to Mr. Patrick Barthelemy, for making available the AmiraMol virtual molecular modeling program, without which this work could not even have been started, much less finished.</vt:lpstr>
      <vt:lpstr>Table of Contents</vt:lpstr>
      <vt:lpstr>INTRODUCTION</vt:lpstr>
      <vt:lpstr>PowerPoint Presentation</vt:lpstr>
      <vt:lpstr>PowerPoint Presentation</vt:lpstr>
      <vt:lpstr>PowerPoint Presentation</vt:lpstr>
      <vt:lpstr>HISTORY</vt:lpstr>
      <vt:lpstr>PowerPoint Presentation</vt:lpstr>
      <vt:lpstr>PowerPoint Presentation</vt:lpstr>
      <vt:lpstr>PowerPoint Presentation</vt:lpstr>
      <vt:lpstr>Cairns, J.  (1963).  The bacterial chromosome and its manner of replication as seen by autoradiography.  J Mol Biol. 6, 208-213.  Cairns, J. (1963).  The chromosome of Escherichia coli.  Cold Spring Harbor Sym Quant Biol.  28:43-46.</vt:lpstr>
      <vt:lpstr> </vt:lpstr>
      <vt:lpstr>PowerPoint Presentation</vt:lpstr>
      <vt:lpstr>PowerPoint Presentation</vt:lpstr>
      <vt:lpstr>PowerPoint Presentation</vt:lpstr>
      <vt:lpstr>PowerPoint Presentation</vt:lpstr>
      <vt:lpstr>PowerPoint Presentation</vt:lpstr>
      <vt:lpstr>Wouldn’t this make more sense?</vt:lpstr>
      <vt:lpstr>Two models for TN DNA (Topologically-Non-linked DNA)</vt:lpstr>
      <vt:lpstr>Two models for TN DNA (Topologically-Non-linked DNA)</vt:lpstr>
      <vt:lpstr>Although by 1963 it was established, to the satisfaction of nearly all, that DNA was a right-handed helix when stripped of all proteins, dried and crystallized, this hardly proved that it would have the same structure in the cell nucleus.  The nucleus, after all, contains not only DNA, but also an approximately equal weight of highly-positively charged basic protein, which would surely exert some sort of effect on the conformation of the DNA.</vt:lpstr>
      <vt:lpstr>Although by 1963 it was established, to the satisfaction of nearly all, that DNA was a right-handed helix when stripped of all proteins, dried and crystallized, this hardly proved that it would have the same structure in the cell nucleus.  The nucleus, after all, contains not only DNA, but also an approximately equal weight of highly-positively charged basic protein, which would surely exert some sort of effect on the conformation of the DNA.</vt:lpstr>
      <vt:lpstr>What did Cairns think?</vt:lpstr>
      <vt:lpstr>PowerPoint Presentation</vt:lpstr>
      <vt:lpstr>PowerPoint Presentation</vt:lpstr>
      <vt:lpstr>!</vt:lpstr>
      <vt:lpstr>What are the implications of the “swivel” theory?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 this molecule spinning at 20,000 rpm?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Besides, none of those enzymes were known in 1963.   Therefore, we still have no explanation for the curious fact that Cairns insisted that DNA replication had to be by means of a “swivel”.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Logical Question Arises:</vt:lpstr>
      <vt:lpstr>Roses with trellis</vt:lpstr>
      <vt:lpstr>Roses without trellis</vt:lpstr>
      <vt:lpstr>Roses without trellis</vt:lpstr>
      <vt:lpstr>Man with cane</vt:lpstr>
      <vt:lpstr>Man without cane</vt:lpstr>
      <vt:lpstr>Man without cane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 to alkali denaturation of circular DNA.</vt:lpstr>
      <vt:lpstr>Circular DNA is resistant to denaturation:</vt:lpstr>
      <vt:lpstr>Circular DNA is resistant to denaturation:</vt:lpstr>
      <vt:lpstr>Circular DNA is resistant to denaturation:</vt:lpstr>
      <vt:lpstr>PowerPoint Presentation</vt:lpstr>
      <vt:lpstr>PowerPoint Presentation</vt:lpstr>
      <vt:lpstr>"Is it possible that there's something about circularity which imparts unexpected characteristics on DNA, so that under conditions where the strands would separate, if linear, they do not separate when circular?"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Helix-superhelix</vt:lpstr>
      <vt:lpstr>Helix-superhelix</vt:lpstr>
      <vt:lpstr>Helix-superhelix</vt:lpstr>
      <vt:lpstr>The Three Basic Principles of DNA Topology</vt:lpstr>
      <vt:lpstr>The 1st Principle</vt:lpstr>
      <vt:lpstr>The 2nd Principle</vt:lpstr>
      <vt:lpstr>PowerPoint Presentation</vt:lpstr>
      <vt:lpstr>The 3rd principle</vt:lpstr>
      <vt:lpstr>2-Twist Helix-to-Superhelix</vt:lpstr>
      <vt:lpstr>2-Twist Helix-to-Superhelix</vt:lpstr>
      <vt:lpstr>2-Twist Helix-to-Superhelix</vt:lpstr>
      <vt:lpstr>What if the chromosome didn't "like" the way it was twisted?  That is, suppose there were too many, or too few helical turns, or even left-handed turns?  What could the chromosome do to "cure" the defect?</vt:lpstr>
      <vt:lpstr>PowerPoint Presentation</vt:lpstr>
      <vt:lpstr>NOW, you may be wondering what benefit there is in removing secondary twists, if we're just going to add tertiary superhelical twists.  That’s a good question.  In order to see the benefit, let’s look at a real model made from rope. </vt:lpstr>
      <vt:lpstr>PowerPoint Presentation</vt:lpstr>
      <vt:lpstr>PowerPoint Presentation</vt:lpstr>
      <vt:lpstr>PowerPoint Presentation</vt:lpstr>
      <vt:lpstr>PowerPoint Presentation</vt:lpstr>
      <vt:lpstr>PowerPoint Presentation</vt:lpstr>
      <vt:lpstr>PowerPoint Presentation</vt:lpstr>
      <vt:lpstr>Bearing in mind what I said about the chromosome not being “happy” when either under- or over-wound, we can now see the "secret" of reducing helical strain by the winding in (or out) of superhelical twists in the opposite sense; namely that a small number of superhelical twists in the opposite sense do in fact have the ability to significantly reduce secondary helical strain, and add no additional element of steric hindrance to the molecule. </vt:lpstr>
      <vt:lpstr>The process of removing secondary helical strain due to over- or under-winding through the formation of superhelical twists in the opposite sense cannot, however, continue indefinitely.  There does come a point where an excessive number of superhelical twists will cause the DNA strands to be brought so close together that the negatively-charged phosphate groups will begin to repel each other, discouraging further superhelical twisting.  This is illustrated in the following drawing: </vt:lpstr>
      <vt:lpstr>PowerPoint Presentation</vt:lpstr>
      <vt:lpstr>SUMMARY</vt:lpstr>
      <vt:lpstr>SUMMARY</vt:lpstr>
      <vt:lpstr>SUMMARY</vt:lpstr>
      <vt:lpstr>SUMMARY</vt:lpstr>
      <vt:lpstr>SUMMARY</vt:lpstr>
      <vt:lpstr>SUMMARY</vt:lpstr>
      <vt:lpstr>SUMMARY</vt:lpstr>
      <vt:lpstr>Alkali denaturation of circular DNA, according to “traditional” theory</vt:lpstr>
      <vt:lpstr>PowerPoint Presentation</vt:lpstr>
      <vt:lpstr>PowerPoint Presentation</vt:lpstr>
      <vt:lpstr>PowerPoint Presentation</vt:lpstr>
      <vt:lpstr> I’ve always found it odd that people are so ready to believe that chromosomes are routinely underwound.  Exactly why should we believe this?   There’s really no logical reason for it.  It’s merely another assumption the “helicists” must make in order to force the data to accommodate to the Watson-Crick helical structure.   The closest thing to a rational explanation offered by the “helicists” is that the 25-30 supertwists somehow facilitate packing of the DNA in the virion — a rather arbitrary proposal; one which hardly scratches the surface of the almost-incomprehensible problem of packing huge lengths of chromosomal DNA into the tiny spaces Nature provides for them.  (I have a much better explanation, but we’re not up to that yet). </vt:lpstr>
      <vt:lpstr>PowerPoint Presentation</vt:lpstr>
      <vt:lpstr>PowerPoint Presentation</vt:lpstr>
      <vt:lpstr>PowerPoint Presentation</vt:lpstr>
      <vt:lpstr>PowerPoint Presentation</vt:lpstr>
      <vt:lpstr>Form IV (?)</vt:lpstr>
      <vt:lpstr>What happens if a nick is introduced into a closed-circular chromosome?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Alkali Denaturation Titration  Explained in terms of the TN model   (Topologically Non-linked)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Side-By-Side Structure</vt:lpstr>
      <vt:lpstr>Side-By-Side Structure</vt:lpstr>
      <vt:lpstr>Paranaemic Structure</vt:lpstr>
      <vt:lpstr>     Any one of these models would allow DNA to replicate without a swivel, and without the need to account for a rotational speed of 20,000 rpm at the replicative site.      I actually believe that DNA, in vivo, has the structure proposed by Tai Te Wu, which is taken up in the second presentation of this series, “The Probable Structure of the Protamine-DNA Complex”.      For the remainder of the present discussion, I shall not assume anything in particular about the structure of circular DNA other than that the strands are topologically non-linked (TN).</vt:lpstr>
      <vt:lpstr>Crux of the matter.  A question:  Let us assume, for the sake of argument, that circular duplex DNA has the TN structure.  What can we predict about the topology of the chromosome, specifically with respect to tertiary superhelical winding? </vt:lpstr>
      <vt:lpstr>PowerPoint Presentation</vt:lpstr>
      <vt:lpstr>PowerPoint Presentation</vt:lpstr>
      <vt:lpstr>PowerPoint Presentation</vt:lpstr>
      <vt:lpstr>PowerPoint Presentation</vt:lpstr>
      <vt:lpstr>  But you do need 3 things:   1.  You need an IQ above 100.   2.  You need sufficient humility to admit that it’s at least possible that there’s something basic about DNA that you don’t know, and,   3.  You need to be sufficiently free of financial attachments to publicly-traded biotech companies to maintain the capacity for independent thought, as dramatized by the following graph, which shows what happens when scientists get too rich, and too successful: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IF WHAT I JUST SAID IS NOT COMPLETELY CLEAR, THEN YOU DO NOT UNDERSTAND THE PROBLEM ENOUGH TO PROCEED.   </vt:lpstr>
      <vt:lpstr>IF WHAT I JUST SAID IS NOT COMPLETELY CLEAR, THEN YOU DO NOT UNDERSTAND THE PROBLEM ENOUGH TO PROCEED.  YOU MUST, IN THAT CASE, REVIEW THE PREVIOUS SLIDES UNTIL THIS CONCEPT BECOMES 100% CLEAR. </vt:lpstr>
      <vt:lpstr>IF WHAT I JUST SAID IS NOT COMPLETELY CLEAR, THEN YOU DO NOT UNDERSTAND THE PROBLEM ENOUGH TO PROCEED.  YOU MUST, IN THAT CASE, REVIEW THE PREVIOUS SLIDES UNTIL THIS CONCEPT BECOMES 100% CLEAR. </vt:lpstr>
      <vt:lpstr>IF WHAT I JUST SAID IS NOT COMPLETELY CLEAR, THEN YOU DO NOT UNDERSTAND THE PROBLEM ENOUGH TO PROCEED.  YOU MUST, IN THAT CASE, REVIEW THE PREVIOUS SLIDES UNTIL THIS CONCEPT BECOMES 100% CLEAR. </vt:lpstr>
      <vt:lpstr>IF WHAT I JUST SAID IS NOT COMPLETELY CLEAR, THEN YOU DO NOT UNDERSTAND THE PROBLEM ENOUGH TO PROCEED.  YOU MUST, IN THAT CASE, REVIEW THE PREVIOUS SLIDES UNTIL THIS CONCEPT BECOMES 100% CLEAR. </vt:lpstr>
      <vt:lpstr>IF WHAT I JUST SAID IS NOT COMPLETELY CLEAR, THEN YOU DO NOT UNDERSTAND THE PROBLEM ENOUGH TO PROCEED.  YOU MUST, IN THAT CASE, REVIEW THE PREVIOUS SLIDES UNTIL THIS CONCEPT BECOMES 100% CLEAR. </vt:lpstr>
      <vt:lpstr>PowerPoint Presentation</vt:lpstr>
      <vt:lpstr>PowerPoint Presentation</vt:lpstr>
      <vt:lpstr>PowerPoint Presentation</vt:lpstr>
      <vt:lpstr>PowerPoint Presentation</vt:lpstr>
      <vt:lpstr>PowerPoint Presentation</vt:lpstr>
      <vt:lpstr>PowerPoint Presentation</vt:lpstr>
      <vt:lpstr>Complete Explanation of the Alkali Denaturation Titration Curve in terms of the TN (Topologically Non-linked)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RL Conversion</vt:lpstr>
      <vt:lpstr>PowerPoint Presentation</vt:lpstr>
      <vt:lpstr>PowerPoint Presentation</vt:lpstr>
      <vt:lpstr>PowerPoint Presentation</vt:lpstr>
      <vt:lpstr>PowerPoint Presentation</vt:lpstr>
      <vt:lpstr>PowerPoint Presentation</vt:lpstr>
      <vt:lpstr>PowerPoint Presentation</vt:lpstr>
      <vt:lpstr>It would appear that anything which unwinds DNA might produce an RL conversion. </vt:lpstr>
      <vt:lpstr>Z-DNA</vt:lpstr>
      <vt:lpstr>PowerPoint Presentation</vt:lpstr>
      <vt:lpstr>Length Comparison for 12 base pairs</vt:lpstr>
      <vt:lpstr>Comparison of Z-DNA and B-DNA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Form II splits into single strands at pH 12.  If the strands of Form I are Topologically Non-Linked, why don’t they also split apart at pH 12?</vt:lpstr>
      <vt:lpstr>Two reasons:  1.  Cooperative protection against early denaturation.  2.  Topological properties of Form I preclude rapid RL conversion.</vt:lpstr>
      <vt:lpstr>Two reasons:  1.  Cooperative protection against early denaturation.  2.  Topological properties of Form I preclude rapid RL conversion.</vt:lpstr>
      <vt:lpstr>When DNA has no free end, twice as much energy will be required to initiate strand separation under denaturing conditions.</vt:lpstr>
      <vt:lpstr>PowerPoint Presentation</vt:lpstr>
      <vt:lpstr>When DNA has the TN structure, every addition of a RH’d turn must be accompanied by addition of a LH’d turn, and every removal of a RH’d turn must be accompanied by removal of a LH’D turn.</vt:lpstr>
      <vt:lpstr>PowerPoint Presentation</vt:lpstr>
      <vt:lpstr>PowerPoint Presentation</vt:lpstr>
      <vt:lpstr>PowerPoint Presentation</vt:lpstr>
      <vt:lpstr>PowerPoint Presentation</vt:lpstr>
      <vt:lpstr>Structure of Form IV</vt:lpstr>
      <vt:lpstr>Form IV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Form IV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EXPERIMENTAL 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if the chromosome is actually in the TN (Topologically-Nonlinked) conformation?  What becomes of the Topology Equation? </vt:lpstr>
      <vt:lpstr>PowerPoint Presentation</vt:lpstr>
      <vt:lpstr>What about papers which DIRECTLY investigate the Lk of the native chromosome? </vt:lpstr>
      <vt:lpstr>PowerPoint Presentation</vt:lpstr>
      <vt:lpstr>PowerPoint Presentation</vt:lpstr>
      <vt:lpstr>PowerPoint Presentation</vt:lpstr>
      <vt:lpstr>PowerPoint Presentation</vt:lpstr>
      <vt:lpstr>                Reminder:  TN DNA, which is 50% left-handed by topology, would undoubtedly have a goodly number of RH’d supertwists, because these unwind the unwanted LH’d secondary windings. </vt:lpstr>
      <vt:lpstr>Crick, F.H.C., J.C. Wang and W.R. Bauer Is DNA really a double helix? J. Mol. Biol. 129:449-461, 1979.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 other interpretation of the bands is even remotely plausible.”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Stettler, U.H., H. Weber, T. Koller and C. Weissmann  Preparation and characterization of form V DNA, the duplex DNA resulting from association of complementary, circular single-stranded DNA. J. Mol. Biol., 131:21-40, 1979.</vt:lpstr>
      <vt:lpstr>PowerPoint Presentation</vt:lpstr>
      <vt:lpstr>Robert W. Chambers Acting Chairman Department of Biochemistry New York University Medical School  Unpublished study, 1978</vt:lpstr>
      <vt:lpstr>Charles Weissmann Former Professor, Dept. of Biochemistry New York University Medical School  Co-founder, Biogen, Inc.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fractions containing the mixture of “+” and “–” circular strands were pooled immediately, and re-annealed under the following conditions:</vt:lpstr>
      <vt:lpstr>PowerPoint Presentation</vt:lpstr>
      <vt:lpstr>pH 8.5 … 60 … 20 minutes</vt:lpstr>
      <vt:lpstr>PowerPoint Presentation</vt:lpstr>
      <vt:lpstr>PowerPoint Presentation</vt:lpstr>
      <vt:lpstr>PowerPoint Presentation</vt:lpstr>
      <vt:lpstr>PowerPoint Presentation</vt:lpstr>
      <vt:lpstr>PowerPoint Presentation</vt:lpstr>
      <vt:lpstr>PowerPoint Presentation</vt:lpstr>
      <vt:lpstr>Conclusion:  At pH 8.5, 60, there would be NO renaturation!  So what is Form V??</vt:lpstr>
      <vt:lpstr>“What gives Dr. Biegeleisen the right to say that re-naturation data for Form IV can be applied to re-naturation of single-stranded circles?”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Experiments which prove that DNA is not helical in cells.</vt:lpstr>
      <vt:lpstr>Contribution of Robert W. Chambers: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Tai Te Wu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When a double-stranded circular chromosome becomes supertwisted, the potential for forming 4-stranded structures becomes a practical reality.</vt:lpstr>
      <vt:lpstr>PowerPoint Presentation</vt:lpstr>
      <vt:lpstr>PowerPoint Presentation</vt:lpstr>
      <vt:lpstr>PowerPoint Presentation</vt:lpstr>
      <vt:lpstr>PowerPoint Presentation</vt:lpstr>
      <vt:lpstr>PowerPoint Presentation</vt:lpstr>
      <vt:lpstr>PowerPoint Presentation</vt:lpstr>
      <vt:lpstr>Wu R. and T.T. Wu (1996).  A novel intact circular dsDNA supercoil.  Bull. Math. Biol, 58:1171-1185.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DNA Sequencing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(What makes more sense?)</vt:lpstr>
      <vt:lpstr>PowerPoint Presentation</vt:lpstr>
      <vt:lpstr>PowerPoint Presentation</vt:lpstr>
      <vt:lpstr>PowerPoint Presentation</vt:lpstr>
      <vt:lpstr>PowerPoint Presentation</vt:lpstr>
      <vt:lpstr>Form IV (?)</vt:lpstr>
      <vt:lpstr>PowerPoint Presentation</vt:lpstr>
      <vt:lpstr>PowerPoint Presentation</vt:lpstr>
      <vt:lpstr>PowerPoint Presentation</vt:lpstr>
      <vt:lpstr>PowerPoint Presentation</vt:lpstr>
      <vt:lpstr>PowerPoint Presentation</vt:lpstr>
      <vt:lpstr>The End</vt:lpstr>
      <vt:lpstr>References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slide presentation)</vt:lpstr>
    </vt:vector>
  </TitlesOfParts>
  <Company>kb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1-non_helix_CORRECTED</dc:title>
  <dc:creator>kb</dc:creator>
  <cp:lastModifiedBy>Ken Biegeleisen</cp:lastModifiedBy>
  <cp:revision>818</cp:revision>
  <dcterms:created xsi:type="dcterms:W3CDTF">2006-10-13T02:52:32Z</dcterms:created>
  <dcterms:modified xsi:type="dcterms:W3CDTF">2022-01-21T20:54:46Z</dcterms:modified>
</cp:coreProperties>
</file>